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276" r:id="rId2"/>
    <p:sldId id="314" r:id="rId3"/>
    <p:sldId id="316" r:id="rId4"/>
    <p:sldId id="315" r:id="rId5"/>
    <p:sldId id="327" r:id="rId6"/>
    <p:sldId id="317" r:id="rId7"/>
    <p:sldId id="328" r:id="rId8"/>
    <p:sldId id="329" r:id="rId9"/>
    <p:sldId id="318" r:id="rId10"/>
    <p:sldId id="330" r:id="rId11"/>
    <p:sldId id="331" r:id="rId12"/>
    <p:sldId id="319" r:id="rId13"/>
    <p:sldId id="272" r:id="rId14"/>
  </p:sldIdLst>
  <p:sldSz cx="5759450" cy="3240088"/>
  <p:notesSz cx="6858000" cy="9144000"/>
  <p:defaultTextStyle>
    <a:defPPr>
      <a:defRPr lang="en-US"/>
    </a:defPPr>
    <a:lvl1pPr marL="0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1pPr>
    <a:lvl2pPr marL="257129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2pPr>
    <a:lvl3pPr marL="514259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3pPr>
    <a:lvl4pPr marL="771388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4pPr>
    <a:lvl5pPr marL="1028517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5pPr>
    <a:lvl6pPr marL="1285646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6pPr>
    <a:lvl7pPr marL="1542776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7pPr>
    <a:lvl8pPr marL="1799905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8pPr>
    <a:lvl9pPr marL="2057034" algn="l" defTabSz="514259" rtl="0" eaLnBrk="1" latinLnBrk="0" hangingPunct="1">
      <a:defRPr sz="101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943" userDrawn="1">
          <p15:clr>
            <a:srgbClr val="A4A3A4"/>
          </p15:clr>
        </p15:guide>
        <p15:guide id="2" orient="horz" pos="18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–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54" autoAdjust="0"/>
    <p:restoredTop sz="77119" autoAdjust="0"/>
  </p:normalViewPr>
  <p:slideViewPr>
    <p:cSldViewPr snapToGrid="0" snapToObjects="1">
      <p:cViewPr varScale="1">
        <p:scale>
          <a:sx n="175" d="100"/>
          <a:sy n="175" d="100"/>
        </p:scale>
        <p:origin x="1956" y="126"/>
      </p:cViewPr>
      <p:guideLst>
        <p:guide pos="2943"/>
        <p:guide orient="horz" pos="18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88B6467-4A3E-0145-AA3E-17E02008F8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A72738-6400-2A41-AC7A-40F4371056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2FFDE-B5C7-814B-87CA-77C159E55A4A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C65E01-0C07-4B45-8F01-F70786EC98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58A8CE-36DE-E540-A889-B366608B78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56785-C915-AE4A-B18E-A4C8F06029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411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39EB6-B7EA-F940-9096-0D176A7425F7}" type="datetimeFigureOut">
              <a:rPr lang="en-US" smtClean="0"/>
              <a:t>3/24/2023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38C5F6-2000-A44D-9F30-3827A51FF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164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1pPr>
    <a:lvl2pPr marL="192847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2pPr>
    <a:lvl3pPr marL="385694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3pPr>
    <a:lvl4pPr marL="578541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4pPr>
    <a:lvl5pPr marL="771388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5pPr>
    <a:lvl6pPr marL="964235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6pPr>
    <a:lvl7pPr marL="1157082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7pPr>
    <a:lvl8pPr marL="1349929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8pPr>
    <a:lvl9pPr marL="1542776" algn="l" defTabSz="385694" rtl="0" eaLnBrk="1" latinLnBrk="0" hangingPunct="1">
      <a:defRPr sz="5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09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3856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solidFill>
                  <a:srgbClr val="070A0C"/>
                </a:solidFill>
                <a:effectLst/>
                <a:latin typeface="MyriadPro"/>
              </a:rPr>
              <a:t>the personal income tax base is often complex and varies depending on the individual as well as the individual’s family, wealth, and occupational situation. </a:t>
            </a: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38C5F6-2000-A44D-9F30-3827A51FF1E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571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long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46A13256-5F47-4F4D-BE26-B4B73650620E}"/>
              </a:ext>
            </a:extLst>
          </p:cNvPr>
          <p:cNvSpPr/>
          <p:nvPr userDrawn="1"/>
        </p:nvSpPr>
        <p:spPr>
          <a:xfrm flipV="1">
            <a:off x="0" y="6"/>
            <a:ext cx="5759450" cy="312095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504B9B-18C1-E547-BE77-254F89B19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31176" y="882620"/>
            <a:ext cx="3843316" cy="1122177"/>
          </a:xfrm>
        </p:spPr>
        <p:txBody>
          <a:bodyPr anchor="b">
            <a:normAutofit/>
          </a:bodyPr>
          <a:lstStyle>
            <a:lvl1pPr algn="l">
              <a:defRPr sz="2599" spc="-7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br>
              <a:rPr lang="en-GB" dirty="0"/>
            </a:br>
            <a:r>
              <a:rPr lang="en-GB" dirty="0"/>
              <a:t>max three lines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B199AB-D245-484B-892E-B0F6186F0C8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85745" y="2043576"/>
            <a:ext cx="2299757" cy="510948"/>
          </a:xfrm>
        </p:spPr>
        <p:txBody>
          <a:bodyPr anchor="t">
            <a:normAutofit/>
          </a:bodyPr>
          <a:lstStyle>
            <a:lvl1pPr marL="0" marR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756">
                <a:solidFill>
                  <a:schemeClr val="bg1"/>
                </a:solidFill>
              </a:defRPr>
            </a:lvl1pPr>
            <a:lvl2pPr marL="162016" indent="0" algn="ctr">
              <a:buNone/>
              <a:defRPr sz="709"/>
            </a:lvl2pPr>
            <a:lvl3pPr marL="324033" indent="0" algn="ctr">
              <a:buNone/>
              <a:defRPr sz="638"/>
            </a:lvl3pPr>
            <a:lvl4pPr marL="486049" indent="0" algn="ctr">
              <a:buNone/>
              <a:defRPr sz="567"/>
            </a:lvl4pPr>
            <a:lvl5pPr marL="648065" indent="0" algn="ctr">
              <a:buNone/>
              <a:defRPr sz="567"/>
            </a:lvl5pPr>
            <a:lvl6pPr marL="810081" indent="0" algn="ctr">
              <a:buNone/>
              <a:defRPr sz="567"/>
            </a:lvl6pPr>
            <a:lvl7pPr marL="972098" indent="0" algn="ctr">
              <a:buNone/>
              <a:defRPr sz="567"/>
            </a:lvl7pPr>
            <a:lvl8pPr marL="1134114" indent="0" algn="ctr">
              <a:buNone/>
              <a:defRPr sz="567"/>
            </a:lvl8pPr>
            <a:lvl9pPr marL="1296130" indent="0" algn="ctr">
              <a:buNone/>
              <a:defRPr sz="567"/>
            </a:lvl9pPr>
          </a:lstStyle>
          <a:p>
            <a:r>
              <a:rPr lang="en-GB" dirty="0"/>
              <a:t>Click to edit Master author style</a:t>
            </a:r>
          </a:p>
          <a:p>
            <a:r>
              <a:rPr lang="en-GB" dirty="0"/>
              <a:t>Author Name Surname</a:t>
            </a:r>
          </a:p>
          <a:p>
            <a:r>
              <a:rPr lang="en-GB" dirty="0"/>
              <a:t>Author Name Surname</a:t>
            </a:r>
          </a:p>
          <a:p>
            <a:pPr marL="0" marR="0" lvl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Author Name Surname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8C450E-36D1-2E43-91D1-9BA21E1338BC}"/>
              </a:ext>
            </a:extLst>
          </p:cNvPr>
          <p:cNvCxnSpPr>
            <a:cxnSpLocks/>
          </p:cNvCxnSpPr>
          <p:nvPr userDrawn="1"/>
        </p:nvCxnSpPr>
        <p:spPr>
          <a:xfrm>
            <a:off x="1496058" y="0"/>
            <a:ext cx="35119" cy="312095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ABB31D-4AD6-A14C-AF1F-033782186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4196" y="1796114"/>
            <a:ext cx="1123773" cy="748192"/>
          </a:xfrm>
        </p:spPr>
        <p:txBody>
          <a:bodyPr anchor="b">
            <a:normAutofit/>
          </a:bodyPr>
          <a:lstStyle>
            <a:lvl1pPr algn="r">
              <a:spcBef>
                <a:spcPts val="213"/>
              </a:spcBef>
              <a:defRPr sz="56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Details of the presentation (date, venue, </a:t>
            </a:r>
            <a:r>
              <a:rPr lang="en-GB" dirty="0" err="1"/>
              <a:t>wifi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CEF78B-61B5-0A43-B879-7980AD59C355}"/>
              </a:ext>
            </a:extLst>
          </p:cNvPr>
          <p:cNvSpPr txBox="1"/>
          <p:nvPr userDrawn="1"/>
        </p:nvSpPr>
        <p:spPr>
          <a:xfrm>
            <a:off x="450188" y="2772755"/>
            <a:ext cx="1017357" cy="194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lvl="0" algn="r"/>
            <a:r>
              <a:rPr lang="en-US" sz="662" b="1" dirty="0">
                <a:solidFill>
                  <a:srgbClr val="FFFFFF"/>
                </a:solidFill>
              </a:rPr>
              <a:t>#TaxDev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5E7301-0431-46C2-AB75-31AA8529C1B7}"/>
              </a:ext>
            </a:extLst>
          </p:cNvPr>
          <p:cNvSpPr txBox="1"/>
          <p:nvPr userDrawn="1"/>
        </p:nvSpPr>
        <p:spPr>
          <a:xfrm>
            <a:off x="89014" y="185086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AF56872-1492-46A3-ABDB-21E38EDECC7F}"/>
              </a:ext>
            </a:extLst>
          </p:cNvPr>
          <p:cNvGrpSpPr/>
          <p:nvPr userDrawn="1"/>
        </p:nvGrpSpPr>
        <p:grpSpPr>
          <a:xfrm>
            <a:off x="4098076" y="63304"/>
            <a:ext cx="1502645" cy="247971"/>
            <a:chOff x="6515105" y="63640"/>
            <a:chExt cx="2385677" cy="52485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43503E8-76B2-7E4C-A757-B1F42F47A7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5105" y="63640"/>
              <a:ext cx="853033" cy="51552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B3AB7E1-03F5-4824-BF0A-F564FEBEA98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8174053" y="234069"/>
              <a:ext cx="726729" cy="354429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3F4179D7-F6EE-448C-B288-8EEA4E46CE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309262" y="2665224"/>
            <a:ext cx="394874" cy="27893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6719729-560C-4DFA-B368-0F4162A3EE58}"/>
              </a:ext>
            </a:extLst>
          </p:cNvPr>
          <p:cNvCxnSpPr>
            <a:cxnSpLocks/>
          </p:cNvCxnSpPr>
          <p:nvPr userDrawn="1"/>
        </p:nvCxnSpPr>
        <p:spPr>
          <a:xfrm flipH="1">
            <a:off x="1531173" y="2632094"/>
            <a:ext cx="438041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D045E7C-AB27-497F-B52E-D3AD9F666BB8}"/>
              </a:ext>
            </a:extLst>
          </p:cNvPr>
          <p:cNvCxnSpPr>
            <a:cxnSpLocks/>
          </p:cNvCxnSpPr>
          <p:nvPr userDrawn="1"/>
        </p:nvCxnSpPr>
        <p:spPr>
          <a:xfrm flipH="1">
            <a:off x="4" y="2966975"/>
            <a:ext cx="575944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2C86768-FA2C-4D41-B323-D4CC2CDADB38}"/>
              </a:ext>
            </a:extLst>
          </p:cNvPr>
          <p:cNvGrpSpPr/>
          <p:nvPr userDrawn="1"/>
        </p:nvGrpSpPr>
        <p:grpSpPr>
          <a:xfrm>
            <a:off x="-837044" y="2965385"/>
            <a:ext cx="6654581" cy="203899"/>
            <a:chOff x="-1328937" y="6276548"/>
            <a:chExt cx="10565156" cy="43157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5F3B7FB-9D90-4BC8-85B9-8B8B8062EFBB}"/>
                </a:ext>
              </a:extLst>
            </p:cNvPr>
            <p:cNvSpPr/>
            <p:nvPr userDrawn="1"/>
          </p:nvSpPr>
          <p:spPr>
            <a:xfrm>
              <a:off x="2425391" y="6279927"/>
              <a:ext cx="6810828" cy="4281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78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C4E387-DFB7-4687-9004-4085028CB3BD}"/>
                </a:ext>
              </a:extLst>
            </p:cNvPr>
            <p:cNvSpPr/>
            <p:nvPr userDrawn="1"/>
          </p:nvSpPr>
          <p:spPr>
            <a:xfrm>
              <a:off x="-1328937" y="6276548"/>
              <a:ext cx="6810828" cy="4281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78"/>
            </a:p>
          </p:txBody>
        </p:sp>
      </p:grpSp>
    </p:spTree>
    <p:extLst>
      <p:ext uri="{BB962C8B-B14F-4D97-AF65-F5344CB8AC3E}">
        <p14:creationId xmlns:p14="http://schemas.microsoft.com/office/powerpoint/2010/main" val="38603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56">
          <p15:clr>
            <a:srgbClr val="FBAE40"/>
          </p15:clr>
        </p15:guide>
        <p15:guide id="2" pos="815">
          <p15:clr>
            <a:srgbClr val="FBAE40"/>
          </p15:clr>
        </p15:guide>
        <p15:guide id="3" pos="187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BA3731-BEE0-F54F-9648-7C636A621BA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964" y="582766"/>
            <a:ext cx="5009522" cy="2098868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Personal Income Tax Expenditures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D72946E9-25ED-C14E-80CB-BEA1E668364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2970" y="2792276"/>
            <a:ext cx="5051518" cy="132059"/>
          </a:xfrm>
        </p:spPr>
        <p:txBody>
          <a:bodyPr anchor="b">
            <a:normAutofit/>
          </a:bodyPr>
          <a:lstStyle>
            <a:lvl1pPr marL="0" indent="0">
              <a:buNone/>
              <a:defRPr sz="567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83141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C7556F71-460E-494E-B38D-195C5A758BDD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22970" y="582772"/>
            <a:ext cx="5051518" cy="209886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Personal Income Tax Expenditures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550D70-5176-0D40-8DA9-D8DD956FC1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2970" y="2792276"/>
            <a:ext cx="5051518" cy="132059"/>
          </a:xfrm>
        </p:spPr>
        <p:txBody>
          <a:bodyPr anchor="b">
            <a:normAutofit/>
          </a:bodyPr>
          <a:lstStyle>
            <a:lvl1pPr marL="0" indent="0">
              <a:buNone/>
              <a:defRPr sz="567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37077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C7556F71-460E-494E-B38D-195C5A758BDD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22970" y="800802"/>
            <a:ext cx="5051518" cy="188083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Personal Income Tax Expenditures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550D70-5176-0D40-8DA9-D8DD956FC1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2970" y="2792276"/>
            <a:ext cx="5051518" cy="132059"/>
          </a:xfrm>
        </p:spPr>
        <p:txBody>
          <a:bodyPr anchor="b">
            <a:normAutofit/>
          </a:bodyPr>
          <a:lstStyle>
            <a:lvl1pPr marL="0" indent="0">
              <a:buNone/>
              <a:defRPr sz="567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14">
            <a:extLst>
              <a:ext uri="{FF2B5EF4-FFF2-40B4-BE49-F238E27FC236}">
                <a16:creationId xmlns:a16="http://schemas.microsoft.com/office/drawing/2014/main" id="{5A86368F-6E45-E642-8A7E-A07DE1FA8FA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22969" y="537142"/>
            <a:ext cx="4305541" cy="226780"/>
          </a:xfrm>
        </p:spPr>
        <p:txBody>
          <a:bodyPr anchor="t">
            <a:normAutofit/>
          </a:bodyPr>
          <a:lstStyle>
            <a:lvl1pPr marL="0" indent="0">
              <a:buNone/>
              <a:defRPr sz="118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edit Master subtitle style in one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2120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9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B3852D-47F9-0241-98E4-0BAAB742F8D1}"/>
              </a:ext>
            </a:extLst>
          </p:cNvPr>
          <p:cNvSpPr/>
          <p:nvPr userDrawn="1"/>
        </p:nvSpPr>
        <p:spPr>
          <a:xfrm flipV="1">
            <a:off x="0" y="0"/>
            <a:ext cx="5759450" cy="3240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cxnSp>
        <p:nvCxnSpPr>
          <p:cNvPr id="3" name="Straight Connector 2"/>
          <p:cNvCxnSpPr>
            <a:cxnSpLocks/>
          </p:cNvCxnSpPr>
          <p:nvPr userDrawn="1"/>
        </p:nvCxnSpPr>
        <p:spPr>
          <a:xfrm>
            <a:off x="347499" y="1376179"/>
            <a:ext cx="385475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cxnSpLocks/>
          </p:cNvCxnSpPr>
          <p:nvPr userDrawn="1"/>
        </p:nvCxnSpPr>
        <p:spPr>
          <a:xfrm>
            <a:off x="347774" y="2189327"/>
            <a:ext cx="385475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B2BA015-7E5A-B043-A462-E5531861A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091" y="1458008"/>
            <a:ext cx="3848998" cy="626267"/>
          </a:xfrm>
        </p:spPr>
        <p:txBody>
          <a:bodyPr>
            <a:normAutofit/>
          </a:bodyPr>
          <a:lstStyle>
            <a:lvl1pPr>
              <a:defRPr sz="189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GB" dirty="0"/>
              <a:t>Click to edit Master divider style in two lines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4C2E8EA-534F-8749-9926-4BC88B23CB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Personal Income Tax Expenditures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DD3E76-1D97-4868-9CB2-73A3C52EBD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46247" y="2804701"/>
            <a:ext cx="613207" cy="396762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CFA07248-6741-4C5D-9CC1-9BBDD5A6F7EC}"/>
              </a:ext>
            </a:extLst>
          </p:cNvPr>
          <p:cNvGrpSpPr/>
          <p:nvPr userDrawn="1"/>
        </p:nvGrpSpPr>
        <p:grpSpPr>
          <a:xfrm>
            <a:off x="4072798" y="34481"/>
            <a:ext cx="1527928" cy="243563"/>
            <a:chOff x="6474966" y="72970"/>
            <a:chExt cx="2425816" cy="51552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ECD9EAE-7084-4EA0-ACA5-44ECA8E944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B7A3F97-8108-4811-9076-8FEE4577F4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ED65EDE-44D7-42D3-AB98-B849E6861C29}"/>
              </a:ext>
            </a:extLst>
          </p:cNvPr>
          <p:cNvSpPr txBox="1"/>
          <p:nvPr userDrawn="1"/>
        </p:nvSpPr>
        <p:spPr>
          <a:xfrm>
            <a:off x="158729" y="96221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</p:spTree>
    <p:extLst>
      <p:ext uri="{BB962C8B-B14F-4D97-AF65-F5344CB8AC3E}">
        <p14:creationId xmlns:p14="http://schemas.microsoft.com/office/powerpoint/2010/main" val="2238351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Medium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771C01C-5E80-1F49-8755-D9DB9363BE55}"/>
              </a:ext>
            </a:extLst>
          </p:cNvPr>
          <p:cNvSpPr/>
          <p:nvPr userDrawn="1"/>
        </p:nvSpPr>
        <p:spPr>
          <a:xfrm flipV="1">
            <a:off x="0" y="0"/>
            <a:ext cx="5759450" cy="3240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47500" y="1226385"/>
            <a:ext cx="3387898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7233" y="1286279"/>
            <a:ext cx="3388169" cy="843379"/>
          </a:xfrm>
        </p:spPr>
        <p:txBody>
          <a:bodyPr anchor="ctr"/>
          <a:lstStyle>
            <a:lvl1pPr marL="0" marR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51" b="0" baseline="0">
                <a:solidFill>
                  <a:srgbClr val="F4F4F4"/>
                </a:solidFill>
                <a:latin typeface="+mj-lt"/>
              </a:defRPr>
            </a:lvl1pPr>
          </a:lstStyle>
          <a:p>
            <a:pPr marL="0" marR="0" lvl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/>
              <a:t>Click to edit medium quote of about 6 lines Click to edit medium quote of about 6 lines Click to edit medium quote of about 6 lines Click to edit medium quote of about 6 lines Click to edit medium quote of about 6 lines Click to edit medium quote of about 6 lines Click to edit medium quote of about 6 lines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47772" y="2385470"/>
            <a:ext cx="3387626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47772" y="2159538"/>
            <a:ext cx="1878821" cy="119510"/>
          </a:xfrm>
        </p:spPr>
        <p:txBody>
          <a:bodyPr anchor="ctr">
            <a:noAutofit/>
          </a:bodyPr>
          <a:lstStyle>
            <a:lvl1pPr marL="0" indent="0">
              <a:buNone/>
              <a:defRPr sz="662" baseline="0">
                <a:solidFill>
                  <a:srgbClr val="F4F4F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− Click to insert source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DA3CB-E26D-2D40-94FA-8DBAE46A625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Personal Income Tax Expenditures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697DC58-F2CA-4A03-962B-30EFA43EC6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46247" y="2804701"/>
            <a:ext cx="613207" cy="39676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A2FBD37-43A9-414C-B4EF-2B34BD7384D0}"/>
              </a:ext>
            </a:extLst>
          </p:cNvPr>
          <p:cNvSpPr txBox="1"/>
          <p:nvPr userDrawn="1"/>
        </p:nvSpPr>
        <p:spPr>
          <a:xfrm>
            <a:off x="158729" y="96221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58FFB0D-C942-4A3E-87A8-0F43D9B7771A}"/>
              </a:ext>
            </a:extLst>
          </p:cNvPr>
          <p:cNvGrpSpPr/>
          <p:nvPr userDrawn="1"/>
        </p:nvGrpSpPr>
        <p:grpSpPr>
          <a:xfrm>
            <a:off x="4072798" y="34481"/>
            <a:ext cx="1527928" cy="243563"/>
            <a:chOff x="6474966" y="72970"/>
            <a:chExt cx="2425816" cy="51552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E36994E-0090-4F7B-83A6-9AF92893CD4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25554D3-55BD-43F3-951B-9978A1FD51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8834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Small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771C01C-5E80-1F49-8755-D9DB9363BE55}"/>
              </a:ext>
            </a:extLst>
          </p:cNvPr>
          <p:cNvSpPr/>
          <p:nvPr userDrawn="1"/>
        </p:nvSpPr>
        <p:spPr>
          <a:xfrm flipV="1">
            <a:off x="0" y="0"/>
            <a:ext cx="5759450" cy="3240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47500" y="1409272"/>
            <a:ext cx="3387898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7233" y="1480204"/>
            <a:ext cx="3388169" cy="446833"/>
          </a:xfrm>
        </p:spPr>
        <p:txBody>
          <a:bodyPr anchor="ctr"/>
          <a:lstStyle>
            <a:lvl1pPr marL="0" marR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851" b="0" baseline="0">
                <a:solidFill>
                  <a:srgbClr val="F4F4F4"/>
                </a:solidFill>
                <a:latin typeface="+mj-lt"/>
              </a:defRPr>
            </a:lvl1pPr>
          </a:lstStyle>
          <a:p>
            <a:pPr marL="0" marR="0" lvl="0" indent="0" algn="l" defTabSz="21602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/>
              <a:t>Click to edit small quote of about 3 lines Click to edit small quote of about 3 lines Click to edit small quote of about 3 lines Click to edit small quote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47772" y="2193464"/>
            <a:ext cx="3387626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47772" y="1967532"/>
            <a:ext cx="1878821" cy="119510"/>
          </a:xfrm>
        </p:spPr>
        <p:txBody>
          <a:bodyPr anchor="ctr">
            <a:noAutofit/>
          </a:bodyPr>
          <a:lstStyle>
            <a:lvl1pPr marL="0" indent="0">
              <a:buNone/>
              <a:defRPr sz="662" baseline="0">
                <a:solidFill>
                  <a:srgbClr val="F4F4F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− Click to insert source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DA3CB-E26D-2D40-94FA-8DBAE46A625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Personal Income Tax Expenditures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51799B-69E0-4523-8176-5116C28B5CE5}"/>
              </a:ext>
            </a:extLst>
          </p:cNvPr>
          <p:cNvSpPr txBox="1"/>
          <p:nvPr userDrawn="1"/>
        </p:nvSpPr>
        <p:spPr>
          <a:xfrm>
            <a:off x="158729" y="96221"/>
            <a:ext cx="1617881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68" b="1" dirty="0">
                <a:solidFill>
                  <a:schemeClr val="bg1"/>
                </a:solidFill>
                <a:latin typeface="Roboto Bk" pitchFamily="2" charset="0"/>
                <a:ea typeface="Roboto Bk" pitchFamily="2" charset="0"/>
              </a:rPr>
              <a:t>TaxDev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4D7AE7-016F-4C42-91B4-901A34BF77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46247" y="2804701"/>
            <a:ext cx="613207" cy="39676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90E308EA-E2C4-419F-9A0D-99F20BCEFA67}"/>
              </a:ext>
            </a:extLst>
          </p:cNvPr>
          <p:cNvGrpSpPr/>
          <p:nvPr userDrawn="1"/>
        </p:nvGrpSpPr>
        <p:grpSpPr>
          <a:xfrm>
            <a:off x="4072798" y="34481"/>
            <a:ext cx="1527928" cy="243563"/>
            <a:chOff x="6474966" y="72970"/>
            <a:chExt cx="2425816" cy="51552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B5FF3A0-92D9-4DD8-B338-DF96FC4B02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BC459B8-F53C-42C7-8991-01D96946EFB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69886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6D134D9-F12F-EF44-843F-D4FEB4EB5EBC}"/>
              </a:ext>
            </a:extLst>
          </p:cNvPr>
          <p:cNvSpPr/>
          <p:nvPr userDrawn="1"/>
        </p:nvSpPr>
        <p:spPr>
          <a:xfrm>
            <a:off x="0" y="0"/>
            <a:ext cx="5759450" cy="3240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B888AA-D217-494B-976C-4BBDBA116DC9}"/>
              </a:ext>
            </a:extLst>
          </p:cNvPr>
          <p:cNvSpPr/>
          <p:nvPr userDrawn="1"/>
        </p:nvSpPr>
        <p:spPr>
          <a:xfrm flipV="1">
            <a:off x="0" y="0"/>
            <a:ext cx="5759450" cy="240823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9" name="TextBox 8"/>
          <p:cNvSpPr txBox="1"/>
          <p:nvPr userDrawn="1"/>
        </p:nvSpPr>
        <p:spPr>
          <a:xfrm>
            <a:off x="1996723" y="1549882"/>
            <a:ext cx="1752178" cy="80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662" dirty="0">
                <a:solidFill>
                  <a:srgbClr val="FFFFFF"/>
                </a:solidFill>
              </a:rPr>
              <a:t>The Institute for Fiscal Studies</a:t>
            </a:r>
          </a:p>
          <a:p>
            <a:pPr lvl="0"/>
            <a:r>
              <a:rPr lang="en-US" sz="662" dirty="0">
                <a:solidFill>
                  <a:srgbClr val="FFFFFF"/>
                </a:solidFill>
              </a:rPr>
              <a:t>7 </a:t>
            </a:r>
            <a:r>
              <a:rPr lang="en-US" sz="662" dirty="0" err="1">
                <a:solidFill>
                  <a:srgbClr val="FFFFFF"/>
                </a:solidFill>
              </a:rPr>
              <a:t>Ridgmount</a:t>
            </a:r>
            <a:r>
              <a:rPr lang="en-US" sz="662" dirty="0">
                <a:solidFill>
                  <a:srgbClr val="FFFFFF"/>
                </a:solidFill>
              </a:rPr>
              <a:t> Street</a:t>
            </a:r>
          </a:p>
          <a:p>
            <a:pPr lvl="0"/>
            <a:r>
              <a:rPr lang="en-US" sz="662" dirty="0">
                <a:solidFill>
                  <a:srgbClr val="FFFFFF"/>
                </a:solidFill>
              </a:rPr>
              <a:t>London</a:t>
            </a:r>
          </a:p>
          <a:p>
            <a:pPr lvl="0"/>
            <a:r>
              <a:rPr lang="en-US" sz="662" dirty="0">
                <a:solidFill>
                  <a:srgbClr val="FFFFFF"/>
                </a:solidFill>
              </a:rPr>
              <a:t>WC1E 7AE</a:t>
            </a:r>
          </a:p>
          <a:p>
            <a:pPr lvl="0"/>
            <a:endParaRPr lang="en-US" sz="662" dirty="0">
              <a:solidFill>
                <a:srgbClr val="FFFFFF"/>
              </a:solidFill>
            </a:endParaRPr>
          </a:p>
          <a:p>
            <a:pPr marL="0" marR="0" lvl="0" indent="0" algn="l" defTabSz="43204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62" b="1" dirty="0">
                <a:solidFill>
                  <a:srgbClr val="FFFFFF"/>
                </a:solidFill>
              </a:rPr>
              <a:t>www.ifs.org.uk</a:t>
            </a:r>
          </a:p>
          <a:p>
            <a:pPr lvl="0"/>
            <a:endParaRPr lang="en-US" sz="662" dirty="0">
              <a:solidFill>
                <a:srgbClr val="FFFF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93BDE4-4C2D-4FE9-B897-A3CDEE8E08B3}"/>
              </a:ext>
            </a:extLst>
          </p:cNvPr>
          <p:cNvSpPr txBox="1"/>
          <p:nvPr userDrawn="1"/>
        </p:nvSpPr>
        <p:spPr>
          <a:xfrm>
            <a:off x="324174" y="2606470"/>
            <a:ext cx="1665454" cy="485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52" b="1" kern="1200" dirty="0">
                <a:solidFill>
                  <a:schemeClr val="tx2"/>
                </a:solidFill>
                <a:latin typeface="Roboto Bk" pitchFamily="2" charset="0"/>
                <a:ea typeface="Roboto Bk" pitchFamily="2" charset="0"/>
                <a:cs typeface="+mj-cs"/>
              </a:rPr>
              <a:t>TaxDev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AA235B-A1AE-4188-8983-092B1E5F19FB}"/>
              </a:ext>
            </a:extLst>
          </p:cNvPr>
          <p:cNvSpPr txBox="1"/>
          <p:nvPr userDrawn="1"/>
        </p:nvSpPr>
        <p:spPr>
          <a:xfrm>
            <a:off x="3702118" y="1553647"/>
            <a:ext cx="1994864" cy="80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662" dirty="0">
                <a:solidFill>
                  <a:srgbClr val="FFFFFF"/>
                </a:solidFill>
              </a:rPr>
              <a:t>The Overseas Development Institute</a:t>
            </a:r>
          </a:p>
          <a:p>
            <a:pPr lvl="0"/>
            <a: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203 Blackfriars Road</a:t>
            </a:r>
            <a:b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London </a:t>
            </a:r>
          </a:p>
          <a:p>
            <a:pPr lvl="0"/>
            <a: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SE1 8NJ</a:t>
            </a:r>
          </a:p>
          <a:p>
            <a:pPr lvl="0"/>
            <a:endParaRPr lang="en-GB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662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www.odi.org</a:t>
            </a:r>
            <a:b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endParaRPr lang="en-US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F1D64E-F403-43F8-859C-44FD6D7D5BA4}"/>
              </a:ext>
            </a:extLst>
          </p:cNvPr>
          <p:cNvSpPr txBox="1"/>
          <p:nvPr userDrawn="1"/>
        </p:nvSpPr>
        <p:spPr>
          <a:xfrm>
            <a:off x="175563" y="1553646"/>
            <a:ext cx="1994864" cy="80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662" dirty="0">
                <a:solidFill>
                  <a:srgbClr val="FFFFFF"/>
                </a:solidFill>
              </a:rPr>
              <a:t>The Centre for Tax Analysis in Developing Countries (TaxDev)</a:t>
            </a:r>
          </a:p>
          <a:p>
            <a:pPr lvl="0"/>
            <a:r>
              <a:rPr lang="en-GB" sz="662" dirty="0">
                <a:solidFill>
                  <a:srgbClr val="FFFFFF"/>
                </a:solidFill>
              </a:rPr>
              <a:t>LinkedIn: @</a:t>
            </a:r>
            <a:r>
              <a:rPr lang="en-GB" sz="662" dirty="0" err="1">
                <a:solidFill>
                  <a:srgbClr val="FFFFFF"/>
                </a:solidFill>
              </a:rPr>
              <a:t>taxdev</a:t>
            </a:r>
            <a:endParaRPr lang="en-GB" sz="662" dirty="0">
              <a:solidFill>
                <a:srgbClr val="FFFFFF"/>
              </a:solidFill>
            </a:endParaRPr>
          </a:p>
          <a:p>
            <a:pPr lvl="0"/>
            <a:r>
              <a:rPr lang="en-GB" sz="662" dirty="0">
                <a:solidFill>
                  <a:srgbClr val="FFFFFF"/>
                </a:solidFill>
              </a:rPr>
              <a:t>Twitter: #TaxDev</a:t>
            </a:r>
          </a:p>
          <a:p>
            <a:pPr lvl="0"/>
            <a:endParaRPr lang="en-GB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662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www.taxdev.org</a:t>
            </a:r>
            <a:br>
              <a:rPr lang="en-GB" sz="662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endParaRPr lang="en-US" sz="662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999FAA-517F-4D1D-9E29-2CC35A2335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55968" y="2816384"/>
            <a:ext cx="603484" cy="390472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F927AF3-FEEF-44A4-9EF8-73B5860C5AF3}"/>
              </a:ext>
            </a:extLst>
          </p:cNvPr>
          <p:cNvGrpSpPr/>
          <p:nvPr userDrawn="1"/>
        </p:nvGrpSpPr>
        <p:grpSpPr>
          <a:xfrm>
            <a:off x="4072798" y="34481"/>
            <a:ext cx="1527928" cy="243563"/>
            <a:chOff x="6474966" y="72970"/>
            <a:chExt cx="2425816" cy="51552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DE149AE-77A6-44E0-A958-1FC5D5BAB1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4966" y="72970"/>
              <a:ext cx="863226" cy="51552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42BEF30-3164-4F68-B3F9-07BECC234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6184" y="234069"/>
              <a:ext cx="804598" cy="35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07383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short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41F1E56D-DD80-7947-9F86-D6CA399B1D36}"/>
              </a:ext>
            </a:extLst>
          </p:cNvPr>
          <p:cNvSpPr/>
          <p:nvPr userDrawn="1"/>
        </p:nvSpPr>
        <p:spPr>
          <a:xfrm>
            <a:off x="0" y="2686902"/>
            <a:ext cx="5759450" cy="5531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6A13256-5F47-4F4D-BE26-B4B73650620E}"/>
              </a:ext>
            </a:extLst>
          </p:cNvPr>
          <p:cNvSpPr/>
          <p:nvPr userDrawn="1"/>
        </p:nvSpPr>
        <p:spPr>
          <a:xfrm flipV="1">
            <a:off x="0" y="6"/>
            <a:ext cx="5759450" cy="26921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504B9B-18C1-E547-BE77-254F89B19F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31172" y="1912443"/>
            <a:ext cx="3843316" cy="437280"/>
          </a:xfrm>
        </p:spPr>
        <p:txBody>
          <a:bodyPr anchor="b">
            <a:normAutofit/>
          </a:bodyPr>
          <a:lstStyle>
            <a:lvl1pPr algn="l">
              <a:defRPr sz="2599" spc="-7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B199AB-D245-484B-892E-B0F6186F0C8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7660" y="1306663"/>
            <a:ext cx="3846828" cy="510948"/>
          </a:xfrm>
        </p:spPr>
        <p:txBody>
          <a:bodyPr anchor="t">
            <a:normAutofit/>
          </a:bodyPr>
          <a:lstStyle>
            <a:lvl1pPr marL="0" marR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756">
                <a:solidFill>
                  <a:schemeClr val="bg1"/>
                </a:solidFill>
              </a:defRPr>
            </a:lvl1pPr>
            <a:lvl2pPr marL="162016" indent="0" algn="ctr">
              <a:buNone/>
              <a:defRPr sz="709"/>
            </a:lvl2pPr>
            <a:lvl3pPr marL="324033" indent="0" algn="ctr">
              <a:buNone/>
              <a:defRPr sz="638"/>
            </a:lvl3pPr>
            <a:lvl4pPr marL="486049" indent="0" algn="ctr">
              <a:buNone/>
              <a:defRPr sz="567"/>
            </a:lvl4pPr>
            <a:lvl5pPr marL="648065" indent="0" algn="ctr">
              <a:buNone/>
              <a:defRPr sz="567"/>
            </a:lvl5pPr>
            <a:lvl6pPr marL="810081" indent="0" algn="ctr">
              <a:buNone/>
              <a:defRPr sz="567"/>
            </a:lvl6pPr>
            <a:lvl7pPr marL="972098" indent="0" algn="ctr">
              <a:buNone/>
              <a:defRPr sz="567"/>
            </a:lvl7pPr>
            <a:lvl8pPr marL="1134114" indent="0" algn="ctr">
              <a:buNone/>
              <a:defRPr sz="567"/>
            </a:lvl8pPr>
            <a:lvl9pPr marL="1296130" indent="0" algn="ctr">
              <a:buNone/>
              <a:defRPr sz="567"/>
            </a:lvl9pPr>
          </a:lstStyle>
          <a:p>
            <a:r>
              <a:rPr lang="en-GB" dirty="0"/>
              <a:t>Click to edit Master author style</a:t>
            </a:r>
          </a:p>
          <a:p>
            <a:r>
              <a:rPr lang="en-GB" dirty="0"/>
              <a:t>Author Name Surname</a:t>
            </a:r>
          </a:p>
          <a:p>
            <a:r>
              <a:rPr lang="en-GB" dirty="0"/>
              <a:t>Author Name Surname</a:t>
            </a:r>
          </a:p>
          <a:p>
            <a:pPr marL="0" marR="0" lvl="0" indent="0" algn="l" defTabSz="3240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Author Name Surname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3503E8-76B2-7E4C-A757-B1F42F47A7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71" y="267003"/>
            <a:ext cx="907000" cy="379365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8C450E-36D1-2E43-91D1-9BA21E1338BC}"/>
              </a:ext>
            </a:extLst>
          </p:cNvPr>
          <p:cNvCxnSpPr>
            <a:cxnSpLocks/>
          </p:cNvCxnSpPr>
          <p:nvPr userDrawn="1"/>
        </p:nvCxnSpPr>
        <p:spPr>
          <a:xfrm>
            <a:off x="1496054" y="6"/>
            <a:ext cx="0" cy="224931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ABB31D-4AD6-A14C-AF1F-033782186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784" y="1327649"/>
            <a:ext cx="1123773" cy="669167"/>
          </a:xfrm>
        </p:spPr>
        <p:txBody>
          <a:bodyPr anchor="t">
            <a:normAutofit/>
          </a:bodyPr>
          <a:lstStyle>
            <a:lvl1pPr algn="r">
              <a:spcBef>
                <a:spcPts val="213"/>
              </a:spcBef>
              <a:defRPr sz="567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Details of the presentation (date, venue, </a:t>
            </a:r>
            <a:r>
              <a:rPr lang="en-GB" dirty="0" err="1"/>
              <a:t>wifi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CEF78B-61B5-0A43-B879-7980AD59C355}"/>
              </a:ext>
            </a:extLst>
          </p:cNvPr>
          <p:cNvSpPr txBox="1"/>
          <p:nvPr userDrawn="1"/>
        </p:nvSpPr>
        <p:spPr>
          <a:xfrm>
            <a:off x="338200" y="2086684"/>
            <a:ext cx="1017357" cy="194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lvl="0" algn="r"/>
            <a:r>
              <a:rPr lang="en-US" sz="662" b="1" dirty="0">
                <a:solidFill>
                  <a:srgbClr val="FFFFFF"/>
                </a:solidFill>
              </a:rPr>
              <a:t>@</a:t>
            </a:r>
            <a:r>
              <a:rPr lang="en-US" sz="662" b="1" dirty="0" err="1">
                <a:solidFill>
                  <a:srgbClr val="FFFFFF"/>
                </a:solidFill>
              </a:rPr>
              <a:t>TheIFS</a:t>
            </a:r>
            <a:endParaRPr lang="en-US" sz="662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178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17" userDrawn="1">
          <p15:clr>
            <a:srgbClr val="FBAE40"/>
          </p15:clr>
        </p15:guide>
        <p15:guide id="2" pos="815" userDrawn="1">
          <p15:clr>
            <a:srgbClr val="FBAE40"/>
          </p15:clr>
        </p15:guide>
        <p15:guide id="3" pos="1877" userDrawn="1">
          <p15:clr>
            <a:srgbClr val="FBAE40"/>
          </p15:clr>
        </p15:guide>
        <p15:guide id="4" orient="horz" pos="89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BCFAC-67E7-B24B-971C-141727EF6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0C530F-FA8A-1D4A-B389-DC53432542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Personal Income Tax Expenditures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98D80E6-3E42-2E4E-839C-153F128FC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9754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5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 lines)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BCFAC-67E7-B24B-971C-141727EF6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2" y="799688"/>
            <a:ext cx="5040397" cy="21186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0C530F-FA8A-1D4A-B389-DC53432542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Personal Income Tax Expenditures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98D80E6-3E42-2E4E-839C-153F128FC2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091" y="161968"/>
            <a:ext cx="4305540" cy="490854"/>
          </a:xfrm>
        </p:spPr>
        <p:txBody>
          <a:bodyPr/>
          <a:lstStyle/>
          <a:p>
            <a:r>
              <a:rPr lang="en-GB" dirty="0"/>
              <a:t>Click to edit Master title style </a:t>
            </a:r>
            <a:br>
              <a:rPr lang="en-GB" dirty="0"/>
            </a:br>
            <a:r>
              <a:rPr lang="en-GB" dirty="0"/>
              <a:t>in two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26209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8AA792A-3C0B-4049-9A76-977F067CF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DA8A8B9-3FE0-C441-B741-FEE0B4C2BA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Personal Income Tax Expenditures</a:t>
            </a:r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645E6EF-80E5-DA4C-B7C8-6F606A0CCE3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23094" y="800802"/>
            <a:ext cx="5051395" cy="21179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3B19EBF-85B8-AE46-A225-77F72C09D25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15972" y="537142"/>
            <a:ext cx="4333733" cy="226780"/>
          </a:xfrm>
        </p:spPr>
        <p:txBody>
          <a:bodyPr anchor="t">
            <a:normAutofit/>
          </a:bodyPr>
          <a:lstStyle>
            <a:lvl1pPr marL="0" indent="0">
              <a:buNone/>
              <a:defRPr sz="118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to edit Master subtitle style in one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361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column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9054F-511C-A149-AE8B-FE37A07C9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E3316-2C67-0345-98E2-19F87684E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091" y="582767"/>
            <a:ext cx="2448900" cy="23355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E97CD-DF68-0A41-8D16-7F2A6D38E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15723" y="582767"/>
            <a:ext cx="2447766" cy="23355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87735F-3AB3-4545-99F8-1E0738C041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Personal Income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586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column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9054F-511C-A149-AE8B-FE37A07C9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E3316-2C67-0345-98E2-19F87684E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094" y="582766"/>
            <a:ext cx="5051395" cy="1125952"/>
          </a:xfrm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E97CD-DF68-0A41-8D16-7F2A6D38E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2498" y="1701705"/>
            <a:ext cx="5051990" cy="121543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87735F-3AB3-4545-99F8-1E0738C041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Personal Income Tax Expenditures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78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BA3731-BEE0-F54F-9648-7C636A621BA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964" y="582772"/>
            <a:ext cx="5009522" cy="2339313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F4EC19-8E2C-B04C-8B4D-979252AD3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162AF6-2051-CB4A-AB57-B5F2115521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Personal Income Tax Expenditures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01D8A57-B71E-2B49-847E-1B8E55E399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144872" y="3003088"/>
            <a:ext cx="1295876" cy="17250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© </a:t>
            </a:r>
            <a:r>
              <a:rPr lang="en-GB" dirty="0"/>
              <a:t>Institute for Fiscal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604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6BD12-4C02-1C49-98E9-7D53932A5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4959D-0BD7-2843-8556-41F3269F8E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6068" y="584910"/>
            <a:ext cx="2502200" cy="231273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2151A72-4740-D448-96FD-5A6BA89907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13091" y="658557"/>
            <a:ext cx="2461398" cy="22440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762570-5DE2-2541-9901-949C0BE0B58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Personal Income Tax Expenditures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259970-BE81-E245-9853-9023A201EB3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144872" y="3003088"/>
            <a:ext cx="1295876" cy="17250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© </a:t>
            </a:r>
            <a:r>
              <a:rPr lang="en-GB" dirty="0"/>
              <a:t>Institute for Fiscal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419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815">
          <p15:clr>
            <a:srgbClr val="FBAE40"/>
          </p15:clr>
        </p15:guide>
        <p15:guide id="2" orient="horz" pos="41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DAF1D-76FB-5146-B240-BE9A5F08FE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7486" y="3003088"/>
            <a:ext cx="1943814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2" b="1">
                <a:solidFill>
                  <a:schemeClr val="bg2"/>
                </a:solidFill>
              </a:defRPr>
            </a:lvl1pPr>
          </a:lstStyle>
          <a:p>
            <a:r>
              <a:rPr lang="en-US"/>
              <a:t>Personal Income Tax Expenditures</a:t>
            </a:r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916EFB-8BF9-554D-9E2D-B467B1E3A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091" y="161968"/>
            <a:ext cx="4305540" cy="2700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70385-1296-BC41-8BE7-D104D1F7BE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092" y="582767"/>
            <a:ext cx="5040397" cy="233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1E2A71-ECD6-B44A-A304-747010765351}"/>
              </a:ext>
            </a:extLst>
          </p:cNvPr>
          <p:cNvSpPr/>
          <p:nvPr userDrawn="1"/>
        </p:nvSpPr>
        <p:spPr>
          <a:xfrm>
            <a:off x="0" y="3168659"/>
            <a:ext cx="5759450" cy="71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78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986085A-3B5A-4134-ACA7-60058138D891}"/>
              </a:ext>
            </a:extLst>
          </p:cNvPr>
          <p:cNvGrpSpPr/>
          <p:nvPr userDrawn="1"/>
        </p:nvGrpSpPr>
        <p:grpSpPr>
          <a:xfrm>
            <a:off x="4351735" y="2950467"/>
            <a:ext cx="1011754" cy="172504"/>
            <a:chOff x="6909035" y="6244992"/>
            <a:chExt cx="1606313" cy="36512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F5E8FD6-D9ED-AF41-87F7-86A5A05A09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/>
            <a:stretch>
              <a:fillRect/>
            </a:stretch>
          </p:blipFill>
          <p:spPr>
            <a:xfrm>
              <a:off x="6909035" y="6244992"/>
              <a:ext cx="659252" cy="36512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537FE5F-1706-4912-B4C0-2887A096E9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/>
            <a:stretch>
              <a:fillRect/>
            </a:stretch>
          </p:blipFill>
          <p:spPr>
            <a:xfrm>
              <a:off x="7975348" y="6336203"/>
              <a:ext cx="540000" cy="250687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FDC0B68-89DE-4CBC-B33B-86CBFEDAF500}"/>
              </a:ext>
            </a:extLst>
          </p:cNvPr>
          <p:cNvSpPr txBox="1"/>
          <p:nvPr userDrawn="1"/>
        </p:nvSpPr>
        <p:spPr>
          <a:xfrm>
            <a:off x="4705509" y="31902"/>
            <a:ext cx="1130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kern="1200" dirty="0">
                <a:solidFill>
                  <a:schemeClr val="tx2"/>
                </a:solidFill>
                <a:latin typeface="Roboto Bk" pitchFamily="2" charset="0"/>
                <a:ea typeface="Roboto Bk" pitchFamily="2" charset="0"/>
                <a:cs typeface="+mj-cs"/>
              </a:rPr>
              <a:t>TaxDev</a:t>
            </a:r>
            <a:endParaRPr lang="en-GB" sz="1654" b="1" kern="1200" dirty="0">
              <a:solidFill>
                <a:schemeClr val="tx2"/>
              </a:solidFill>
              <a:latin typeface="Roboto Bk" pitchFamily="2" charset="0"/>
              <a:ea typeface="Roboto Bk" pitchFamily="2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97056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92" r:id="rId2"/>
    <p:sldLayoutId id="2147483674" r:id="rId3"/>
    <p:sldLayoutId id="2147483693" r:id="rId4"/>
    <p:sldLayoutId id="2147483675" r:id="rId5"/>
    <p:sldLayoutId id="2147483676" r:id="rId6"/>
    <p:sldLayoutId id="2147483684" r:id="rId7"/>
    <p:sldLayoutId id="2147483678" r:id="rId8"/>
    <p:sldLayoutId id="2147483685" r:id="rId9"/>
    <p:sldLayoutId id="2147483691" r:id="rId10"/>
    <p:sldLayoutId id="2147483687" r:id="rId11"/>
    <p:sldLayoutId id="2147483694" r:id="rId12"/>
    <p:sldLayoutId id="2147483688" r:id="rId13"/>
    <p:sldLayoutId id="2147483689" r:id="rId14"/>
    <p:sldLayoutId id="2147483695" r:id="rId15"/>
    <p:sldLayoutId id="2147483690" r:id="rId16"/>
  </p:sldLayoutIdLst>
  <p:hf sldNum="0" hdr="0" dt="0"/>
  <p:txStyles>
    <p:titleStyle>
      <a:lvl1pPr algn="l" defTabSz="324033" rtl="0" eaLnBrk="1" latinLnBrk="0" hangingPunct="1">
        <a:lnSpc>
          <a:spcPct val="90000"/>
        </a:lnSpc>
        <a:spcBef>
          <a:spcPct val="0"/>
        </a:spcBef>
        <a:buNone/>
        <a:defRPr sz="1654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81008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3024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05041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567057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729073" indent="-81008" algn="l" defTabSz="324033" rtl="0" eaLnBrk="1" latinLnBrk="0" hangingPunct="1">
        <a:lnSpc>
          <a:spcPct val="100000"/>
        </a:lnSpc>
        <a:spcBef>
          <a:spcPts val="378"/>
        </a:spcBef>
        <a:spcAft>
          <a:spcPts val="213"/>
        </a:spcAft>
        <a:buClr>
          <a:schemeClr val="tx2"/>
        </a:buClr>
        <a:buFont typeface="Wingdings" pitchFamily="2" charset="2"/>
        <a:buChar char="§"/>
        <a:defRPr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891089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1053106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215122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377137" indent="-81008" algn="l" defTabSz="324033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1pPr>
      <a:lvl2pPr marL="162016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2pPr>
      <a:lvl3pPr marL="324033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3pPr>
      <a:lvl4pPr marL="486049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4pPr>
      <a:lvl5pPr marL="648065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5pPr>
      <a:lvl6pPr marL="810081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972098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134114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296130" algn="l" defTabSz="324033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43">
          <p15:clr>
            <a:srgbClr val="F26B43"/>
          </p15:clr>
        </p15:guide>
        <p15:guide id="2" pos="3387">
          <p15:clr>
            <a:srgbClr val="F26B43"/>
          </p15:clr>
        </p15:guide>
        <p15:guide id="3" orient="horz" pos="367">
          <p15:clr>
            <a:srgbClr val="F26B43"/>
          </p15:clr>
        </p15:guide>
        <p15:guide id="4" orient="horz" pos="22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C5307-7F58-9D46-AF20-E955739F9A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1176" y="882620"/>
            <a:ext cx="4054812" cy="1122177"/>
          </a:xfrm>
        </p:spPr>
        <p:txBody>
          <a:bodyPr>
            <a:noAutofit/>
          </a:bodyPr>
          <a:lstStyle/>
          <a:p>
            <a:r>
              <a:rPr lang="en-US" sz="2000" dirty="0"/>
              <a:t>Tax Expenditures under the PIT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C19D26-0768-7E47-B585-0B2B4AACBB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7 Feb 2023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81BA81-96CA-8845-97C9-EADC18C193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700" dirty="0"/>
              <a:t>Kyle McNabb</a:t>
            </a:r>
          </a:p>
          <a:p>
            <a:r>
              <a:rPr lang="en-US" sz="700" dirty="0" err="1"/>
              <a:t>Vedanth</a:t>
            </a:r>
            <a:r>
              <a:rPr lang="en-US" sz="700" dirty="0"/>
              <a:t> Nair</a:t>
            </a:r>
          </a:p>
        </p:txBody>
      </p:sp>
    </p:spTree>
    <p:extLst>
      <p:ext uri="{BB962C8B-B14F-4D97-AF65-F5344CB8AC3E}">
        <p14:creationId xmlns:p14="http://schemas.microsoft.com/office/powerpoint/2010/main" val="123095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100" dirty="0"/>
              <a:t>Q1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Personal Income Tax Expenditures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Solutions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5F4085-7896-76BF-4D24-003DC15AF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167" y="1750548"/>
            <a:ext cx="3230394" cy="8810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6B4C06-EEAB-1A67-EE46-01F8A0EE96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66" y="813269"/>
            <a:ext cx="4483979" cy="85252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024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100" dirty="0"/>
              <a:t>Q2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Personal Income Tax Expenditures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Solutions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12C054-7AE5-0AFE-F764-ACE8E99BBD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05" t="5836" r="2076" b="7625"/>
          <a:stretch/>
        </p:blipFill>
        <p:spPr>
          <a:xfrm>
            <a:off x="395961" y="931691"/>
            <a:ext cx="3389435" cy="93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85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If you had data on the number of children of members of the armed forces, how would this affect the way in which revenue foregone was calculated in (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). </a:t>
            </a:r>
          </a:p>
          <a:p>
            <a:r>
              <a:rPr lang="en-GB" sz="1200" i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NB. It is not necessary to do the calculation for this discussion point. </a:t>
            </a:r>
            <a:endParaRPr lang="en-US" sz="12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Personal Income Tax Expenditures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Discussion point:</a:t>
            </a:r>
          </a:p>
        </p:txBody>
      </p:sp>
    </p:spTree>
    <p:extLst>
      <p:ext uri="{BB962C8B-B14F-4D97-AF65-F5344CB8AC3E}">
        <p14:creationId xmlns:p14="http://schemas.microsoft.com/office/powerpoint/2010/main" val="1374187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862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100" dirty="0"/>
              <a:t>Group Discussion</a:t>
            </a:r>
          </a:p>
          <a:p>
            <a:endParaRPr lang="en-US" sz="1100" dirty="0"/>
          </a:p>
          <a:p>
            <a:r>
              <a:rPr lang="en-US" sz="1100" dirty="0"/>
              <a:t>PIT benchmark system</a:t>
            </a:r>
          </a:p>
          <a:p>
            <a:endParaRPr lang="en-US" sz="1100" dirty="0"/>
          </a:p>
          <a:p>
            <a:r>
              <a:rPr lang="en-US" sz="1100" dirty="0"/>
              <a:t>TE under the PIT</a:t>
            </a:r>
          </a:p>
          <a:p>
            <a:endParaRPr lang="en-US" sz="1100" dirty="0"/>
          </a:p>
          <a:p>
            <a:r>
              <a:rPr lang="en-US" sz="1100" dirty="0"/>
              <a:t>Exercise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Personal Income Tax Expenditures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403850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1A83139-434D-1BFB-A10D-3413BF1B53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4408327"/>
              </p:ext>
            </p:extLst>
          </p:nvPr>
        </p:nvGraphicFramePr>
        <p:xfrm>
          <a:off x="323850" y="582613"/>
          <a:ext cx="5040311" cy="413140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840199">
                  <a:extLst>
                    <a:ext uri="{9D8B030D-6E8A-4147-A177-3AD203B41FA5}">
                      <a16:colId xmlns:a16="http://schemas.microsoft.com/office/drawing/2014/main" val="1680734036"/>
                    </a:ext>
                  </a:extLst>
                </a:gridCol>
                <a:gridCol w="1434368">
                  <a:extLst>
                    <a:ext uri="{9D8B030D-6E8A-4147-A177-3AD203B41FA5}">
                      <a16:colId xmlns:a16="http://schemas.microsoft.com/office/drawing/2014/main" val="408389652"/>
                    </a:ext>
                  </a:extLst>
                </a:gridCol>
                <a:gridCol w="1626740">
                  <a:extLst>
                    <a:ext uri="{9D8B030D-6E8A-4147-A177-3AD203B41FA5}">
                      <a16:colId xmlns:a16="http://schemas.microsoft.com/office/drawing/2014/main" val="4248692585"/>
                    </a:ext>
                  </a:extLst>
                </a:gridCol>
                <a:gridCol w="1139004">
                  <a:extLst>
                    <a:ext uri="{9D8B030D-6E8A-4147-A177-3AD203B41FA5}">
                      <a16:colId xmlns:a16="http://schemas.microsoft.com/office/drawing/2014/main" val="2039657696"/>
                    </a:ext>
                  </a:extLst>
                </a:gridCol>
              </a:tblGrid>
              <a:tr h="137713">
                <a:tc>
                  <a:txBody>
                    <a:bodyPr/>
                    <a:lstStyle/>
                    <a:p>
                      <a:r>
                        <a:rPr lang="en-GB" sz="800" b="1" dirty="0">
                          <a:solidFill>
                            <a:srgbClr val="0F1B2C"/>
                          </a:solidFill>
                          <a:effectLst/>
                        </a:rPr>
                        <a:t>Tax Head</a:t>
                      </a:r>
                      <a:endParaRPr lang="en-GB" sz="800" b="1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1" dirty="0">
                          <a:solidFill>
                            <a:srgbClr val="0F1B2C"/>
                          </a:solidFill>
                          <a:effectLst/>
                        </a:rPr>
                        <a:t>(</a:t>
                      </a:r>
                      <a:r>
                        <a:rPr lang="en-GB" sz="800" b="1" dirty="0" err="1">
                          <a:solidFill>
                            <a:srgbClr val="0F1B2C"/>
                          </a:solidFill>
                          <a:effectLst/>
                        </a:rPr>
                        <a:t>i</a:t>
                      </a:r>
                      <a:r>
                        <a:rPr lang="en-GB" sz="800" b="1" dirty="0">
                          <a:solidFill>
                            <a:srgbClr val="0F1B2C"/>
                          </a:solidFill>
                          <a:effectLst/>
                        </a:rPr>
                        <a:t>) Tax Unit</a:t>
                      </a:r>
                      <a:endParaRPr lang="en-GB" sz="800" b="1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1" dirty="0">
                          <a:solidFill>
                            <a:srgbClr val="0F1B2C"/>
                          </a:solidFill>
                          <a:effectLst/>
                        </a:rPr>
                        <a:t>(ii) Tax Base</a:t>
                      </a:r>
                      <a:endParaRPr lang="en-GB" sz="800" b="1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1" dirty="0">
                          <a:solidFill>
                            <a:srgbClr val="0F1B2C"/>
                          </a:solidFill>
                          <a:effectLst/>
                        </a:rPr>
                        <a:t>(iii) Tax Rate</a:t>
                      </a:r>
                      <a:endParaRPr lang="en-GB" sz="800" b="1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476105"/>
                  </a:ext>
                </a:extLst>
              </a:tr>
              <a:tr h="275427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 dirty="0">
                          <a:effectLst/>
                        </a:rPr>
                        <a:t>PIT</a:t>
                      </a:r>
                      <a:endParaRPr lang="en-GB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1971" marR="61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 dirty="0">
                          <a:effectLst/>
                        </a:rPr>
                        <a:t>Individual </a:t>
                      </a:r>
                    </a:p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 dirty="0">
                          <a:effectLst/>
                        </a:rPr>
                        <a:t>(household, if joint filing)</a:t>
                      </a:r>
                      <a:endParaRPr lang="en-GB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1971" marR="61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 dirty="0">
                          <a:effectLst/>
                        </a:rPr>
                        <a:t>(Taxable) employment or self-employment income*</a:t>
                      </a:r>
                      <a:endParaRPr lang="en-GB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1971" marR="61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 dirty="0">
                          <a:effectLst/>
                        </a:rPr>
                        <a:t>PIT schedule</a:t>
                      </a:r>
                      <a:endParaRPr lang="en-GB" sz="7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1971" marR="61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2067284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Personal Income Tax Expenditures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PIT benchmark system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B866BE-0AC8-6533-4F32-A81E57BB54C0}"/>
              </a:ext>
            </a:extLst>
          </p:cNvPr>
          <p:cNvSpPr txBox="1"/>
          <p:nvPr/>
        </p:nvSpPr>
        <p:spPr>
          <a:xfrm>
            <a:off x="323091" y="1088136"/>
            <a:ext cx="521665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070A0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Personal income tax (PIT) normally applies to income categories comprising land income, salaries, wages, annuities, industrial and commercial profits, non-commercial profits, and investment income (interest or dividends). 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Important distinction between self-employed and employees.</a:t>
            </a:r>
          </a:p>
          <a:p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Both might ultimately file PIT, but have different sets of allowable deductions etc.</a:t>
            </a:r>
          </a:p>
          <a:p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For ‘sole-traders’ or unincorporated businesses, BTS &amp; TE might resemble those under the CIT. </a:t>
            </a:r>
          </a:p>
        </p:txBody>
      </p:sp>
    </p:spTree>
    <p:extLst>
      <p:ext uri="{BB962C8B-B14F-4D97-AF65-F5344CB8AC3E}">
        <p14:creationId xmlns:p14="http://schemas.microsoft.com/office/powerpoint/2010/main" val="681609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100" dirty="0"/>
              <a:t>What does the Benchmark system look like for the PIT in your country? </a:t>
            </a:r>
          </a:p>
          <a:p>
            <a:pPr lvl="1"/>
            <a:r>
              <a:rPr lang="en-US" sz="1100" dirty="0"/>
              <a:t>(Rate[s], Unit, Base, Period)</a:t>
            </a:r>
          </a:p>
          <a:p>
            <a:endParaRPr lang="en-US" sz="1100" dirty="0"/>
          </a:p>
          <a:p>
            <a:r>
              <a:rPr lang="en-US" sz="1100" dirty="0"/>
              <a:t>Are there any Tax Expenditures under the PIT in your country? </a:t>
            </a:r>
          </a:p>
          <a:p>
            <a:pPr lvl="1"/>
            <a:r>
              <a:rPr lang="en-US" sz="1100" dirty="0"/>
              <a:t>If so, what are these? </a:t>
            </a:r>
          </a:p>
          <a:p>
            <a:pPr lvl="1"/>
            <a:r>
              <a:rPr lang="en-US" sz="1100" dirty="0"/>
              <a:t>What challenges do you face computing revenue foregone under the PIT? </a:t>
            </a:r>
          </a:p>
          <a:p>
            <a:pPr lvl="2"/>
            <a:r>
              <a:rPr lang="en-US" sz="1100" dirty="0"/>
              <a:t>How have you overcome these?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Personal Income Tax Expenditures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Group Discussion</a:t>
            </a:r>
          </a:p>
        </p:txBody>
      </p:sp>
    </p:spTree>
    <p:extLst>
      <p:ext uri="{BB962C8B-B14F-4D97-AF65-F5344CB8AC3E}">
        <p14:creationId xmlns:p14="http://schemas.microsoft.com/office/powerpoint/2010/main" val="1814406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Personal Income Tax Expenditures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PIT benchmark system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0D43F9-4F21-EABA-666B-189AB09A64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091" y="549768"/>
            <a:ext cx="5040397" cy="2335563"/>
          </a:xfrm>
        </p:spPr>
        <p:txBody>
          <a:bodyPr>
            <a:normAutofit/>
          </a:bodyPr>
          <a:lstStyle/>
          <a:p>
            <a:r>
              <a:rPr lang="en-US" sz="1000" dirty="0"/>
              <a:t>When referring to employed individuals, TEs under PIT most often take the form of: </a:t>
            </a:r>
          </a:p>
          <a:p>
            <a:pPr lvl="1"/>
            <a:r>
              <a:rPr lang="en-US" sz="1000" dirty="0"/>
              <a:t>Outright exemptions</a:t>
            </a:r>
          </a:p>
          <a:p>
            <a:pPr lvl="1"/>
            <a:r>
              <a:rPr lang="en-US" sz="1000" dirty="0"/>
              <a:t>Deductions / allowances </a:t>
            </a:r>
          </a:p>
          <a:p>
            <a:pPr lvl="1"/>
            <a:r>
              <a:rPr lang="en-US" sz="1000" dirty="0"/>
              <a:t>Tax credits</a:t>
            </a:r>
          </a:p>
        </p:txBody>
      </p:sp>
    </p:spTree>
    <p:extLst>
      <p:ext uri="{BB962C8B-B14F-4D97-AF65-F5344CB8AC3E}">
        <p14:creationId xmlns:p14="http://schemas.microsoft.com/office/powerpoint/2010/main" val="339906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Personal Income Tax Expenditures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Group Exercise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80D1EE-A287-A892-EE68-05501845E4B2}"/>
              </a:ext>
            </a:extLst>
          </p:cNvPr>
          <p:cNvSpPr txBox="1"/>
          <p:nvPr/>
        </p:nvSpPr>
        <p:spPr>
          <a:xfrm>
            <a:off x="-373335" y="-779134"/>
            <a:ext cx="184731" cy="248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6366B6C-AE5D-C135-78D8-E8300684D3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53" t="16553" r="12378" b="56854"/>
          <a:stretch/>
        </p:blipFill>
        <p:spPr>
          <a:xfrm>
            <a:off x="411369" y="509955"/>
            <a:ext cx="4582662" cy="222327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46076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Personal Income Tax Expenditures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Group Exercise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80D1EE-A287-A892-EE68-05501845E4B2}"/>
              </a:ext>
            </a:extLst>
          </p:cNvPr>
          <p:cNvSpPr txBox="1"/>
          <p:nvPr/>
        </p:nvSpPr>
        <p:spPr>
          <a:xfrm>
            <a:off x="-373335" y="-779134"/>
            <a:ext cx="184731" cy="248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5B5228-65D4-2761-66E1-B461330C1D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52" t="1942" r="3155" b="973"/>
          <a:stretch/>
        </p:blipFill>
        <p:spPr>
          <a:xfrm>
            <a:off x="323091" y="626316"/>
            <a:ext cx="4305540" cy="198745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62027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Personal Income Tax Expenditures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Group Exercise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80D1EE-A287-A892-EE68-05501845E4B2}"/>
              </a:ext>
            </a:extLst>
          </p:cNvPr>
          <p:cNvSpPr txBox="1"/>
          <p:nvPr/>
        </p:nvSpPr>
        <p:spPr>
          <a:xfrm>
            <a:off x="-373335" y="-779134"/>
            <a:ext cx="184731" cy="248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C1C5A4-CE2B-7248-2C0C-C8FF089A88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091" y="520750"/>
            <a:ext cx="5075464" cy="219858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91681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172798-C9C9-404C-BC5C-A7A141B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100" dirty="0"/>
              <a:t>Hints… </a:t>
            </a:r>
          </a:p>
          <a:p>
            <a:r>
              <a:rPr lang="en-US" sz="1100" dirty="0"/>
              <a:t>Two separate sheets, </a:t>
            </a:r>
          </a:p>
          <a:p>
            <a:pPr lvl="1"/>
            <a:r>
              <a:rPr lang="en-US" sz="1100" dirty="0"/>
              <a:t>One called ‘PIT returns’ for question (1)</a:t>
            </a:r>
          </a:p>
          <a:p>
            <a:pPr lvl="1"/>
            <a:r>
              <a:rPr lang="en-US" sz="1100" dirty="0"/>
              <a:t>One called ‘PIT returns (deduction)’ for question (2). </a:t>
            </a:r>
          </a:p>
          <a:p>
            <a:pPr lvl="1"/>
            <a:endParaRPr lang="en-US" sz="1100" dirty="0"/>
          </a:p>
          <a:p>
            <a:r>
              <a:rPr lang="en-US" sz="1100" i="1" dirty="0"/>
              <a:t>Taxable income </a:t>
            </a:r>
            <a:r>
              <a:rPr lang="en-US" sz="1100" dirty="0"/>
              <a:t>that falls in each band has been calculated for you, but you need to calculate tax due on this income, then apply the credit. </a:t>
            </a:r>
          </a:p>
          <a:p>
            <a:r>
              <a:rPr lang="en-US" sz="1100" dirty="0"/>
              <a:t>Disposable income = (Gross Income – Tax Due)</a:t>
            </a:r>
          </a:p>
          <a:p>
            <a:r>
              <a:rPr lang="en-US" sz="1100" dirty="0"/>
              <a:t>Disposable income after credit = Disposable income + credit</a:t>
            </a:r>
          </a:p>
          <a:p>
            <a:pPr lvl="1"/>
            <a:r>
              <a:rPr lang="en-US" sz="1100" i="1" dirty="0">
                <a:solidFill>
                  <a:srgbClr val="FF0000"/>
                </a:solidFill>
              </a:rPr>
              <a:t>But remember that the amount of credit cannot exceed tax due </a:t>
            </a:r>
            <a:endParaRPr lang="en-US" sz="1100" dirty="0"/>
          </a:p>
          <a:p>
            <a:pPr lvl="1"/>
            <a:endParaRPr lang="en-US" sz="11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4AE197-D9D0-6046-86E4-FF4A0969B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Personal Income Tax Expenditures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717376-3DFA-8D47-923C-C0EF4EDED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Group Exercise</a:t>
            </a:r>
          </a:p>
        </p:txBody>
      </p:sp>
    </p:spTree>
    <p:extLst>
      <p:ext uri="{BB962C8B-B14F-4D97-AF65-F5344CB8AC3E}">
        <p14:creationId xmlns:p14="http://schemas.microsoft.com/office/powerpoint/2010/main" val="2653825543"/>
      </p:ext>
    </p:extLst>
  </p:cSld>
  <p:clrMapOvr>
    <a:masterClrMapping/>
  </p:clrMapOvr>
</p:sld>
</file>

<file path=ppt/theme/theme1.xml><?xml version="1.0" encoding="utf-8"?>
<a:theme xmlns:a="http://schemas.openxmlformats.org/drawingml/2006/main" name="IFS-Theme">
  <a:themeElements>
    <a:clrScheme name="IFS-Theme">
      <a:dk1>
        <a:srgbClr val="000000"/>
      </a:dk1>
      <a:lt1>
        <a:srgbClr val="FFFFFF"/>
      </a:lt1>
      <a:dk2>
        <a:srgbClr val="309E75"/>
      </a:dk2>
      <a:lt2>
        <a:srgbClr val="40646D"/>
      </a:lt2>
      <a:accent1>
        <a:srgbClr val="247658"/>
      </a:accent1>
      <a:accent2>
        <a:srgbClr val="334F56"/>
      </a:accent2>
      <a:accent3>
        <a:srgbClr val="F2B517"/>
      </a:accent3>
      <a:accent4>
        <a:srgbClr val="8F3363"/>
      </a:accent4>
      <a:accent5>
        <a:srgbClr val="EB5C40"/>
      </a:accent5>
      <a:accent6>
        <a:srgbClr val="2478C7"/>
      </a:accent6>
      <a:hlink>
        <a:srgbClr val="247658"/>
      </a:hlink>
      <a:folHlink>
        <a:srgbClr val="D5E3E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axDev Powerpoint Template" id="{BFC43A56-2B86-45E2-9737-3812A41C18C3}" vid="{09341B10-ED2C-427E-865C-019E3DD6E4C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2900</TotalTime>
  <Words>453</Words>
  <Application>Microsoft Office PowerPoint</Application>
  <PresentationFormat>Custom</PresentationFormat>
  <Paragraphs>76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MyriadPro</vt:lpstr>
      <vt:lpstr>Roboto Bk</vt:lpstr>
      <vt:lpstr>Times New Roman</vt:lpstr>
      <vt:lpstr>Times New Roman (Body CS)</vt:lpstr>
      <vt:lpstr>Wingdings</vt:lpstr>
      <vt:lpstr>IFS-Theme</vt:lpstr>
      <vt:lpstr>Tax Expenditures under the PIT</vt:lpstr>
      <vt:lpstr>Introduction</vt:lpstr>
      <vt:lpstr>PIT benchmark system</vt:lpstr>
      <vt:lpstr>Group Discussion</vt:lpstr>
      <vt:lpstr>PIT benchmark system</vt:lpstr>
      <vt:lpstr>Group Exercise</vt:lpstr>
      <vt:lpstr>Group Exercise</vt:lpstr>
      <vt:lpstr>Group Exercise</vt:lpstr>
      <vt:lpstr>Group Exercise</vt:lpstr>
      <vt:lpstr>Solutions</vt:lpstr>
      <vt:lpstr>Solutions</vt:lpstr>
      <vt:lpstr>Discussion point: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report in about  three lines</dc:title>
  <dc:creator>Harriet_b</dc:creator>
  <cp:lastModifiedBy>David Phillips</cp:lastModifiedBy>
  <cp:revision>26</cp:revision>
  <dcterms:created xsi:type="dcterms:W3CDTF">2021-06-21T09:53:30Z</dcterms:created>
  <dcterms:modified xsi:type="dcterms:W3CDTF">2023-03-24T18:09:13Z</dcterms:modified>
</cp:coreProperties>
</file>