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  <p:sldMasterId id="2147483677" r:id="rId2"/>
  </p:sldMasterIdLst>
  <p:notesMasterIdLst>
    <p:notesMasterId r:id="rId12"/>
  </p:notesMasterIdLst>
  <p:sldIdLst>
    <p:sldId id="256" r:id="rId3"/>
    <p:sldId id="722" r:id="rId4"/>
    <p:sldId id="257" r:id="rId5"/>
    <p:sldId id="707" r:id="rId6"/>
    <p:sldId id="733" r:id="rId7"/>
    <p:sldId id="732" r:id="rId8"/>
    <p:sldId id="729" r:id="rId9"/>
    <p:sldId id="734" r:id="rId10"/>
    <p:sldId id="272" r:id="rId11"/>
  </p:sldIdLst>
  <p:sldSz cx="12192000" cy="6858000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boto" pitchFamily="2" charset="0"/>
      <p:regular r:id="rId17"/>
      <p:bold r:id="rId18"/>
      <p:italic r:id="rId19"/>
      <p:boldItalic r:id="rId20"/>
    </p:embeddedFont>
    <p:embeddedFont>
      <p:font typeface="Roboto Bk" pitchFamily="2" charset="0"/>
      <p:regular r:id="rId21"/>
      <p: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7" roundtripDataSignature="AMtx7mhyhLt775UX6OsSq0Ua5due6mBsF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10" clrIdx="0">
    <p:extLst>
      <p:ext uri="{19B8F6BF-5375-455C-9EA6-DF929625EA0E}">
        <p15:presenceInfo xmlns:p15="http://schemas.microsoft.com/office/powerpoint/2012/main" userId="S-1-5-21-3270607681-1907642102-4228251928-10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504A98F-3B17-4F2E-9499-54778E6BF63E}">
  <a:tblStyle styleId="{5504A98F-3B17-4F2E-9499-54778E6BF63E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EBE9"/>
          </a:solidFill>
        </a:fill>
      </a:tcStyle>
    </a:wholeTbl>
    <a:band1H>
      <a:tcTxStyle/>
      <a:tcStyle>
        <a:tcBdr/>
        <a:fill>
          <a:solidFill>
            <a:srgbClr val="CBD5D0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BD5D0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81235" autoAdjust="0"/>
  </p:normalViewPr>
  <p:slideViewPr>
    <p:cSldViewPr snapToGrid="0">
      <p:cViewPr varScale="1">
        <p:scale>
          <a:sx n="90" d="100"/>
          <a:sy n="90" d="100"/>
        </p:scale>
        <p:origin x="13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font" Target="fonts/font9.fntdata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59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8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57" Type="http://customschemas.google.com/relationships/presentationmetadata" Target="metadata"/><Relationship Id="rId61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060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1379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3513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9080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02946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531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Content">
  <p:cSld name="Title + Conten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>
            <a:spLocks noGrp="1"/>
          </p:cNvSpPr>
          <p:nvPr>
            <p:ph type="body" idx="1"/>
          </p:nvPr>
        </p:nvSpPr>
        <p:spPr>
          <a:xfrm>
            <a:off x="683945" y="1233491"/>
            <a:ext cx="10669859" cy="4943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20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TE workshop: key takeaways</a:t>
            </a:r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able">
  <p:cSld name="Title + Table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9"/>
          <p:cNvSpPr txBox="1">
            <a:spLocks noGrp="1"/>
          </p:cNvSpPr>
          <p:nvPr>
            <p:ph type="body" idx="1"/>
          </p:nvPr>
        </p:nvSpPr>
        <p:spPr>
          <a:xfrm>
            <a:off x="802217" y="1233488"/>
            <a:ext cx="10604501" cy="444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000"/>
              <a:buFont typeface="Arial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9" name="Google Shape;159;p39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39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TE workshop: key takeaways</a:t>
            </a:r>
            <a:endParaRPr/>
          </a:p>
        </p:txBody>
      </p:sp>
      <p:sp>
        <p:nvSpPr>
          <p:cNvPr id="161" name="Google Shape;161;p39"/>
          <p:cNvSpPr txBox="1">
            <a:spLocks noGrp="1"/>
          </p:cNvSpPr>
          <p:nvPr>
            <p:ph type="body" idx="2"/>
          </p:nvPr>
        </p:nvSpPr>
        <p:spPr>
          <a:xfrm>
            <a:off x="683685" y="5910158"/>
            <a:ext cx="10693401" cy="279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Chart">
  <p:cSld name="Title + Chart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40"/>
          <p:cNvSpPr>
            <a:spLocks noGrp="1"/>
          </p:cNvSpPr>
          <p:nvPr>
            <p:ph type="chart" idx="2"/>
          </p:nvPr>
        </p:nvSpPr>
        <p:spPr>
          <a:xfrm>
            <a:off x="683685" y="1233502"/>
            <a:ext cx="10693401" cy="444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4" name="Google Shape;164;p40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40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TE workshop: key takeaways</a:t>
            </a:r>
            <a:endParaRPr/>
          </a:p>
        </p:txBody>
      </p:sp>
      <p:sp>
        <p:nvSpPr>
          <p:cNvPr id="166" name="Google Shape;166;p40"/>
          <p:cNvSpPr txBox="1">
            <a:spLocks noGrp="1"/>
          </p:cNvSpPr>
          <p:nvPr>
            <p:ph type="body" idx="1"/>
          </p:nvPr>
        </p:nvSpPr>
        <p:spPr>
          <a:xfrm>
            <a:off x="683685" y="5910158"/>
            <a:ext cx="10693401" cy="279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ubtitle + Chart">
  <p:cSld name="Title + Subtitle + Char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1"/>
          <p:cNvSpPr>
            <a:spLocks noGrp="1"/>
          </p:cNvSpPr>
          <p:nvPr>
            <p:ph type="chart" idx="2"/>
          </p:nvPr>
        </p:nvSpPr>
        <p:spPr>
          <a:xfrm>
            <a:off x="683685" y="1694985"/>
            <a:ext cx="10693401" cy="3980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41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41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TE workshop: key takeaways</a:t>
            </a:r>
            <a:endParaRPr/>
          </a:p>
        </p:txBody>
      </p:sp>
      <p:sp>
        <p:nvSpPr>
          <p:cNvPr id="171" name="Google Shape;171;p41"/>
          <p:cNvSpPr txBox="1">
            <a:spLocks noGrp="1"/>
          </p:cNvSpPr>
          <p:nvPr>
            <p:ph type="body" idx="1"/>
          </p:nvPr>
        </p:nvSpPr>
        <p:spPr>
          <a:xfrm>
            <a:off x="683685" y="5910158"/>
            <a:ext cx="10693401" cy="279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2" name="Google Shape;172;p41"/>
          <p:cNvSpPr txBox="1">
            <a:spLocks noGrp="1"/>
          </p:cNvSpPr>
          <p:nvPr>
            <p:ph type="body" idx="3"/>
          </p:nvPr>
        </p:nvSpPr>
        <p:spPr>
          <a:xfrm>
            <a:off x="683684" y="1136920"/>
            <a:ext cx="9114265" cy="480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(Title)">
  <p:cSld name="Divider (Title)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42"/>
          <p:cNvSpPr/>
          <p:nvPr/>
        </p:nvSpPr>
        <p:spPr>
          <a:xfrm rot="10800000" flipH="1"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12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5" name="Google Shape;175;p42"/>
          <p:cNvCxnSpPr/>
          <p:nvPr/>
        </p:nvCxnSpPr>
        <p:spPr>
          <a:xfrm>
            <a:off x="735610" y="2912833"/>
            <a:ext cx="8160000" cy="0"/>
          </a:xfrm>
          <a:prstGeom prst="straightConnector1">
            <a:avLst/>
          </a:prstGeom>
          <a:noFill/>
          <a:ln w="28575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6" name="Google Shape;176;p42"/>
          <p:cNvCxnSpPr/>
          <p:nvPr/>
        </p:nvCxnSpPr>
        <p:spPr>
          <a:xfrm>
            <a:off x="736192" y="4633950"/>
            <a:ext cx="8160000" cy="0"/>
          </a:xfrm>
          <a:prstGeom prst="straightConnector1">
            <a:avLst/>
          </a:prstGeom>
          <a:noFill/>
          <a:ln w="28575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7" name="Google Shape;177;p42"/>
          <p:cNvSpPr txBox="1">
            <a:spLocks noGrp="1"/>
          </p:cNvSpPr>
          <p:nvPr>
            <p:ph type="title"/>
          </p:nvPr>
        </p:nvSpPr>
        <p:spPr>
          <a:xfrm>
            <a:off x="683941" y="3086034"/>
            <a:ext cx="8147824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000"/>
              <a:buFont typeface="Arial"/>
              <a:buNone/>
              <a:defRPr sz="4000">
                <a:solidFill>
                  <a:srgbClr val="F2F2F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42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2F2F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TE workshop: key takeaways</a:t>
            </a:r>
            <a:endParaRPr/>
          </a:p>
        </p:txBody>
      </p:sp>
      <p:pic>
        <p:nvPicPr>
          <p:cNvPr id="179" name="Google Shape;179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893931" y="5936456"/>
            <a:ext cx="1298079" cy="83979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0" name="Google Shape;180;p42"/>
          <p:cNvGrpSpPr/>
          <p:nvPr/>
        </p:nvGrpSpPr>
        <p:grpSpPr>
          <a:xfrm>
            <a:off x="8621579" y="72984"/>
            <a:ext cx="3234423" cy="515528"/>
            <a:chOff x="6474966" y="72970"/>
            <a:chExt cx="2425816" cy="515528"/>
          </a:xfrm>
        </p:grpSpPr>
        <p:pic>
          <p:nvPicPr>
            <p:cNvPr id="181" name="Google Shape;181;p4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474966" y="72970"/>
              <a:ext cx="863226" cy="5155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" name="Google Shape;182;p4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096184" y="234069"/>
              <a:ext cx="804598" cy="35442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3" name="Google Shape;183;p42"/>
          <p:cNvSpPr txBox="1"/>
          <p:nvPr/>
        </p:nvSpPr>
        <p:spPr>
          <a:xfrm>
            <a:off x="336009" y="203662"/>
            <a:ext cx="342484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 dirty="0">
                <a:solidFill>
                  <a:schemeClr val="lt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TaxDev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(Medium Quote)">
  <p:cSld name="Divider (Medium Quote)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3"/>
          <p:cNvSpPr/>
          <p:nvPr/>
        </p:nvSpPr>
        <p:spPr>
          <a:xfrm rot="10800000" flipH="1"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12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6" name="Google Shape;186;p43"/>
          <p:cNvCxnSpPr/>
          <p:nvPr/>
        </p:nvCxnSpPr>
        <p:spPr>
          <a:xfrm>
            <a:off x="735612" y="2595778"/>
            <a:ext cx="7171736" cy="0"/>
          </a:xfrm>
          <a:prstGeom prst="straightConnector1">
            <a:avLst/>
          </a:prstGeom>
          <a:noFill/>
          <a:ln w="28575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87" name="Google Shape;187;p43"/>
          <p:cNvSpPr txBox="1">
            <a:spLocks noGrp="1"/>
          </p:cNvSpPr>
          <p:nvPr>
            <p:ph type="body" idx="1"/>
          </p:nvPr>
        </p:nvSpPr>
        <p:spPr>
          <a:xfrm>
            <a:off x="735048" y="2722551"/>
            <a:ext cx="7172309" cy="1785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4F4F4"/>
              </a:buClr>
              <a:buSzPts val="1801"/>
              <a:buFont typeface="Arial"/>
              <a:buNone/>
              <a:defRPr sz="1801" b="0">
                <a:solidFill>
                  <a:srgbClr val="F4F4F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88" name="Google Shape;188;p43"/>
          <p:cNvCxnSpPr/>
          <p:nvPr/>
        </p:nvCxnSpPr>
        <p:spPr>
          <a:xfrm>
            <a:off x="736188" y="5049108"/>
            <a:ext cx="7171160" cy="0"/>
          </a:xfrm>
          <a:prstGeom prst="straightConnector1">
            <a:avLst/>
          </a:prstGeom>
          <a:noFill/>
          <a:ln w="28575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89" name="Google Shape;189;p43"/>
          <p:cNvSpPr txBox="1">
            <a:spLocks noGrp="1"/>
          </p:cNvSpPr>
          <p:nvPr>
            <p:ph type="body" idx="2"/>
          </p:nvPr>
        </p:nvSpPr>
        <p:spPr>
          <a:xfrm>
            <a:off x="736189" y="4570898"/>
            <a:ext cx="3977218" cy="252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1"/>
              <a:buNone/>
              <a:defRPr sz="1401">
                <a:solidFill>
                  <a:srgbClr val="F4F4F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0" name="Google Shape;190;p43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2F2F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TE workshop: key takeaways</a:t>
            </a:r>
            <a:endParaRPr/>
          </a:p>
        </p:txBody>
      </p:sp>
      <p:pic>
        <p:nvPicPr>
          <p:cNvPr id="191" name="Google Shape;191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893931" y="5936456"/>
            <a:ext cx="1298079" cy="83979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43"/>
          <p:cNvSpPr txBox="1"/>
          <p:nvPr/>
        </p:nvSpPr>
        <p:spPr>
          <a:xfrm>
            <a:off x="336009" y="203662"/>
            <a:ext cx="342484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 dirty="0">
                <a:solidFill>
                  <a:schemeClr val="lt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TaxDev</a:t>
            </a:r>
            <a:endParaRPr dirty="0"/>
          </a:p>
        </p:txBody>
      </p:sp>
      <p:grpSp>
        <p:nvGrpSpPr>
          <p:cNvPr id="193" name="Google Shape;193;p43"/>
          <p:cNvGrpSpPr/>
          <p:nvPr/>
        </p:nvGrpSpPr>
        <p:grpSpPr>
          <a:xfrm>
            <a:off x="8621579" y="72984"/>
            <a:ext cx="3234423" cy="515528"/>
            <a:chOff x="6474966" y="72970"/>
            <a:chExt cx="2425816" cy="515528"/>
          </a:xfrm>
        </p:grpSpPr>
        <p:pic>
          <p:nvPicPr>
            <p:cNvPr id="194" name="Google Shape;194;p4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474966" y="72970"/>
              <a:ext cx="863226" cy="5155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5" name="Google Shape;195;p4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096184" y="234069"/>
              <a:ext cx="804598" cy="35442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(Small Quote)">
  <p:cSld name="Divider (Small Quote)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44"/>
          <p:cNvSpPr/>
          <p:nvPr/>
        </p:nvSpPr>
        <p:spPr>
          <a:xfrm rot="10800000" flipH="1"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12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8" name="Google Shape;198;p44"/>
          <p:cNvCxnSpPr/>
          <p:nvPr/>
        </p:nvCxnSpPr>
        <p:spPr>
          <a:xfrm>
            <a:off x="735612" y="2982878"/>
            <a:ext cx="7171736" cy="0"/>
          </a:xfrm>
          <a:prstGeom prst="straightConnector1">
            <a:avLst/>
          </a:prstGeom>
          <a:noFill/>
          <a:ln w="28575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9" name="Google Shape;199;p44"/>
          <p:cNvSpPr txBox="1">
            <a:spLocks noGrp="1"/>
          </p:cNvSpPr>
          <p:nvPr>
            <p:ph type="body" idx="1"/>
          </p:nvPr>
        </p:nvSpPr>
        <p:spPr>
          <a:xfrm>
            <a:off x="735048" y="3133014"/>
            <a:ext cx="7172309" cy="9457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4F4F4"/>
              </a:buClr>
              <a:buSzPts val="1801"/>
              <a:buFont typeface="Arial"/>
              <a:buNone/>
              <a:defRPr sz="1801" b="0">
                <a:solidFill>
                  <a:srgbClr val="F4F4F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00" name="Google Shape;200;p44"/>
          <p:cNvCxnSpPr/>
          <p:nvPr/>
        </p:nvCxnSpPr>
        <p:spPr>
          <a:xfrm>
            <a:off x="736188" y="4642706"/>
            <a:ext cx="7171160" cy="0"/>
          </a:xfrm>
          <a:prstGeom prst="straightConnector1">
            <a:avLst/>
          </a:prstGeom>
          <a:noFill/>
          <a:ln w="28575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01" name="Google Shape;201;p44"/>
          <p:cNvSpPr txBox="1">
            <a:spLocks noGrp="1"/>
          </p:cNvSpPr>
          <p:nvPr>
            <p:ph type="body" idx="2"/>
          </p:nvPr>
        </p:nvSpPr>
        <p:spPr>
          <a:xfrm>
            <a:off x="736189" y="4164496"/>
            <a:ext cx="3977218" cy="252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1"/>
              <a:buNone/>
              <a:defRPr sz="1401">
                <a:solidFill>
                  <a:srgbClr val="F4F4F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2" name="Google Shape;202;p44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2F2F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TE workshop: key takeaways</a:t>
            </a:r>
            <a:endParaRPr/>
          </a:p>
        </p:txBody>
      </p:sp>
      <p:sp>
        <p:nvSpPr>
          <p:cNvPr id="203" name="Google Shape;203;p44"/>
          <p:cNvSpPr txBox="1"/>
          <p:nvPr/>
        </p:nvSpPr>
        <p:spPr>
          <a:xfrm>
            <a:off x="336009" y="203662"/>
            <a:ext cx="342484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 dirty="0">
                <a:solidFill>
                  <a:schemeClr val="lt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TaxDev</a:t>
            </a:r>
            <a:endParaRPr dirty="0"/>
          </a:p>
        </p:txBody>
      </p:sp>
      <p:pic>
        <p:nvPicPr>
          <p:cNvPr id="204" name="Google Shape;204;p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893931" y="5936456"/>
            <a:ext cx="1298079" cy="83979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5" name="Google Shape;205;p44"/>
          <p:cNvGrpSpPr/>
          <p:nvPr/>
        </p:nvGrpSpPr>
        <p:grpSpPr>
          <a:xfrm>
            <a:off x="8621579" y="72984"/>
            <a:ext cx="3234423" cy="515528"/>
            <a:chOff x="6474966" y="72970"/>
            <a:chExt cx="2425816" cy="515528"/>
          </a:xfrm>
        </p:grpSpPr>
        <p:pic>
          <p:nvPicPr>
            <p:cNvPr id="206" name="Google Shape;206;p4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474966" y="72970"/>
              <a:ext cx="863226" cy="5155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7" name="Google Shape;207;p4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096184" y="234069"/>
              <a:ext cx="804598" cy="35442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long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46A13256-5F47-4F4D-BE26-B4B73650620E}"/>
              </a:ext>
            </a:extLst>
          </p:cNvPr>
          <p:cNvSpPr/>
          <p:nvPr userDrawn="1"/>
        </p:nvSpPr>
        <p:spPr>
          <a:xfrm flipV="1">
            <a:off x="0" y="14"/>
            <a:ext cx="12192000" cy="66058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504B9B-18C1-E547-BE77-254F89B19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41299" y="1868163"/>
            <a:ext cx="8135796" cy="2375210"/>
          </a:xfrm>
        </p:spPr>
        <p:txBody>
          <a:bodyPr anchor="b">
            <a:normAutofit/>
          </a:bodyPr>
          <a:lstStyle>
            <a:lvl1pPr algn="l">
              <a:defRPr sz="5501" spc="-15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br>
              <a:rPr lang="en-GB" dirty="0"/>
            </a:br>
            <a:r>
              <a:rPr lang="en-GB" dirty="0"/>
              <a:t>max three lines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B199AB-D245-484B-892E-B0F6186F0C8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6815" y="4325452"/>
            <a:ext cx="4868284" cy="1081477"/>
          </a:xfrm>
        </p:spPr>
        <p:txBody>
          <a:bodyPr anchor="t">
            <a:normAutofit/>
          </a:bodyPr>
          <a:lstStyle>
            <a:lvl1pPr marL="0" marR="0" indent="0" algn="l" defTabSz="6858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  <a:lvl2pPr marL="342923" indent="0" algn="ctr">
              <a:buNone/>
              <a:defRPr sz="1501"/>
            </a:lvl2pPr>
            <a:lvl3pPr marL="685848" indent="0" algn="ctr">
              <a:buNone/>
              <a:defRPr sz="1350"/>
            </a:lvl3pPr>
            <a:lvl4pPr marL="1028771" indent="0" algn="ctr">
              <a:buNone/>
              <a:defRPr sz="1200"/>
            </a:lvl4pPr>
            <a:lvl5pPr marL="1371694" indent="0" algn="ctr">
              <a:buNone/>
              <a:defRPr sz="1200"/>
            </a:lvl5pPr>
            <a:lvl6pPr marL="1714617" indent="0" algn="ctr">
              <a:buNone/>
              <a:defRPr sz="1200"/>
            </a:lvl6pPr>
            <a:lvl7pPr marL="2057543" indent="0" algn="ctr">
              <a:buNone/>
              <a:defRPr sz="1200"/>
            </a:lvl7pPr>
            <a:lvl8pPr marL="2400466" indent="0" algn="ctr">
              <a:buNone/>
              <a:defRPr sz="1200"/>
            </a:lvl8pPr>
            <a:lvl9pPr marL="2743389" indent="0" algn="ctr">
              <a:buNone/>
              <a:defRPr sz="1200"/>
            </a:lvl9pPr>
          </a:lstStyle>
          <a:p>
            <a:r>
              <a:rPr lang="en-GB" dirty="0"/>
              <a:t>Click to edit Master author style</a:t>
            </a:r>
          </a:p>
          <a:p>
            <a:r>
              <a:rPr lang="en-GB" dirty="0"/>
              <a:t>Author Name Surname</a:t>
            </a:r>
          </a:p>
          <a:p>
            <a:r>
              <a:rPr lang="en-GB" dirty="0"/>
              <a:t>Author Name Surname</a:t>
            </a:r>
          </a:p>
          <a:p>
            <a:pPr marL="0" marR="0" lvl="0" indent="0" algn="l" defTabSz="6858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Author Name Surname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8C450E-36D1-2E43-91D1-9BA21E1338BC}"/>
              </a:ext>
            </a:extLst>
          </p:cNvPr>
          <p:cNvCxnSpPr>
            <a:cxnSpLocks/>
          </p:cNvCxnSpPr>
          <p:nvPr userDrawn="1"/>
        </p:nvCxnSpPr>
        <p:spPr>
          <a:xfrm>
            <a:off x="3166960" y="0"/>
            <a:ext cx="74342" cy="6605836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BB31D-4AD6-A14C-AF1F-033782186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5113" y="3801671"/>
            <a:ext cx="2378880" cy="1583630"/>
          </a:xfrm>
        </p:spPr>
        <p:txBody>
          <a:bodyPr anchor="b">
            <a:normAutofit/>
          </a:bodyPr>
          <a:lstStyle>
            <a:lvl1pPr algn="r">
              <a:spcBef>
                <a:spcPts val="451"/>
              </a:spcBef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Details of the presentation (date, venue, </a:t>
            </a:r>
            <a:r>
              <a:rPr lang="en-GB" dirty="0" err="1"/>
              <a:t>wifi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CEF78B-61B5-0A43-B879-7980AD59C355}"/>
              </a:ext>
            </a:extLst>
          </p:cNvPr>
          <p:cNvSpPr txBox="1"/>
          <p:nvPr userDrawn="1"/>
        </p:nvSpPr>
        <p:spPr>
          <a:xfrm>
            <a:off x="952990" y="5972023"/>
            <a:ext cx="2153611" cy="30790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lvl="0" algn="r"/>
            <a:r>
              <a:rPr lang="en-US" sz="1401" b="1" dirty="0">
                <a:solidFill>
                  <a:srgbClr val="FFFFFF"/>
                </a:solidFill>
              </a:rPr>
              <a:t>#TaxDev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5E7301-0431-46C2-AB75-31AA8529C1B7}"/>
              </a:ext>
            </a:extLst>
          </p:cNvPr>
          <p:cNvSpPr txBox="1"/>
          <p:nvPr userDrawn="1"/>
        </p:nvSpPr>
        <p:spPr>
          <a:xfrm>
            <a:off x="188432" y="391755"/>
            <a:ext cx="342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AF56872-1492-46A3-ABDB-21E38EDECC7F}"/>
              </a:ext>
            </a:extLst>
          </p:cNvPr>
          <p:cNvGrpSpPr/>
          <p:nvPr userDrawn="1"/>
        </p:nvGrpSpPr>
        <p:grpSpPr>
          <a:xfrm>
            <a:off x="8675090" y="133991"/>
            <a:ext cx="3180902" cy="524858"/>
            <a:chOff x="6515105" y="63640"/>
            <a:chExt cx="2385677" cy="52485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43503E8-76B2-7E4C-A757-B1F42F47A7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5105" y="63640"/>
              <a:ext cx="853033" cy="51552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B3AB7E1-03F5-4824-BF0A-F564FEBEA98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8174053" y="234069"/>
              <a:ext cx="726729" cy="354429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3F4179D7-F6EE-448C-B288-8EEA4E46CE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239011" y="5641238"/>
            <a:ext cx="835896" cy="59039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6719729-560C-4DFA-B368-0F4162A3EE58}"/>
              </a:ext>
            </a:extLst>
          </p:cNvPr>
          <p:cNvCxnSpPr>
            <a:cxnSpLocks/>
          </p:cNvCxnSpPr>
          <p:nvPr userDrawn="1"/>
        </p:nvCxnSpPr>
        <p:spPr>
          <a:xfrm flipH="1">
            <a:off x="3241293" y="5571114"/>
            <a:ext cx="927276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D045E7C-AB27-497F-B52E-D3AD9F666BB8}"/>
              </a:ext>
            </a:extLst>
          </p:cNvPr>
          <p:cNvCxnSpPr>
            <a:cxnSpLocks/>
          </p:cNvCxnSpPr>
          <p:nvPr userDrawn="1"/>
        </p:nvCxnSpPr>
        <p:spPr>
          <a:xfrm flipH="1">
            <a:off x="9" y="6279927"/>
            <a:ext cx="1219199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2C86768-FA2C-4D41-B323-D4CC2CDADB38}"/>
              </a:ext>
            </a:extLst>
          </p:cNvPr>
          <p:cNvGrpSpPr/>
          <p:nvPr userDrawn="1"/>
        </p:nvGrpSpPr>
        <p:grpSpPr>
          <a:xfrm>
            <a:off x="-1771911" y="6276562"/>
            <a:ext cx="14086875" cy="431574"/>
            <a:chOff x="-1328937" y="6276548"/>
            <a:chExt cx="10565156" cy="43157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5F3B7FB-9D90-4BC8-85B9-8B8B8062EFBB}"/>
                </a:ext>
              </a:extLst>
            </p:cNvPr>
            <p:cNvSpPr/>
            <p:nvPr userDrawn="1"/>
          </p:nvSpPr>
          <p:spPr>
            <a:xfrm>
              <a:off x="2425391" y="6279927"/>
              <a:ext cx="6810828" cy="4281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2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C4E387-DFB7-4687-9004-4085028CB3BD}"/>
                </a:ext>
              </a:extLst>
            </p:cNvPr>
            <p:cNvSpPr/>
            <p:nvPr userDrawn="1"/>
          </p:nvSpPr>
          <p:spPr>
            <a:xfrm>
              <a:off x="-1328937" y="6276548"/>
              <a:ext cx="6810828" cy="4281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2"/>
            </a:p>
          </p:txBody>
        </p:sp>
      </p:grpSp>
    </p:spTree>
    <p:extLst>
      <p:ext uri="{BB962C8B-B14F-4D97-AF65-F5344CB8AC3E}">
        <p14:creationId xmlns:p14="http://schemas.microsoft.com/office/powerpoint/2010/main" val="3839555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56">
          <p15:clr>
            <a:srgbClr val="FBAE40"/>
          </p15:clr>
        </p15:guide>
        <p15:guide id="2" pos="815">
          <p15:clr>
            <a:srgbClr val="FBAE40"/>
          </p15:clr>
        </p15:guide>
        <p15:guide id="3" pos="1877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short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41F1E56D-DD80-7947-9F86-D6CA399B1D36}"/>
              </a:ext>
            </a:extLst>
          </p:cNvPr>
          <p:cNvSpPr/>
          <p:nvPr userDrawn="1"/>
        </p:nvSpPr>
        <p:spPr>
          <a:xfrm>
            <a:off x="0" y="5687121"/>
            <a:ext cx="12192000" cy="11708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6A13256-5F47-4F4D-BE26-B4B73650620E}"/>
              </a:ext>
            </a:extLst>
          </p:cNvPr>
          <p:cNvSpPr/>
          <p:nvPr userDrawn="1"/>
        </p:nvSpPr>
        <p:spPr>
          <a:xfrm flipV="1">
            <a:off x="0" y="14"/>
            <a:ext cx="12192000" cy="56982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504B9B-18C1-E547-BE77-254F89B19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41290" y="4047894"/>
            <a:ext cx="8135796" cy="925551"/>
          </a:xfrm>
        </p:spPr>
        <p:txBody>
          <a:bodyPr anchor="b">
            <a:normAutofit/>
          </a:bodyPr>
          <a:lstStyle>
            <a:lvl1pPr algn="l">
              <a:defRPr sz="5501" spc="-15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B199AB-D245-484B-892E-B0F6186F0C8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33856" y="2765695"/>
            <a:ext cx="8143230" cy="1081477"/>
          </a:xfrm>
        </p:spPr>
        <p:txBody>
          <a:bodyPr anchor="t">
            <a:normAutofit/>
          </a:bodyPr>
          <a:lstStyle>
            <a:lvl1pPr marL="0" marR="0" indent="0" algn="l" defTabSz="6858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  <a:lvl2pPr marL="342923" indent="0" algn="ctr">
              <a:buNone/>
              <a:defRPr sz="1501"/>
            </a:lvl2pPr>
            <a:lvl3pPr marL="685848" indent="0" algn="ctr">
              <a:buNone/>
              <a:defRPr sz="1350"/>
            </a:lvl3pPr>
            <a:lvl4pPr marL="1028771" indent="0" algn="ctr">
              <a:buNone/>
              <a:defRPr sz="1200"/>
            </a:lvl4pPr>
            <a:lvl5pPr marL="1371694" indent="0" algn="ctr">
              <a:buNone/>
              <a:defRPr sz="1200"/>
            </a:lvl5pPr>
            <a:lvl6pPr marL="1714617" indent="0" algn="ctr">
              <a:buNone/>
              <a:defRPr sz="1200"/>
            </a:lvl6pPr>
            <a:lvl7pPr marL="2057543" indent="0" algn="ctr">
              <a:buNone/>
              <a:defRPr sz="1200"/>
            </a:lvl7pPr>
            <a:lvl8pPr marL="2400466" indent="0" algn="ctr">
              <a:buNone/>
              <a:defRPr sz="1200"/>
            </a:lvl8pPr>
            <a:lvl9pPr marL="2743389" indent="0" algn="ctr">
              <a:buNone/>
              <a:defRPr sz="1200"/>
            </a:lvl9pPr>
          </a:lstStyle>
          <a:p>
            <a:r>
              <a:rPr lang="en-GB" dirty="0"/>
              <a:t>Click to edit Master author style</a:t>
            </a:r>
          </a:p>
          <a:p>
            <a:r>
              <a:rPr lang="en-GB" dirty="0"/>
              <a:t>Author Name Surname</a:t>
            </a:r>
          </a:p>
          <a:p>
            <a:r>
              <a:rPr lang="en-GB" dirty="0"/>
              <a:t>Author Name Surname</a:t>
            </a:r>
          </a:p>
          <a:p>
            <a:pPr marL="0" marR="0" lvl="0" indent="0" algn="l" defTabSz="6858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Author Name Surname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3503E8-76B2-7E4C-A757-B1F42F47A7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95" y="565142"/>
            <a:ext cx="1920000" cy="80296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8C450E-36D1-2E43-91D1-9BA21E1338BC}"/>
              </a:ext>
            </a:extLst>
          </p:cNvPr>
          <p:cNvCxnSpPr>
            <a:cxnSpLocks/>
          </p:cNvCxnSpPr>
          <p:nvPr userDrawn="1"/>
        </p:nvCxnSpPr>
        <p:spPr>
          <a:xfrm>
            <a:off x="3166950" y="14"/>
            <a:ext cx="0" cy="476091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BB31D-4AD6-A14C-AF1F-033782186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0657" y="2810115"/>
            <a:ext cx="2378880" cy="1416365"/>
          </a:xfrm>
        </p:spPr>
        <p:txBody>
          <a:bodyPr anchor="t">
            <a:normAutofit/>
          </a:bodyPr>
          <a:lstStyle>
            <a:lvl1pPr algn="r">
              <a:spcBef>
                <a:spcPts val="451"/>
              </a:spcBef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Details of the presentation (date, venue, </a:t>
            </a:r>
            <a:r>
              <a:rPr lang="en-GB" dirty="0" err="1"/>
              <a:t>wifi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CEF78B-61B5-0A43-B879-7980AD59C355}"/>
              </a:ext>
            </a:extLst>
          </p:cNvPr>
          <p:cNvSpPr txBox="1"/>
          <p:nvPr userDrawn="1"/>
        </p:nvSpPr>
        <p:spPr>
          <a:xfrm>
            <a:off x="715926" y="4519879"/>
            <a:ext cx="2153611" cy="30790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lvl="0" algn="r"/>
            <a:r>
              <a:rPr lang="en-US" sz="1401" b="1" dirty="0">
                <a:solidFill>
                  <a:srgbClr val="FFFFFF"/>
                </a:solidFill>
              </a:rPr>
              <a:t>@</a:t>
            </a:r>
            <a:r>
              <a:rPr lang="en-US" sz="1401" b="1" dirty="0" err="1">
                <a:solidFill>
                  <a:srgbClr val="FFFFFF"/>
                </a:solidFill>
              </a:rPr>
              <a:t>TheIFS</a:t>
            </a:r>
            <a:endParaRPr lang="en-US" sz="1401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0435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17">
          <p15:clr>
            <a:srgbClr val="FBAE40"/>
          </p15:clr>
        </p15:guide>
        <p15:guide id="2" pos="815">
          <p15:clr>
            <a:srgbClr val="FBAE40"/>
          </p15:clr>
        </p15:guide>
        <p15:guide id="3" pos="1877">
          <p15:clr>
            <a:srgbClr val="FBAE40"/>
          </p15:clr>
        </p15:guide>
        <p15:guide id="4" orient="horz" pos="89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BCFAC-67E7-B24B-971C-141727EF6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0C530F-FA8A-1D4A-B389-DC53432542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98D80E6-3E42-2E4E-839C-153F128FC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6988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 lines)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BCFAC-67E7-B24B-971C-141727EF6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945" y="1692628"/>
            <a:ext cx="10669859" cy="44843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0C530F-FA8A-1D4A-B389-DC53432542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98D80E6-3E42-2E4E-839C-153F128FC2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941" y="342823"/>
            <a:ext cx="9114263" cy="1038946"/>
          </a:xfrm>
        </p:spPr>
        <p:txBody>
          <a:bodyPr/>
          <a:lstStyle/>
          <a:p>
            <a:r>
              <a:rPr lang="en-GB" dirty="0"/>
              <a:t>Click to edit Master title style </a:t>
            </a:r>
            <a:br>
              <a:rPr lang="en-GB" dirty="0"/>
            </a:br>
            <a:r>
              <a:rPr lang="en-GB" dirty="0"/>
              <a:t>in two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0880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(long title)">
  <p:cSld name="Cover (long title)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1"/>
          <p:cNvSpPr/>
          <p:nvPr/>
        </p:nvSpPr>
        <p:spPr>
          <a:xfrm rot="10800000" flipH="1">
            <a:off x="0" y="14"/>
            <a:ext cx="12192000" cy="660583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12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31"/>
          <p:cNvSpPr txBox="1">
            <a:spLocks noGrp="1"/>
          </p:cNvSpPr>
          <p:nvPr>
            <p:ph type="ctrTitle"/>
          </p:nvPr>
        </p:nvSpPr>
        <p:spPr>
          <a:xfrm>
            <a:off x="3241299" y="1868163"/>
            <a:ext cx="8135796" cy="2375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1"/>
              <a:buFont typeface="Arial"/>
              <a:buNone/>
              <a:defRPr sz="550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1"/>
          <p:cNvSpPr txBox="1">
            <a:spLocks noGrp="1"/>
          </p:cNvSpPr>
          <p:nvPr>
            <p:ph type="subTitle" idx="1"/>
          </p:nvPr>
        </p:nvSpPr>
        <p:spPr>
          <a:xfrm>
            <a:off x="3356815" y="4325452"/>
            <a:ext cx="4868284" cy="10814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501"/>
              <a:buNone/>
              <a:defRPr sz="1501"/>
            </a:lvl2pPr>
            <a:lvl3pPr lvl="2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350"/>
              <a:buNone/>
              <a:defRPr sz="1350"/>
            </a:lvl3pPr>
            <a:lvl4pPr lvl="3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cxnSp>
        <p:nvCxnSpPr>
          <p:cNvPr id="105" name="Google Shape;105;p31"/>
          <p:cNvCxnSpPr/>
          <p:nvPr/>
        </p:nvCxnSpPr>
        <p:spPr>
          <a:xfrm>
            <a:off x="3166960" y="0"/>
            <a:ext cx="74342" cy="6605836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6" name="Google Shape;106;p31"/>
          <p:cNvSpPr txBox="1">
            <a:spLocks noGrp="1"/>
          </p:cNvSpPr>
          <p:nvPr>
            <p:ph type="body" idx="2"/>
          </p:nvPr>
        </p:nvSpPr>
        <p:spPr>
          <a:xfrm>
            <a:off x="665113" y="3801671"/>
            <a:ext cx="2378880" cy="1583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304800" algn="r">
              <a:lnSpc>
                <a:spcPct val="100000"/>
              </a:lnSpc>
              <a:spcBef>
                <a:spcPts val="451"/>
              </a:spcBef>
              <a:spcAft>
                <a:spcPts val="0"/>
              </a:spcAft>
              <a:buSzPts val="1200"/>
              <a:buChar char="▪"/>
              <a:defRPr sz="12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31"/>
          <p:cNvSpPr txBox="1"/>
          <p:nvPr/>
        </p:nvSpPr>
        <p:spPr>
          <a:xfrm>
            <a:off x="952990" y="5972023"/>
            <a:ext cx="2153611" cy="30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1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#TaxDev</a:t>
            </a:r>
            <a:endParaRPr/>
          </a:p>
        </p:txBody>
      </p:sp>
      <p:sp>
        <p:nvSpPr>
          <p:cNvPr id="108" name="Google Shape;108;p31"/>
          <p:cNvSpPr txBox="1"/>
          <p:nvPr/>
        </p:nvSpPr>
        <p:spPr>
          <a:xfrm>
            <a:off x="188432" y="391755"/>
            <a:ext cx="342484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 dirty="0">
                <a:solidFill>
                  <a:schemeClr val="lt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TaxDev</a:t>
            </a:r>
            <a:endParaRPr dirty="0"/>
          </a:p>
        </p:txBody>
      </p:sp>
      <p:grpSp>
        <p:nvGrpSpPr>
          <p:cNvPr id="109" name="Google Shape;109;p31"/>
          <p:cNvGrpSpPr/>
          <p:nvPr/>
        </p:nvGrpSpPr>
        <p:grpSpPr>
          <a:xfrm>
            <a:off x="8675090" y="133991"/>
            <a:ext cx="3180902" cy="524858"/>
            <a:chOff x="6515105" y="63640"/>
            <a:chExt cx="2385677" cy="524858"/>
          </a:xfrm>
        </p:grpSpPr>
        <p:pic>
          <p:nvPicPr>
            <p:cNvPr id="110" name="Google Shape;110;p31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6515105" y="63640"/>
              <a:ext cx="853033" cy="5155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" name="Google Shape;111;p3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174053" y="234069"/>
              <a:ext cx="726729" cy="35442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2" name="Google Shape;112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39011" y="5641238"/>
            <a:ext cx="835896" cy="5903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3" name="Google Shape;113;p31"/>
          <p:cNvCxnSpPr>
            <a:cxnSpLocks/>
          </p:cNvCxnSpPr>
          <p:nvPr/>
        </p:nvCxnSpPr>
        <p:spPr>
          <a:xfrm flipH="1">
            <a:off x="3241293" y="5571114"/>
            <a:ext cx="8950707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14" name="Google Shape;114;p31"/>
          <p:cNvCxnSpPr/>
          <p:nvPr/>
        </p:nvCxnSpPr>
        <p:spPr>
          <a:xfrm rot="10800000">
            <a:off x="9" y="6279927"/>
            <a:ext cx="12191998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grpSp>
        <p:nvGrpSpPr>
          <p:cNvPr id="115" name="Google Shape;115;p31"/>
          <p:cNvGrpSpPr/>
          <p:nvPr/>
        </p:nvGrpSpPr>
        <p:grpSpPr>
          <a:xfrm>
            <a:off x="0" y="6276562"/>
            <a:ext cx="12192000" cy="431574"/>
            <a:chOff x="-1328937" y="6276548"/>
            <a:chExt cx="10565156" cy="431575"/>
          </a:xfrm>
        </p:grpSpPr>
        <p:sp>
          <p:nvSpPr>
            <p:cNvPr id="116" name="Google Shape;116;p31"/>
            <p:cNvSpPr/>
            <p:nvPr/>
          </p:nvSpPr>
          <p:spPr>
            <a:xfrm>
              <a:off x="2425391" y="6279927"/>
              <a:ext cx="6810828" cy="428196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12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31"/>
            <p:cNvSpPr/>
            <p:nvPr/>
          </p:nvSpPr>
          <p:spPr>
            <a:xfrm>
              <a:off x="-1328937" y="6276548"/>
              <a:ext cx="6810828" cy="428196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12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56">
          <p15:clr>
            <a:srgbClr val="FBAE40"/>
          </p15:clr>
        </p15:guide>
        <p15:guide id="2" pos="815">
          <p15:clr>
            <a:srgbClr val="FBAE40"/>
          </p15:clr>
        </p15:guide>
        <p15:guide id="3" pos="187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8AA792A-3C0B-4049-9A76-977F067CF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DA8A8B9-3FE0-C441-B741-FEE0B4C2BA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645E6EF-80E5-DA4C-B7C8-6F606A0CCE3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3949" y="1694985"/>
            <a:ext cx="10693140" cy="44827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3B19EBF-85B8-AE46-A225-77F72C09D25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8872" y="1136920"/>
            <a:ext cx="9173944" cy="480005"/>
          </a:xfrm>
        </p:spPr>
        <p:txBody>
          <a:bodyPr anchor="t">
            <a:normAutofit/>
          </a:bodyPr>
          <a:lstStyle>
            <a:lvl1pPr marL="0" indent="0">
              <a:buNone/>
              <a:defRPr sz="25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edit Master subtitle style in one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5925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column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9054F-511C-A149-AE8B-FE37A07C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E3316-2C67-0345-98E2-19F87684E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3941" y="1233491"/>
            <a:ext cx="5184000" cy="49434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E97CD-DF68-0A41-8D16-7F2A6D38E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3" y="1233491"/>
            <a:ext cx="5181599" cy="49434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7735F-3AB3-4545-99F8-1E0738C041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0363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column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9054F-511C-A149-AE8B-FE37A07C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E3316-2C67-0345-98E2-19F87684E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3949" y="1233488"/>
            <a:ext cx="10693140" cy="2383200"/>
          </a:xfrm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E97CD-DF68-0A41-8D16-7F2A6D38E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86" y="3601844"/>
            <a:ext cx="10694400" cy="2572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7735F-3AB3-4545-99F8-1E0738C041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6920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BA3731-BEE0-F54F-9648-7C636A621BA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02217" y="1233502"/>
            <a:ext cx="10604501" cy="4951411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01D8A57-B71E-2B49-847E-1B8E55E399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774150" y="6356365"/>
            <a:ext cx="2743199" cy="365126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© </a:t>
            </a:r>
            <a:r>
              <a:rPr lang="en-GB" dirty="0"/>
              <a:t>Institute for Fiscal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5850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6BD12-4C02-1C49-98E9-7D53932A5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4959D-0BD7-2843-8556-41F3269F8E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69075" y="1238027"/>
            <a:ext cx="5296829" cy="48951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2151A72-4740-D448-96FD-5A6BA89907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66631" y="1393909"/>
            <a:ext cx="5210457" cy="474972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762570-5DE2-2541-9901-949C0BE0B58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259970-BE81-E245-9853-9023A201EB3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774150" y="6356365"/>
            <a:ext cx="2743199" cy="365126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© </a:t>
            </a:r>
            <a:r>
              <a:rPr lang="en-GB" dirty="0"/>
              <a:t>Institute for Fiscal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9530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815">
          <p15:clr>
            <a:srgbClr val="FBAE40"/>
          </p15:clr>
        </p15:guide>
        <p15:guide id="2" orient="horz" pos="41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BA3731-BEE0-F54F-9648-7C636A621BA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02217" y="1233488"/>
            <a:ext cx="10604501" cy="4442483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72946E9-25ED-C14E-80CB-BEA1E668364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83685" y="5910158"/>
            <a:ext cx="10693401" cy="279517"/>
          </a:xfrm>
        </p:spPr>
        <p:txBody>
          <a:bodyPr anchor="b"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236155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C7556F71-460E-494E-B38D-195C5A758BDD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83685" y="1233502"/>
            <a:ext cx="10693401" cy="444248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50D70-5176-0D40-8DA9-D8DD956FC1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83685" y="5910158"/>
            <a:ext cx="10693401" cy="279517"/>
          </a:xfrm>
        </p:spPr>
        <p:txBody>
          <a:bodyPr anchor="b"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9891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C7556F71-460E-494E-B38D-195C5A758BDD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83685" y="1694985"/>
            <a:ext cx="10693401" cy="398098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50D70-5176-0D40-8DA9-D8DD956FC1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83685" y="5910158"/>
            <a:ext cx="10693401" cy="279517"/>
          </a:xfrm>
        </p:spPr>
        <p:txBody>
          <a:bodyPr anchor="b"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5A86368F-6E45-E642-8A7E-A07DE1FA8FA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83684" y="1136920"/>
            <a:ext cx="9114265" cy="480005"/>
          </a:xfrm>
        </p:spPr>
        <p:txBody>
          <a:bodyPr anchor="t">
            <a:normAutofit/>
          </a:bodyPr>
          <a:lstStyle>
            <a:lvl1pPr marL="0" indent="0">
              <a:buNone/>
              <a:defRPr sz="25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edit Master subtitle style in one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1162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B3852D-47F9-0241-98E4-0BAAB742F8D1}"/>
              </a:ext>
            </a:extLst>
          </p:cNvPr>
          <p:cNvSpPr/>
          <p:nvPr userDrawn="1"/>
        </p:nvSpPr>
        <p:spPr>
          <a:xfrm flipV="1"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/>
          </a:p>
        </p:txBody>
      </p:sp>
      <p:cxnSp>
        <p:nvCxnSpPr>
          <p:cNvPr id="3" name="Straight Connector 2"/>
          <p:cNvCxnSpPr>
            <a:cxnSpLocks/>
          </p:cNvCxnSpPr>
          <p:nvPr userDrawn="1"/>
        </p:nvCxnSpPr>
        <p:spPr>
          <a:xfrm>
            <a:off x="735610" y="2912833"/>
            <a:ext cx="816000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cxnSpLocks/>
          </p:cNvCxnSpPr>
          <p:nvPr userDrawn="1"/>
        </p:nvCxnSpPr>
        <p:spPr>
          <a:xfrm>
            <a:off x="736192" y="4633950"/>
            <a:ext cx="816000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B2BA015-7E5A-B043-A462-E5531861A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941" y="3086034"/>
            <a:ext cx="8147824" cy="1325562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GB" dirty="0"/>
              <a:t>Click to edit Master divider style in two lines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4C2E8EA-534F-8749-9926-4BC88B23CB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Import tax expenditures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DD3E76-1D97-4868-9CB2-73A3C52EBD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93931" y="5936456"/>
            <a:ext cx="1298079" cy="83979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CFA07248-6741-4C5D-9CC1-9BBDD5A6F7EC}"/>
              </a:ext>
            </a:extLst>
          </p:cNvPr>
          <p:cNvGrpSpPr/>
          <p:nvPr userDrawn="1"/>
        </p:nvGrpSpPr>
        <p:grpSpPr>
          <a:xfrm>
            <a:off x="8621579" y="72984"/>
            <a:ext cx="3234423" cy="515528"/>
            <a:chOff x="6474966" y="72970"/>
            <a:chExt cx="2425816" cy="51552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ECD9EAE-7084-4EA0-ACA5-44ECA8E944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B7A3F97-8108-4811-9076-8FEE4577F4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ED65EDE-44D7-42D3-AB98-B849E6861C29}"/>
              </a:ext>
            </a:extLst>
          </p:cNvPr>
          <p:cNvSpPr txBox="1"/>
          <p:nvPr userDrawn="1"/>
        </p:nvSpPr>
        <p:spPr>
          <a:xfrm>
            <a:off x="336009" y="203662"/>
            <a:ext cx="342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</p:spTree>
    <p:extLst>
      <p:ext uri="{BB962C8B-B14F-4D97-AF65-F5344CB8AC3E}">
        <p14:creationId xmlns:p14="http://schemas.microsoft.com/office/powerpoint/2010/main" val="15063590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Medium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771C01C-5E80-1F49-8755-D9DB9363BE55}"/>
              </a:ext>
            </a:extLst>
          </p:cNvPr>
          <p:cNvSpPr/>
          <p:nvPr userDrawn="1"/>
        </p:nvSpPr>
        <p:spPr>
          <a:xfrm flipV="1"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35612" y="2595778"/>
            <a:ext cx="7171736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35048" y="2722551"/>
            <a:ext cx="7172309" cy="1785104"/>
          </a:xfrm>
        </p:spPr>
        <p:txBody>
          <a:bodyPr anchor="ctr"/>
          <a:lstStyle>
            <a:lvl1pPr marL="0" marR="0" indent="0" algn="l" defTabSz="45723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1" b="0" baseline="0">
                <a:solidFill>
                  <a:srgbClr val="F4F4F4"/>
                </a:solidFill>
                <a:latin typeface="+mj-lt"/>
              </a:defRPr>
            </a:lvl1pPr>
          </a:lstStyle>
          <a:p>
            <a:pPr marL="0" marR="0" lvl="0" indent="0" algn="l" defTabSz="45723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/>
              <a:t>Click to edit medium quote of about 6 lines Click to edit medium quote of about 6 lines Click to edit medium quote of about 6 lines Click to edit medium quote of about 6 lines Click to edit medium quote of about 6 lines Click to edit medium quote of about 6 lines Click to edit medium quote of about 6 lines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36188" y="5049108"/>
            <a:ext cx="717116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736189" y="4570898"/>
            <a:ext cx="3977218" cy="252956"/>
          </a:xfrm>
        </p:spPr>
        <p:txBody>
          <a:bodyPr anchor="ctr">
            <a:noAutofit/>
          </a:bodyPr>
          <a:lstStyle>
            <a:lvl1pPr marL="0" indent="0">
              <a:buNone/>
              <a:defRPr sz="1401" baseline="0">
                <a:solidFill>
                  <a:srgbClr val="F4F4F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− Click to insert source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DA3CB-E26D-2D40-94FA-8DBAE46A62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Import tax expenditures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697DC58-F2CA-4A03-962B-30EFA43EC6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93931" y="5936456"/>
            <a:ext cx="1298079" cy="83979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A2FBD37-43A9-414C-B4EF-2B34BD7384D0}"/>
              </a:ext>
            </a:extLst>
          </p:cNvPr>
          <p:cNvSpPr txBox="1"/>
          <p:nvPr userDrawn="1"/>
        </p:nvSpPr>
        <p:spPr>
          <a:xfrm>
            <a:off x="336009" y="203662"/>
            <a:ext cx="342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58FFB0D-C942-4A3E-87A8-0F43D9B7771A}"/>
              </a:ext>
            </a:extLst>
          </p:cNvPr>
          <p:cNvGrpSpPr/>
          <p:nvPr userDrawn="1"/>
        </p:nvGrpSpPr>
        <p:grpSpPr>
          <a:xfrm>
            <a:off x="8621579" y="72984"/>
            <a:ext cx="3234423" cy="515528"/>
            <a:chOff x="6474966" y="72970"/>
            <a:chExt cx="2425816" cy="51552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E36994E-0090-4F7B-83A6-9AF92893CD4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25554D3-55BD-43F3-951B-9978A1FD51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17291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(short title)">
  <p:cSld name="Cover (short title)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2"/>
          <p:cNvSpPr/>
          <p:nvPr/>
        </p:nvSpPr>
        <p:spPr>
          <a:xfrm>
            <a:off x="0" y="5687121"/>
            <a:ext cx="12192000" cy="117087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12"/>
              <a:buFont typeface="Arial"/>
              <a:buNone/>
            </a:pPr>
            <a:endParaRPr sz="1012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32"/>
          <p:cNvSpPr/>
          <p:nvPr/>
        </p:nvSpPr>
        <p:spPr>
          <a:xfrm rot="10800000" flipH="1">
            <a:off x="0" y="14"/>
            <a:ext cx="12192000" cy="569827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12"/>
              <a:buFont typeface="Arial"/>
              <a:buNone/>
            </a:pPr>
            <a:endParaRPr sz="1012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32"/>
          <p:cNvSpPr txBox="1">
            <a:spLocks noGrp="1"/>
          </p:cNvSpPr>
          <p:nvPr>
            <p:ph type="ctrTitle"/>
          </p:nvPr>
        </p:nvSpPr>
        <p:spPr>
          <a:xfrm>
            <a:off x="3241290" y="4047894"/>
            <a:ext cx="8135796" cy="925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1"/>
              <a:buFont typeface="Arial"/>
              <a:buNone/>
              <a:defRPr sz="550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32"/>
          <p:cNvSpPr txBox="1">
            <a:spLocks noGrp="1"/>
          </p:cNvSpPr>
          <p:nvPr>
            <p:ph type="subTitle" idx="1"/>
          </p:nvPr>
        </p:nvSpPr>
        <p:spPr>
          <a:xfrm>
            <a:off x="3233856" y="2765695"/>
            <a:ext cx="8143230" cy="10814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501"/>
              <a:buNone/>
              <a:defRPr sz="1501"/>
            </a:lvl2pPr>
            <a:lvl3pPr lvl="2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350"/>
              <a:buNone/>
              <a:defRPr sz="1350"/>
            </a:lvl3pPr>
            <a:lvl4pPr lvl="3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123" name="Google Shape;123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7795" y="565142"/>
            <a:ext cx="1920000" cy="80296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4" name="Google Shape;124;p32"/>
          <p:cNvCxnSpPr/>
          <p:nvPr/>
        </p:nvCxnSpPr>
        <p:spPr>
          <a:xfrm>
            <a:off x="3166950" y="14"/>
            <a:ext cx="0" cy="4760912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25" name="Google Shape;125;p32"/>
          <p:cNvSpPr txBox="1">
            <a:spLocks noGrp="1"/>
          </p:cNvSpPr>
          <p:nvPr>
            <p:ph type="body" idx="2"/>
          </p:nvPr>
        </p:nvSpPr>
        <p:spPr>
          <a:xfrm>
            <a:off x="490657" y="2810115"/>
            <a:ext cx="2378880" cy="1416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04800" algn="r">
              <a:lnSpc>
                <a:spcPct val="100000"/>
              </a:lnSpc>
              <a:spcBef>
                <a:spcPts val="451"/>
              </a:spcBef>
              <a:spcAft>
                <a:spcPts val="0"/>
              </a:spcAft>
              <a:buSzPts val="1200"/>
              <a:buChar char="▪"/>
              <a:defRPr sz="12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32"/>
          <p:cNvSpPr txBox="1"/>
          <p:nvPr/>
        </p:nvSpPr>
        <p:spPr>
          <a:xfrm>
            <a:off x="715926" y="4519879"/>
            <a:ext cx="2153611" cy="30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1"/>
              <a:buFont typeface="Arial"/>
              <a:buNone/>
            </a:pPr>
            <a:r>
              <a:rPr lang="en-GB" sz="1401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@TheIFS</a:t>
            </a:r>
            <a:endParaRPr sz="1401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17">
          <p15:clr>
            <a:srgbClr val="FBAE40"/>
          </p15:clr>
        </p15:guide>
        <p15:guide id="2" pos="815">
          <p15:clr>
            <a:srgbClr val="FBAE40"/>
          </p15:clr>
        </p15:guide>
        <p15:guide id="3" pos="1877">
          <p15:clr>
            <a:srgbClr val="FBAE40"/>
          </p15:clr>
        </p15:guide>
        <p15:guide id="4" orient="horz" pos="892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Small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771C01C-5E80-1F49-8755-D9DB9363BE55}"/>
              </a:ext>
            </a:extLst>
          </p:cNvPr>
          <p:cNvSpPr/>
          <p:nvPr userDrawn="1"/>
        </p:nvSpPr>
        <p:spPr>
          <a:xfrm flipV="1"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35612" y="2982878"/>
            <a:ext cx="7171736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35048" y="3133014"/>
            <a:ext cx="7172309" cy="945771"/>
          </a:xfrm>
        </p:spPr>
        <p:txBody>
          <a:bodyPr anchor="ctr"/>
          <a:lstStyle>
            <a:lvl1pPr marL="0" marR="0" indent="0" algn="l" defTabSz="45723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1" b="0" baseline="0">
                <a:solidFill>
                  <a:srgbClr val="F4F4F4"/>
                </a:solidFill>
                <a:latin typeface="+mj-lt"/>
              </a:defRPr>
            </a:lvl1pPr>
          </a:lstStyle>
          <a:p>
            <a:pPr marL="0" marR="0" lvl="0" indent="0" algn="l" defTabSz="45723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/>
              <a:t>Click to edit small quote of about 3 lines Click to edit small quote of about 3 lines Click to edit small quote of about 3 lines Click to edit small quote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36188" y="4642706"/>
            <a:ext cx="717116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736189" y="4164496"/>
            <a:ext cx="3977218" cy="252956"/>
          </a:xfrm>
        </p:spPr>
        <p:txBody>
          <a:bodyPr anchor="ctr">
            <a:noAutofit/>
          </a:bodyPr>
          <a:lstStyle>
            <a:lvl1pPr marL="0" indent="0">
              <a:buNone/>
              <a:defRPr sz="1401" baseline="0">
                <a:solidFill>
                  <a:srgbClr val="F4F4F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− Click to insert source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DA3CB-E26D-2D40-94FA-8DBAE46A62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51799B-69E0-4523-8176-5116C28B5CE5}"/>
              </a:ext>
            </a:extLst>
          </p:cNvPr>
          <p:cNvSpPr txBox="1"/>
          <p:nvPr userDrawn="1"/>
        </p:nvSpPr>
        <p:spPr>
          <a:xfrm>
            <a:off x="336009" y="203662"/>
            <a:ext cx="342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4D7AE7-016F-4C42-91B4-901A34BF77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93931" y="5936456"/>
            <a:ext cx="1298079" cy="83979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90E308EA-E2C4-419F-9A0D-99F20BCEFA67}"/>
              </a:ext>
            </a:extLst>
          </p:cNvPr>
          <p:cNvGrpSpPr/>
          <p:nvPr userDrawn="1"/>
        </p:nvGrpSpPr>
        <p:grpSpPr>
          <a:xfrm>
            <a:off x="8621579" y="72984"/>
            <a:ext cx="3234423" cy="515528"/>
            <a:chOff x="6474966" y="72970"/>
            <a:chExt cx="2425816" cy="51552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B5FF3A0-92D9-4DD8-B338-DF96FC4B02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BC459B8-F53C-42C7-8991-01D96946EFB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019637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6D134D9-F12F-EF44-843F-D4FEB4EB5E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B888AA-D217-494B-976C-4BBDBA116DC9}"/>
              </a:ext>
            </a:extLst>
          </p:cNvPr>
          <p:cNvSpPr/>
          <p:nvPr userDrawn="1"/>
        </p:nvSpPr>
        <p:spPr>
          <a:xfrm flipV="1">
            <a:off x="0" y="0"/>
            <a:ext cx="12192000" cy="509729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/>
          </a:p>
        </p:txBody>
      </p:sp>
      <p:sp>
        <p:nvSpPr>
          <p:cNvPr id="9" name="TextBox 8"/>
          <p:cNvSpPr txBox="1"/>
          <p:nvPr userDrawn="1"/>
        </p:nvSpPr>
        <p:spPr>
          <a:xfrm>
            <a:off x="4226801" y="3280495"/>
            <a:ext cx="3709131" cy="1601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1" dirty="0">
                <a:solidFill>
                  <a:srgbClr val="FFFFFF"/>
                </a:solidFill>
              </a:rPr>
              <a:t>The Institute for Fiscal Studies</a:t>
            </a:r>
          </a:p>
          <a:p>
            <a:pPr lvl="0"/>
            <a:r>
              <a:rPr lang="en-US" sz="1401" dirty="0">
                <a:solidFill>
                  <a:srgbClr val="FFFFFF"/>
                </a:solidFill>
              </a:rPr>
              <a:t>7 </a:t>
            </a:r>
            <a:r>
              <a:rPr lang="en-US" sz="1401" dirty="0" err="1">
                <a:solidFill>
                  <a:srgbClr val="FFFFFF"/>
                </a:solidFill>
              </a:rPr>
              <a:t>Ridgmount</a:t>
            </a:r>
            <a:r>
              <a:rPr lang="en-US" sz="1401" dirty="0">
                <a:solidFill>
                  <a:srgbClr val="FFFFFF"/>
                </a:solidFill>
              </a:rPr>
              <a:t> Street</a:t>
            </a:r>
          </a:p>
          <a:p>
            <a:pPr lvl="0"/>
            <a:r>
              <a:rPr lang="en-US" sz="1401" dirty="0">
                <a:solidFill>
                  <a:srgbClr val="FFFFFF"/>
                </a:solidFill>
              </a:rPr>
              <a:t>London</a:t>
            </a:r>
          </a:p>
          <a:p>
            <a:pPr lvl="0"/>
            <a:r>
              <a:rPr lang="en-US" sz="1401" dirty="0">
                <a:solidFill>
                  <a:srgbClr val="FFFFFF"/>
                </a:solidFill>
              </a:rPr>
              <a:t>WC1E 7AE</a:t>
            </a:r>
          </a:p>
          <a:p>
            <a:pPr lvl="0"/>
            <a:endParaRPr lang="en-US" sz="1401" dirty="0">
              <a:solidFill>
                <a:srgbClr val="FFFFFF"/>
              </a:solidFill>
            </a:endParaRPr>
          </a:p>
          <a:p>
            <a:pPr marL="0" marR="0" lvl="0" indent="0" algn="l" defTabSz="9144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1" b="1" dirty="0">
                <a:solidFill>
                  <a:srgbClr val="FFFFFF"/>
                </a:solidFill>
              </a:rPr>
              <a:t>www.ifs.org.uk</a:t>
            </a:r>
          </a:p>
          <a:p>
            <a:pPr lvl="0"/>
            <a:endParaRPr lang="en-US" sz="1401" dirty="0">
              <a:solidFill>
                <a:srgbClr val="FFFF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93BDE4-4C2D-4FE9-B897-A3CDEE8E08B3}"/>
              </a:ext>
            </a:extLst>
          </p:cNvPr>
          <p:cNvSpPr txBox="1"/>
          <p:nvPr userDrawn="1"/>
        </p:nvSpPr>
        <p:spPr>
          <a:xfrm>
            <a:off x="686234" y="5516879"/>
            <a:ext cx="3525548" cy="923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2" b="1" kern="1200" dirty="0">
                <a:solidFill>
                  <a:schemeClr val="tx2"/>
                </a:solidFill>
                <a:latin typeface="Roboto Bk" pitchFamily="2" charset="0"/>
                <a:ea typeface="Roboto Bk" pitchFamily="2" charset="0"/>
                <a:cs typeface="+mj-cs"/>
              </a:rPr>
              <a:t>TaxDev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AA235B-A1AE-4188-8983-092B1E5F19FB}"/>
              </a:ext>
            </a:extLst>
          </p:cNvPr>
          <p:cNvSpPr txBox="1"/>
          <p:nvPr userDrawn="1"/>
        </p:nvSpPr>
        <p:spPr>
          <a:xfrm>
            <a:off x="7836898" y="3288464"/>
            <a:ext cx="4222865" cy="1601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1" dirty="0">
                <a:solidFill>
                  <a:srgbClr val="FFFFFF"/>
                </a:solidFill>
              </a:rPr>
              <a:t>The Overseas Development Institute</a:t>
            </a:r>
          </a:p>
          <a:p>
            <a:pPr lvl="0"/>
            <a:r>
              <a:rPr lang="en-GB" sz="140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203 Blackfriars Road</a:t>
            </a:r>
            <a:br>
              <a:rPr lang="en-GB" sz="140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r>
              <a:rPr lang="en-GB" sz="140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London </a:t>
            </a:r>
          </a:p>
          <a:p>
            <a:pPr lvl="0"/>
            <a:r>
              <a:rPr lang="en-GB" sz="140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SE1 8NJ</a:t>
            </a:r>
          </a:p>
          <a:p>
            <a:pPr lvl="0"/>
            <a:endParaRPr lang="en-GB" sz="1401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1401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www.odi.org</a:t>
            </a:r>
            <a:br>
              <a:rPr lang="en-GB" sz="140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endParaRPr lang="en-US" sz="1401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F1D64E-F403-43F8-859C-44FD6D7D5BA4}"/>
              </a:ext>
            </a:extLst>
          </p:cNvPr>
          <p:cNvSpPr txBox="1"/>
          <p:nvPr userDrawn="1"/>
        </p:nvSpPr>
        <p:spPr>
          <a:xfrm>
            <a:off x="371644" y="3288461"/>
            <a:ext cx="4222865" cy="1601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401" dirty="0">
                <a:solidFill>
                  <a:srgbClr val="FFFFFF"/>
                </a:solidFill>
              </a:rPr>
              <a:t>The Centre for Tax Analysis in Developing Countries (TaxDev)</a:t>
            </a:r>
          </a:p>
          <a:p>
            <a:pPr lvl="0"/>
            <a:r>
              <a:rPr lang="en-GB" sz="1401" dirty="0">
                <a:solidFill>
                  <a:srgbClr val="FFFFFF"/>
                </a:solidFill>
              </a:rPr>
              <a:t>LinkedIn: @</a:t>
            </a:r>
            <a:r>
              <a:rPr lang="en-GB" sz="1401" dirty="0" err="1">
                <a:solidFill>
                  <a:srgbClr val="FFFFFF"/>
                </a:solidFill>
              </a:rPr>
              <a:t>taxdev</a:t>
            </a:r>
            <a:endParaRPr lang="en-GB" sz="1401" dirty="0">
              <a:solidFill>
                <a:srgbClr val="FFFFFF"/>
              </a:solidFill>
            </a:endParaRPr>
          </a:p>
          <a:p>
            <a:pPr lvl="0"/>
            <a:r>
              <a:rPr lang="en-GB" sz="1401" dirty="0">
                <a:solidFill>
                  <a:srgbClr val="FFFFFF"/>
                </a:solidFill>
              </a:rPr>
              <a:t>Twitter: #TaxDev</a:t>
            </a:r>
          </a:p>
          <a:p>
            <a:pPr lvl="0"/>
            <a:endParaRPr lang="en-GB" sz="1401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1401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www.taxdev.org</a:t>
            </a:r>
            <a:br>
              <a:rPr lang="en-GB" sz="140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endParaRPr lang="en-US" sz="1401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999FAA-517F-4D1D-9E29-2CC35A2335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14508" y="5961184"/>
            <a:ext cx="1277496" cy="82647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F927AF3-FEEF-44A4-9EF8-73B5860C5AF3}"/>
              </a:ext>
            </a:extLst>
          </p:cNvPr>
          <p:cNvGrpSpPr/>
          <p:nvPr userDrawn="1"/>
        </p:nvGrpSpPr>
        <p:grpSpPr>
          <a:xfrm>
            <a:off x="8621579" y="72984"/>
            <a:ext cx="3234423" cy="515528"/>
            <a:chOff x="6474966" y="72970"/>
            <a:chExt cx="2425816" cy="51552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DE149AE-77A6-44E0-A958-1FC5D5BAB1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42BEF30-3164-4F68-B3F9-07BECC234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6825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(2 lines) + Content">
  <p:cSld name="Title (2 lines) + Conten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3"/>
          <p:cNvSpPr txBox="1">
            <a:spLocks noGrp="1"/>
          </p:cNvSpPr>
          <p:nvPr>
            <p:ph type="body" idx="1"/>
          </p:nvPr>
        </p:nvSpPr>
        <p:spPr>
          <a:xfrm>
            <a:off x="683945" y="1692628"/>
            <a:ext cx="10669859" cy="44843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33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TE workshop: key takeaways</a:t>
            </a:r>
            <a:endParaRPr/>
          </a:p>
        </p:txBody>
      </p:sp>
      <p:sp>
        <p:nvSpPr>
          <p:cNvPr id="130" name="Google Shape;130;p33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1038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ubtitle + Content">
  <p:cSld name="Title + Subtitle + Content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4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34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TE workshop: key takeaways</a:t>
            </a:r>
            <a:endParaRPr/>
          </a:p>
        </p:txBody>
      </p:sp>
      <p:sp>
        <p:nvSpPr>
          <p:cNvPr id="134" name="Google Shape;134;p34"/>
          <p:cNvSpPr txBox="1">
            <a:spLocks noGrp="1"/>
          </p:cNvSpPr>
          <p:nvPr>
            <p:ph type="body" idx="1"/>
          </p:nvPr>
        </p:nvSpPr>
        <p:spPr>
          <a:xfrm>
            <a:off x="683949" y="1694985"/>
            <a:ext cx="10693140" cy="4482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p34"/>
          <p:cNvSpPr txBox="1">
            <a:spLocks noGrp="1"/>
          </p:cNvSpPr>
          <p:nvPr>
            <p:ph type="body" idx="2"/>
          </p:nvPr>
        </p:nvSpPr>
        <p:spPr>
          <a:xfrm>
            <a:off x="668872" y="1136920"/>
            <a:ext cx="9173944" cy="480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 (vertical)" type="twoObj">
  <p:cSld name="TWO_OBJECTS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5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35"/>
          <p:cNvSpPr txBox="1">
            <a:spLocks noGrp="1"/>
          </p:cNvSpPr>
          <p:nvPr>
            <p:ph type="body" idx="1"/>
          </p:nvPr>
        </p:nvSpPr>
        <p:spPr>
          <a:xfrm>
            <a:off x="683941" y="1233491"/>
            <a:ext cx="5184000" cy="4943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9" name="Google Shape;139;p35"/>
          <p:cNvSpPr txBox="1">
            <a:spLocks noGrp="1"/>
          </p:cNvSpPr>
          <p:nvPr>
            <p:ph type="body" idx="2"/>
          </p:nvPr>
        </p:nvSpPr>
        <p:spPr>
          <a:xfrm>
            <a:off x="6172203" y="1233491"/>
            <a:ext cx="5181599" cy="4943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0" name="Google Shape;140;p35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TE workshop: key takeaways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 (horizontal)">
  <p:cSld name="Title + Two column (horizontal)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6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36"/>
          <p:cNvSpPr txBox="1">
            <a:spLocks noGrp="1"/>
          </p:cNvSpPr>
          <p:nvPr>
            <p:ph type="body" idx="1"/>
          </p:nvPr>
        </p:nvSpPr>
        <p:spPr>
          <a:xfrm>
            <a:off x="683949" y="1233488"/>
            <a:ext cx="10693140" cy="23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55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0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p36"/>
          <p:cNvSpPr txBox="1">
            <a:spLocks noGrp="1"/>
          </p:cNvSpPr>
          <p:nvPr>
            <p:ph type="body" idx="2"/>
          </p:nvPr>
        </p:nvSpPr>
        <p:spPr>
          <a:xfrm>
            <a:off x="682686" y="3601844"/>
            <a:ext cx="10694400" cy="2572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5" name="Google Shape;145;p36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TE workshop: key takeaways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Image">
  <p:cSld name="Title + Image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7"/>
          <p:cNvSpPr txBox="1">
            <a:spLocks noGrp="1"/>
          </p:cNvSpPr>
          <p:nvPr>
            <p:ph type="body" idx="1"/>
          </p:nvPr>
        </p:nvSpPr>
        <p:spPr>
          <a:xfrm>
            <a:off x="802217" y="1233502"/>
            <a:ext cx="10604501" cy="4951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000"/>
              <a:buFont typeface="Arial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8" name="Google Shape;148;p37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37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TE workshop: key takeaways</a:t>
            </a:r>
            <a:endParaRPr/>
          </a:p>
        </p:txBody>
      </p:sp>
      <p:sp>
        <p:nvSpPr>
          <p:cNvPr id="150" name="Google Shape;150;p37"/>
          <p:cNvSpPr txBox="1">
            <a:spLocks noGrp="1"/>
          </p:cNvSpPr>
          <p:nvPr>
            <p:ph type="sldNum" idx="12"/>
          </p:nvPr>
        </p:nvSpPr>
        <p:spPr>
          <a:xfrm>
            <a:off x="8774150" y="6356365"/>
            <a:ext cx="27431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© Institute for Fiscal Studies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+ image">
  <p:cSld name="Title + text + image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8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1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38"/>
          <p:cNvSpPr txBox="1">
            <a:spLocks noGrp="1"/>
          </p:cNvSpPr>
          <p:nvPr>
            <p:ph type="body" idx="1"/>
          </p:nvPr>
        </p:nvSpPr>
        <p:spPr>
          <a:xfrm>
            <a:off x="669075" y="1238027"/>
            <a:ext cx="5296829" cy="489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38"/>
          <p:cNvSpPr>
            <a:spLocks noGrp="1"/>
          </p:cNvSpPr>
          <p:nvPr>
            <p:ph type="pic" idx="2"/>
          </p:nvPr>
        </p:nvSpPr>
        <p:spPr>
          <a:xfrm>
            <a:off x="6166631" y="1393909"/>
            <a:ext cx="5210457" cy="4749724"/>
          </a:xfrm>
          <a:prstGeom prst="rect">
            <a:avLst/>
          </a:prstGeom>
          <a:noFill/>
          <a:ln>
            <a:noFill/>
          </a:ln>
        </p:spPr>
      </p:sp>
      <p:sp>
        <p:nvSpPr>
          <p:cNvPr id="155" name="Google Shape;155;p38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TE workshop: key takeaways</a:t>
            </a:r>
            <a:endParaRPr/>
          </a:p>
        </p:txBody>
      </p:sp>
      <p:sp>
        <p:nvSpPr>
          <p:cNvPr id="156" name="Google Shape;156;p38"/>
          <p:cNvSpPr txBox="1">
            <a:spLocks noGrp="1"/>
          </p:cNvSpPr>
          <p:nvPr>
            <p:ph type="sldNum" idx="12"/>
          </p:nvPr>
        </p:nvSpPr>
        <p:spPr>
          <a:xfrm>
            <a:off x="8774150" y="6356365"/>
            <a:ext cx="27431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© Institute for Fiscal Studies</a:t>
            </a:r>
            <a:endParaRPr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pos="1815">
          <p15:clr>
            <a:srgbClr val="FBAE40"/>
          </p15:clr>
        </p15:guide>
        <p15:guide id="2" orient="horz" pos="41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image" Target="../media/image8.emf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9"/>
          <p:cNvSpPr txBox="1">
            <a:spLocks noGrp="1"/>
          </p:cNvSpPr>
          <p:nvPr>
            <p:ph type="ftr" idx="11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99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TE workshop: key takeaways</a:t>
            </a:r>
            <a:endParaRPr/>
          </a:p>
        </p:txBody>
      </p:sp>
      <p:sp>
        <p:nvSpPr>
          <p:cNvPr id="82" name="Google Shape;82;p19"/>
          <p:cNvSpPr txBox="1"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1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3" name="Google Shape;83;p19"/>
          <p:cNvSpPr txBox="1">
            <a:spLocks noGrp="1"/>
          </p:cNvSpPr>
          <p:nvPr>
            <p:ph type="body" idx="1"/>
          </p:nvPr>
        </p:nvSpPr>
        <p:spPr>
          <a:xfrm>
            <a:off x="683945" y="1233491"/>
            <a:ext cx="10669859" cy="4943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451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19"/>
          <p:cNvSpPr/>
          <p:nvPr/>
        </p:nvSpPr>
        <p:spPr>
          <a:xfrm>
            <a:off x="0" y="6706814"/>
            <a:ext cx="12192000" cy="151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12"/>
              <a:buFont typeface="Arial"/>
              <a:buNone/>
            </a:pPr>
            <a:endParaRPr sz="1012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5" name="Google Shape;85;p19"/>
          <p:cNvGrpSpPr/>
          <p:nvPr/>
        </p:nvGrpSpPr>
        <p:grpSpPr>
          <a:xfrm>
            <a:off x="9212052" y="6244985"/>
            <a:ext cx="2141750" cy="365124"/>
            <a:chOff x="6909035" y="6244992"/>
            <a:chExt cx="1606313" cy="365124"/>
          </a:xfrm>
        </p:grpSpPr>
        <p:pic>
          <p:nvPicPr>
            <p:cNvPr id="86" name="Google Shape;86;p19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6909035" y="6244992"/>
              <a:ext cx="659252" cy="3651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" name="Google Shape;87;p19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7975348" y="6336203"/>
              <a:ext cx="540000" cy="25068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8" name="Google Shape;88;p19"/>
          <p:cNvSpPr txBox="1"/>
          <p:nvPr/>
        </p:nvSpPr>
        <p:spPr>
          <a:xfrm>
            <a:off x="9960946" y="67524"/>
            <a:ext cx="2393795" cy="743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9E75"/>
              </a:buClr>
              <a:buSzPts val="4233"/>
              <a:buFont typeface="Roboto"/>
              <a:buNone/>
            </a:pPr>
            <a:r>
              <a:rPr lang="en-GB" sz="4233" b="1" i="0" u="none" strike="noStrike" cap="none" dirty="0">
                <a:solidFill>
                  <a:srgbClr val="309E75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TaxDev</a:t>
            </a:r>
            <a:endParaRPr sz="3500" b="1" i="0" u="none" strike="noStrike" cap="none" dirty="0">
              <a:solidFill>
                <a:srgbClr val="309E75"/>
              </a:solidFill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43">
          <p15:clr>
            <a:srgbClr val="F26B43"/>
          </p15:clr>
        </p15:guide>
        <p15:guide id="2" pos="3387">
          <p15:clr>
            <a:srgbClr val="F26B43"/>
          </p15:clr>
        </p15:guide>
        <p15:guide id="3" orient="horz" pos="367">
          <p15:clr>
            <a:srgbClr val="F26B43"/>
          </p15:clr>
        </p15:guide>
        <p15:guide id="4" orient="horz" pos="22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DAF1D-76FB-5146-B240-BE9A5F08FE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3245" y="6356365"/>
            <a:ext cx="4114799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9" b="1">
                <a:solidFill>
                  <a:schemeClr val="bg2"/>
                </a:solidFill>
              </a:defRPr>
            </a:lvl1pPr>
          </a:lstStyle>
          <a:p>
            <a:r>
              <a:rPr lang="en-US"/>
              <a:t>Import tax expenditures</a:t>
            </a:r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916EFB-8BF9-554D-9E2D-B467B1E3A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41" y="342823"/>
            <a:ext cx="9114263" cy="5715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70385-1296-BC41-8BE7-D104D1F7B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3945" y="1233491"/>
            <a:ext cx="10669859" cy="49434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1E2A71-ECD6-B44A-A304-747010765351}"/>
              </a:ext>
            </a:extLst>
          </p:cNvPr>
          <p:cNvSpPr/>
          <p:nvPr userDrawn="1"/>
        </p:nvSpPr>
        <p:spPr>
          <a:xfrm>
            <a:off x="0" y="6706814"/>
            <a:ext cx="12192000" cy="151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986085A-3B5A-4134-ACA7-60058138D891}"/>
              </a:ext>
            </a:extLst>
          </p:cNvPr>
          <p:cNvGrpSpPr/>
          <p:nvPr userDrawn="1"/>
        </p:nvGrpSpPr>
        <p:grpSpPr>
          <a:xfrm>
            <a:off x="9212052" y="6244985"/>
            <a:ext cx="2141750" cy="365124"/>
            <a:chOff x="6909035" y="6244992"/>
            <a:chExt cx="1606313" cy="36512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F5E8FD6-D9ED-AF41-87F7-86A5A05A09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/>
            <a:stretch>
              <a:fillRect/>
            </a:stretch>
          </p:blipFill>
          <p:spPr>
            <a:xfrm>
              <a:off x="6909035" y="6244992"/>
              <a:ext cx="659252" cy="36512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537FE5F-1706-4912-B4C0-2887A096E9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/>
            <a:stretch>
              <a:fillRect/>
            </a:stretch>
          </p:blipFill>
          <p:spPr>
            <a:xfrm>
              <a:off x="7975348" y="6336203"/>
              <a:ext cx="540000" cy="250687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FDC0B68-89DE-4CBC-B33B-86CBFEDAF500}"/>
              </a:ext>
            </a:extLst>
          </p:cNvPr>
          <p:cNvSpPr txBox="1"/>
          <p:nvPr userDrawn="1"/>
        </p:nvSpPr>
        <p:spPr>
          <a:xfrm>
            <a:off x="9960946" y="67524"/>
            <a:ext cx="2393795" cy="743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233" b="1" kern="1200" dirty="0">
                <a:solidFill>
                  <a:schemeClr val="tx2"/>
                </a:solidFill>
                <a:latin typeface="Roboto Bk" pitchFamily="2" charset="0"/>
                <a:ea typeface="Roboto Bk" pitchFamily="2" charset="0"/>
                <a:cs typeface="+mj-cs"/>
              </a:rPr>
              <a:t>TaxDev</a:t>
            </a:r>
            <a:endParaRPr lang="en-GB" sz="3501" b="1" kern="1200" dirty="0">
              <a:solidFill>
                <a:schemeClr val="tx2"/>
              </a:solidFill>
              <a:latin typeface="Roboto Bk" pitchFamily="2" charset="0"/>
              <a:ea typeface="Roboto Bk" pitchFamily="2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9057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hf sldNum="0" hdr="0" dt="0"/>
  <p:txStyles>
    <p:titleStyle>
      <a:lvl1pPr algn="l" defTabSz="685848" rtl="0" eaLnBrk="1" latinLnBrk="0" hangingPunct="1">
        <a:lnSpc>
          <a:spcPct val="90000"/>
        </a:lnSpc>
        <a:spcBef>
          <a:spcPct val="0"/>
        </a:spcBef>
        <a:buNone/>
        <a:defRPr sz="3501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71462" indent="-171462" algn="l" defTabSz="685848" rtl="0" eaLnBrk="1" latinLnBrk="0" hangingPunct="1">
        <a:lnSpc>
          <a:spcPct val="100000"/>
        </a:lnSpc>
        <a:spcBef>
          <a:spcPts val="800"/>
        </a:spcBef>
        <a:spcAft>
          <a:spcPts val="451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85" indent="-171462" algn="l" defTabSz="685848" rtl="0" eaLnBrk="1" latinLnBrk="0" hangingPunct="1">
        <a:lnSpc>
          <a:spcPct val="100000"/>
        </a:lnSpc>
        <a:spcBef>
          <a:spcPts val="800"/>
        </a:spcBef>
        <a:spcAft>
          <a:spcPts val="451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310" indent="-171462" algn="l" defTabSz="685848" rtl="0" eaLnBrk="1" latinLnBrk="0" hangingPunct="1">
        <a:lnSpc>
          <a:spcPct val="100000"/>
        </a:lnSpc>
        <a:spcBef>
          <a:spcPts val="800"/>
        </a:spcBef>
        <a:spcAft>
          <a:spcPts val="451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233" indent="-171462" algn="l" defTabSz="685848" rtl="0" eaLnBrk="1" latinLnBrk="0" hangingPunct="1">
        <a:lnSpc>
          <a:spcPct val="100000"/>
        </a:lnSpc>
        <a:spcBef>
          <a:spcPts val="800"/>
        </a:spcBef>
        <a:spcAft>
          <a:spcPts val="451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156" indent="-171462" algn="l" defTabSz="685848" rtl="0" eaLnBrk="1" latinLnBrk="0" hangingPunct="1">
        <a:lnSpc>
          <a:spcPct val="100000"/>
        </a:lnSpc>
        <a:spcBef>
          <a:spcPts val="800"/>
        </a:spcBef>
        <a:spcAft>
          <a:spcPts val="451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079" indent="-171462" algn="l" defTabSz="68584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004" indent="-171462" algn="l" defTabSz="68584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927" indent="-171462" algn="l" defTabSz="68584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848" indent="-171462" algn="l" defTabSz="68584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23" algn="l" defTabSz="6858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48" algn="l" defTabSz="6858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71" algn="l" defTabSz="6858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94" algn="l" defTabSz="6858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617" algn="l" defTabSz="6858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543" algn="l" defTabSz="6858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466" algn="l" defTabSz="6858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389" algn="l" defTabSz="68584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43">
          <p15:clr>
            <a:srgbClr val="F26B43"/>
          </p15:clr>
        </p15:guide>
        <p15:guide id="2" pos="3387">
          <p15:clr>
            <a:srgbClr val="F26B43"/>
          </p15:clr>
        </p15:guide>
        <p15:guide id="3" orient="horz" pos="367">
          <p15:clr>
            <a:srgbClr val="F26B43"/>
          </p15:clr>
        </p15:guide>
        <p15:guide id="4" orient="horz" pos="22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904D3-326E-E703-BF6E-AAFCAB96E3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TaxDev</a:t>
            </a:r>
            <a:r>
              <a:rPr lang="en-GB" dirty="0"/>
              <a:t> Tax Expenditure Workshop:</a:t>
            </a:r>
            <a:br>
              <a:rPr lang="en-GB" dirty="0"/>
            </a:br>
            <a:r>
              <a:rPr lang="en-GB" dirty="0"/>
              <a:t>Some key takeaways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1C0F2-FE94-377C-FB14-26BC686BD0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6814" y="4325452"/>
            <a:ext cx="6822355" cy="1081477"/>
          </a:xfrm>
        </p:spPr>
        <p:txBody>
          <a:bodyPr>
            <a:normAutofit/>
          </a:bodyPr>
          <a:lstStyle/>
          <a:p>
            <a:r>
              <a:rPr lang="en-GB" dirty="0"/>
              <a:t>10</a:t>
            </a:r>
            <a:r>
              <a:rPr lang="en-GB" baseline="30000" dirty="0"/>
              <a:t>th</a:t>
            </a:r>
            <a:r>
              <a:rPr lang="en-GB" dirty="0"/>
              <a:t> February 2023</a:t>
            </a:r>
            <a:endParaRPr lang="en-GB" sz="18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288E31-CB20-3AC6-5016-ABEADBCE59AE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983410" y="3801671"/>
            <a:ext cx="2060581" cy="1583630"/>
          </a:xfrm>
        </p:spPr>
        <p:txBody>
          <a:bodyPr/>
          <a:lstStyle/>
          <a:p>
            <a:pPr marL="0"/>
            <a:r>
              <a:rPr lang="en-GB" dirty="0"/>
              <a:t>David Phillips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73B22-726B-4233-FFAC-C2B31F7E4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41" y="3086034"/>
            <a:ext cx="9236436" cy="1325562"/>
          </a:xfrm>
        </p:spPr>
        <p:txBody>
          <a:bodyPr/>
          <a:lstStyle/>
          <a:p>
            <a:r>
              <a:rPr lang="en-GB" dirty="0"/>
              <a:t>Defining the benchmark system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2F1E0E-363D-4680-9C15-6BF613E8EE9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TE workshop: key takeaways</a:t>
            </a:r>
          </a:p>
        </p:txBody>
      </p:sp>
    </p:spTree>
    <p:extLst>
      <p:ext uri="{BB962C8B-B14F-4D97-AF65-F5344CB8AC3E}">
        <p14:creationId xmlns:p14="http://schemas.microsoft.com/office/powerpoint/2010/main" val="409723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"/>
          <p:cNvSpPr txBox="1">
            <a:spLocks noGrp="1"/>
          </p:cNvSpPr>
          <p:nvPr>
            <p:ph type="body" idx="1"/>
          </p:nvPr>
        </p:nvSpPr>
        <p:spPr>
          <a:xfrm>
            <a:off x="683941" y="1045232"/>
            <a:ext cx="10669859" cy="4943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228600" indent="-20193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Kyle highlighted two main approaches to defining the benchmark tax system against which tax expenditures are calculated </a:t>
            </a:r>
          </a:p>
          <a:p>
            <a:pPr marL="685800" lvl="1" indent="-20193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Normative – based on economic principles of an optimal tax system for your country</a:t>
            </a:r>
          </a:p>
          <a:p>
            <a:pPr marL="685800" lvl="1" indent="-20193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Positive – based on the standard tax regime set out in the law </a:t>
            </a:r>
          </a:p>
          <a:p>
            <a:pPr marL="228600" indent="-20193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A fully normative approach isn’t feasible</a:t>
            </a:r>
          </a:p>
          <a:p>
            <a:pPr marL="685800" lvl="1" indent="-20193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Requires defining what the optimal tax rate and structure is for a given set of preferences</a:t>
            </a:r>
          </a:p>
          <a:p>
            <a:pPr marL="685800" lvl="1" indent="-20193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Preferences within your country (and within government) could differ.</a:t>
            </a:r>
          </a:p>
          <a:p>
            <a:pPr marL="228600" lvl="0" indent="-20193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But relying only on the law isn’t likely to be enough either</a:t>
            </a:r>
          </a:p>
          <a:p>
            <a:pPr marL="685800" lvl="1" indent="-20193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Just because a tax exemption (e.g. for food) is set out in primary law doesn’t mean it should be part of the benchmark system</a:t>
            </a:r>
          </a:p>
          <a:p>
            <a:pPr marL="22860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Need to use judgement in defining the benchmark – and there are benefits from using clear principles rather than deciding on an ad hoc case by case basis</a:t>
            </a:r>
          </a:p>
          <a:p>
            <a:pPr marL="685800" lvl="1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Neutrality is a useful principle</a:t>
            </a:r>
          </a:p>
          <a:p>
            <a:pPr marL="685800" lvl="1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Provisions in law for a subset of sectors or groups that mean a departure compared to other sectors/groups – perhaps shouldn’t be in the benchmark?</a:t>
            </a:r>
          </a:p>
          <a:p>
            <a:pPr marL="2667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None/>
            </a:pPr>
            <a:endParaRPr lang="en-GB" sz="7400" dirty="0"/>
          </a:p>
          <a:p>
            <a:pPr marL="2667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None/>
            </a:pPr>
            <a:endParaRPr lang="en-GB" sz="7400" dirty="0"/>
          </a:p>
          <a:p>
            <a:pPr marL="2667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None/>
            </a:pPr>
            <a:br>
              <a:rPr lang="en-GB" dirty="0"/>
            </a:b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/>
          </a:p>
        </p:txBody>
      </p:sp>
      <p:sp>
        <p:nvSpPr>
          <p:cNvPr id="229" name="Google Shape;229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dirty="0"/>
              <a:t>A combination of the law and economics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C4C33CF-FD92-45D7-8ACD-963F14F588C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TE workshop: key takeaways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73B22-726B-4233-FFAC-C2B31F7E4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41" y="3086034"/>
            <a:ext cx="9236436" cy="1325562"/>
          </a:xfrm>
        </p:spPr>
        <p:txBody>
          <a:bodyPr/>
          <a:lstStyle/>
          <a:p>
            <a:r>
              <a:rPr lang="en-GB" dirty="0"/>
              <a:t>Interaction and ordering effects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BE1668-0D15-4DE5-922B-5862AAB0C95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TE workshop: key takeaways</a:t>
            </a:r>
          </a:p>
        </p:txBody>
      </p:sp>
    </p:spTree>
    <p:extLst>
      <p:ext uri="{BB962C8B-B14F-4D97-AF65-F5344CB8AC3E}">
        <p14:creationId xmlns:p14="http://schemas.microsoft.com/office/powerpoint/2010/main" val="3664689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"/>
          <p:cNvSpPr txBox="1">
            <a:spLocks noGrp="1"/>
          </p:cNvSpPr>
          <p:nvPr>
            <p:ph type="body" idx="1"/>
          </p:nvPr>
        </p:nvSpPr>
        <p:spPr>
          <a:xfrm>
            <a:off x="683941" y="1045232"/>
            <a:ext cx="10669859" cy="49434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228600" indent="-20193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Taxes and tax expenditures interact</a:t>
            </a:r>
          </a:p>
          <a:p>
            <a:pPr marL="685800" lvl="1" indent="-20193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A customs exemption will reduce the tax base for excise taxes and VAT – reducing their revenues</a:t>
            </a:r>
          </a:p>
          <a:p>
            <a:pPr marL="685800" lvl="1" indent="-20193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Credits for dependents will mean cost of a tax exemption for the military will cost less, and vice versa</a:t>
            </a:r>
          </a:p>
          <a:p>
            <a:pPr marL="228600" indent="-20193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You can look at the effect of each individual tax expenditure on its own</a:t>
            </a:r>
          </a:p>
          <a:p>
            <a:pPr marL="685800" lvl="1" indent="-20193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Compared to the benchmark system</a:t>
            </a:r>
          </a:p>
          <a:p>
            <a:pPr marL="685800" lvl="1" indent="-20193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Or keeping all other tax expenditures in place</a:t>
            </a:r>
          </a:p>
          <a:p>
            <a:pPr marL="685800" lvl="1" indent="-20193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If you do this you can’t add up the individual estimates to get an overall estimate as you’re missing out all of the interaction effects </a:t>
            </a:r>
          </a:p>
          <a:p>
            <a:pPr marL="228600" lvl="0" indent="-20193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One option is to have a separate estimate of the total tax expenditure (which includes all of these interaction effects</a:t>
            </a:r>
          </a:p>
          <a:p>
            <a:pPr marL="685800" lvl="1" indent="-20193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Could you have a line for “total interaction effects”</a:t>
            </a:r>
          </a:p>
          <a:p>
            <a:pPr marL="22860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Alternatively, you can choose an order to cost the expenditures in</a:t>
            </a:r>
          </a:p>
          <a:p>
            <a:pPr marL="685800" lvl="1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Noto Sans Symbols"/>
              <a:buChar char="•"/>
            </a:pPr>
            <a:r>
              <a:rPr lang="en-GB" sz="6800" dirty="0"/>
              <a:t>In Ethiopia we work backwards up the import taxes (Surtax, then VAT, then excise, then customs)</a:t>
            </a:r>
            <a:br>
              <a:rPr lang="en-GB" dirty="0"/>
            </a:b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/>
          </a:p>
        </p:txBody>
      </p:sp>
      <p:sp>
        <p:nvSpPr>
          <p:cNvPr id="229" name="Google Shape;229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dirty="0"/>
              <a:t>Accounting for interaction effects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65555E3-942D-461D-9845-A9804B37C77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TE workshop: key takeaways</a:t>
            </a:r>
          </a:p>
        </p:txBody>
      </p:sp>
    </p:spTree>
    <p:extLst>
      <p:ext uri="{BB962C8B-B14F-4D97-AF65-F5344CB8AC3E}">
        <p14:creationId xmlns:p14="http://schemas.microsoft.com/office/powerpoint/2010/main" val="2212598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73B22-726B-4233-FFAC-C2B31F7E4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41" y="3086034"/>
            <a:ext cx="9236436" cy="1325562"/>
          </a:xfrm>
        </p:spPr>
        <p:txBody>
          <a:bodyPr/>
          <a:lstStyle/>
          <a:p>
            <a:r>
              <a:rPr lang="en-GB" dirty="0"/>
              <a:t>Why detail matters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13BD42-9314-43B8-9898-A191ADFAD29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TE workshop: key takeaways</a:t>
            </a:r>
          </a:p>
        </p:txBody>
      </p:sp>
    </p:spTree>
    <p:extLst>
      <p:ext uri="{BB962C8B-B14F-4D97-AF65-F5344CB8AC3E}">
        <p14:creationId xmlns:p14="http://schemas.microsoft.com/office/powerpoint/2010/main" val="1517525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228600" lvl="0" indent="-201930" algn="l" rtl="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Char char="•"/>
            </a:pPr>
            <a:r>
              <a:rPr lang="en-GB" sz="2200" dirty="0"/>
              <a:t>Providing a detailed breakdown of tax expenditures maximises usefulness</a:t>
            </a:r>
          </a:p>
          <a:p>
            <a:pPr marL="826770"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dirty="0"/>
              <a:t>Transparency and scrutiny of specific policies and sectors</a:t>
            </a:r>
          </a:p>
          <a:p>
            <a:pPr marL="826770"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dirty="0"/>
              <a:t>Aids comparisons across countries</a:t>
            </a:r>
          </a:p>
          <a:p>
            <a:pPr marL="826770"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dirty="0"/>
              <a:t>Helps avoid misunderstandings</a:t>
            </a:r>
          </a:p>
          <a:p>
            <a:pPr marL="22860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Char char="•"/>
            </a:pPr>
            <a:r>
              <a:rPr lang="en-GB" sz="2200" dirty="0"/>
              <a:t>Not just about the numbers</a:t>
            </a:r>
          </a:p>
          <a:p>
            <a:pPr marL="826770"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200" dirty="0"/>
              <a:t>Information on policy objectives, beneficiaries etc. </a:t>
            </a:r>
          </a:p>
          <a:p>
            <a:pPr marL="826770"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200" dirty="0"/>
              <a:t>Information on methodology</a:t>
            </a:r>
          </a:p>
          <a:p>
            <a:pPr marL="22860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Char char="•"/>
            </a:pPr>
            <a:r>
              <a:rPr lang="en-GB" sz="2200" dirty="0"/>
              <a:t>Significant up front investment to collate and write-up this information</a:t>
            </a:r>
          </a:p>
          <a:p>
            <a:pPr marL="826770"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200" dirty="0"/>
              <a:t>Only need to update for new provisions or changes in methodology in subsequent years </a:t>
            </a:r>
          </a:p>
          <a:p>
            <a:pPr marL="826770"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200" dirty="0"/>
              <a:t>Can add additional detail over time to spread the investment cost</a:t>
            </a:r>
          </a:p>
          <a:p>
            <a:pPr marL="228600" indent="-20193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Char char="•"/>
            </a:pPr>
            <a:r>
              <a:rPr lang="en-GB" sz="2200" dirty="0"/>
              <a:t>Large reports need good summaries</a:t>
            </a:r>
          </a:p>
          <a:p>
            <a:pPr marL="826770" lvl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200" dirty="0"/>
              <a:t>May need different summaries for different stakeholders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/>
          </a:p>
        </p:txBody>
      </p:sp>
      <p:sp>
        <p:nvSpPr>
          <p:cNvPr id="229" name="Google Shape;229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dirty="0"/>
              <a:t>Details are your friends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E5E74D2-7AD6-41AE-B800-5AFA3AAAC4D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TE workshop: key takeaways</a:t>
            </a:r>
          </a:p>
        </p:txBody>
      </p:sp>
    </p:spTree>
    <p:extLst>
      <p:ext uri="{BB962C8B-B14F-4D97-AF65-F5344CB8AC3E}">
        <p14:creationId xmlns:p14="http://schemas.microsoft.com/office/powerpoint/2010/main" val="1783336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73B22-726B-4233-FFAC-C2B31F7E4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41" y="3086034"/>
            <a:ext cx="9236436" cy="1485966"/>
          </a:xfrm>
        </p:spPr>
        <p:txBody>
          <a:bodyPr>
            <a:normAutofit/>
          </a:bodyPr>
          <a:lstStyle/>
          <a:p>
            <a:r>
              <a:rPr lang="en-GB" dirty="0"/>
              <a:t>Thanks and what’s next</a:t>
            </a:r>
            <a:br>
              <a:rPr lang="en-GB" dirty="0"/>
            </a:br>
            <a:br>
              <a:rPr lang="en-GB" dirty="0"/>
            </a:br>
            <a:r>
              <a:rPr lang="en-GB" sz="2000" dirty="0" err="1"/>
              <a:t>Yani</a:t>
            </a:r>
            <a:r>
              <a:rPr lang="en-GB" sz="2000" dirty="0"/>
              <a:t> </a:t>
            </a:r>
            <a:r>
              <a:rPr lang="en-GB" sz="2000" dirty="0" err="1"/>
              <a:t>Tyskerud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323C95-3F98-4DD0-BDD6-795D94F02C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TE workshop: key takeaways</a:t>
            </a:r>
          </a:p>
        </p:txBody>
      </p:sp>
    </p:spTree>
    <p:extLst>
      <p:ext uri="{BB962C8B-B14F-4D97-AF65-F5344CB8AC3E}">
        <p14:creationId xmlns:p14="http://schemas.microsoft.com/office/powerpoint/2010/main" val="2764861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862327"/>
      </p:ext>
    </p:extLst>
  </p:cSld>
  <p:clrMapOvr>
    <a:masterClrMapping/>
  </p:clrMapOvr>
</p:sld>
</file>

<file path=ppt/theme/theme1.xml><?xml version="1.0" encoding="utf-8"?>
<a:theme xmlns:a="http://schemas.openxmlformats.org/drawingml/2006/main" name="IFS-Theme">
  <a:themeElements>
    <a:clrScheme name="IFS-Theme">
      <a:dk1>
        <a:srgbClr val="000000"/>
      </a:dk1>
      <a:lt1>
        <a:srgbClr val="FFFFFF"/>
      </a:lt1>
      <a:dk2>
        <a:srgbClr val="309E75"/>
      </a:dk2>
      <a:lt2>
        <a:srgbClr val="40646D"/>
      </a:lt2>
      <a:accent1>
        <a:srgbClr val="247658"/>
      </a:accent1>
      <a:accent2>
        <a:srgbClr val="334F56"/>
      </a:accent2>
      <a:accent3>
        <a:srgbClr val="F2B517"/>
      </a:accent3>
      <a:accent4>
        <a:srgbClr val="8F3363"/>
      </a:accent4>
      <a:accent5>
        <a:srgbClr val="EB5C40"/>
      </a:accent5>
      <a:accent6>
        <a:srgbClr val="2478C7"/>
      </a:accent6>
      <a:hlink>
        <a:srgbClr val="247658"/>
      </a:hlink>
      <a:folHlink>
        <a:srgbClr val="D5E3E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IFS-Theme">
  <a:themeElements>
    <a:clrScheme name="IFS-Theme">
      <a:dk1>
        <a:srgbClr val="000000"/>
      </a:dk1>
      <a:lt1>
        <a:srgbClr val="FFFFFF"/>
      </a:lt1>
      <a:dk2>
        <a:srgbClr val="309E75"/>
      </a:dk2>
      <a:lt2>
        <a:srgbClr val="40646D"/>
      </a:lt2>
      <a:accent1>
        <a:srgbClr val="247658"/>
      </a:accent1>
      <a:accent2>
        <a:srgbClr val="334F56"/>
      </a:accent2>
      <a:accent3>
        <a:srgbClr val="F2B517"/>
      </a:accent3>
      <a:accent4>
        <a:srgbClr val="8F3363"/>
      </a:accent4>
      <a:accent5>
        <a:srgbClr val="EB5C40"/>
      </a:accent5>
      <a:accent6>
        <a:srgbClr val="2478C7"/>
      </a:accent6>
      <a:hlink>
        <a:srgbClr val="247658"/>
      </a:hlink>
      <a:folHlink>
        <a:srgbClr val="D5E3E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axDev Powerpoint Template" id="{BFC43A56-2B86-45E2-9737-3812A41C18C3}" vid="{09341B10-ED2C-427E-865C-019E3DD6E4C5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1328</TotalTime>
  <Words>511</Words>
  <Application>Microsoft Office PowerPoint</Application>
  <PresentationFormat>Widescreen</PresentationFormat>
  <Paragraphs>54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Wingdings</vt:lpstr>
      <vt:lpstr>Noto Sans Symbols</vt:lpstr>
      <vt:lpstr>Roboto Bk</vt:lpstr>
      <vt:lpstr>Arial</vt:lpstr>
      <vt:lpstr>Roboto</vt:lpstr>
      <vt:lpstr>Calibri</vt:lpstr>
      <vt:lpstr>IFS-Theme</vt:lpstr>
      <vt:lpstr>1_IFS-Theme</vt:lpstr>
      <vt:lpstr>TaxDev Tax Expenditure Workshop: Some key takeaways</vt:lpstr>
      <vt:lpstr>Defining the benchmark system</vt:lpstr>
      <vt:lpstr>A combination of the law and economics</vt:lpstr>
      <vt:lpstr>Interaction and ordering effects</vt:lpstr>
      <vt:lpstr>Accounting for interaction effects</vt:lpstr>
      <vt:lpstr>Why detail matters</vt:lpstr>
      <vt:lpstr>Details are your friends</vt:lpstr>
      <vt:lpstr>Thanks and what’s next  Yani Tyskerud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TaxDev study tour: VAT tax expenditure</dc:title>
  <dc:creator>Harshil Parekh</dc:creator>
  <cp:lastModifiedBy>David Phillips</cp:lastModifiedBy>
  <cp:revision>74</cp:revision>
  <dcterms:created xsi:type="dcterms:W3CDTF">2022-12-16T13:58:13Z</dcterms:created>
  <dcterms:modified xsi:type="dcterms:W3CDTF">2023-03-24T18:16:43Z</dcterms:modified>
</cp:coreProperties>
</file>