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76" r:id="rId2"/>
    <p:sldId id="371" r:id="rId3"/>
    <p:sldId id="324" r:id="rId4"/>
    <p:sldId id="372" r:id="rId5"/>
    <p:sldId id="314" r:id="rId6"/>
    <p:sldId id="326" r:id="rId7"/>
    <p:sldId id="364" r:id="rId8"/>
    <p:sldId id="365" r:id="rId9"/>
    <p:sldId id="373" r:id="rId10"/>
    <p:sldId id="306" r:id="rId11"/>
    <p:sldId id="327" r:id="rId12"/>
    <p:sldId id="328" r:id="rId13"/>
    <p:sldId id="329" r:id="rId14"/>
    <p:sldId id="356" r:id="rId15"/>
    <p:sldId id="321" r:id="rId16"/>
    <p:sldId id="357" r:id="rId17"/>
    <p:sldId id="358" r:id="rId18"/>
    <p:sldId id="309" r:id="rId19"/>
    <p:sldId id="367" r:id="rId20"/>
    <p:sldId id="366" r:id="rId21"/>
    <p:sldId id="359" r:id="rId22"/>
    <p:sldId id="368" r:id="rId23"/>
    <p:sldId id="374" r:id="rId24"/>
    <p:sldId id="330" r:id="rId25"/>
    <p:sldId id="272" r:id="rId26"/>
  </p:sldIdLst>
  <p:sldSz cx="5759450" cy="3240088"/>
  <p:notesSz cx="6858000" cy="9144000"/>
  <p:defaultTextStyle>
    <a:defPPr>
      <a:defRPr lang="en-US"/>
    </a:defPPr>
    <a:lvl1pPr marL="0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1pPr>
    <a:lvl2pPr marL="25712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2pPr>
    <a:lvl3pPr marL="51425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3pPr>
    <a:lvl4pPr marL="771388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4pPr>
    <a:lvl5pPr marL="1028517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5pPr>
    <a:lvl6pPr marL="128564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6pPr>
    <a:lvl7pPr marL="154277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7pPr>
    <a:lvl8pPr marL="1799905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8pPr>
    <a:lvl9pPr marL="2057034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943" userDrawn="1">
          <p15:clr>
            <a:srgbClr val="A4A3A4"/>
          </p15:clr>
        </p15:guide>
        <p15:guide id="2" orient="horz" pos="1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13" autoAdjust="0"/>
    <p:restoredTop sz="85351" autoAdjust="0"/>
  </p:normalViewPr>
  <p:slideViewPr>
    <p:cSldViewPr snapToGrid="0" snapToObjects="1">
      <p:cViewPr varScale="1">
        <p:scale>
          <a:sx n="193" d="100"/>
          <a:sy n="193" d="100"/>
        </p:scale>
        <p:origin x="1536" y="150"/>
      </p:cViewPr>
      <p:guideLst>
        <p:guide pos="2943"/>
        <p:guide orient="horz" pos="1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Non-Roaming\ben_w\Dropbox%20(IFS)\TaxDev\TAXDEV%20Ethiopia%20-%20Internal\Project%20-%20Tax%20Expenditure%20Report\2022_07_11_Summary_Tax%20Expenditure_for_p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76319740188118E-2"/>
          <c:y val="4.0745765266708103E-2"/>
          <c:w val="0.90734479201772933"/>
          <c:h val="0.9511393398115459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F7-4F52-A8F1-B0B0D2FCCD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F7-4F52-A8F1-B0B0D2FCCD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F7-4F52-A8F1-B0B0D2FCCDD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2F7-4F52-A8F1-B0B0D2FCCDD6}"/>
              </c:ext>
            </c:extLst>
          </c:dPt>
          <c:dLbls>
            <c:dLbl>
              <c:idx val="0"/>
              <c:layout>
                <c:manualLayout>
                  <c:x val="-0.2267653568244587"/>
                  <c:y val="0.17892038990876849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2730128578285689"/>
                      <c:h val="0.1553229428420203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02F7-4F52-A8F1-B0B0D2FCCDD6}"/>
                </c:ext>
              </c:extLst>
            </c:dLbl>
            <c:dLbl>
              <c:idx val="1"/>
              <c:layout>
                <c:manualLayout>
                  <c:x val="-0.1797493781210841"/>
                  <c:y val="-0.12988389730320538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19887656560744"/>
                      <c:h val="0.2282804309517967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2F7-4F52-A8F1-B0B0D2FCCDD6}"/>
                </c:ext>
              </c:extLst>
            </c:dLbl>
            <c:dLbl>
              <c:idx val="2"/>
              <c:layout>
                <c:manualLayout>
                  <c:x val="0.14614524126079995"/>
                  <c:y val="-0.22608646123301535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6549935149156937"/>
                      <c:h val="0.172834843260483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02F7-4F52-A8F1-B0B0D2FCCDD6}"/>
                </c:ext>
              </c:extLst>
            </c:dLbl>
            <c:dLbl>
              <c:idx val="3"/>
              <c:layout>
                <c:manualLayout>
                  <c:x val="0.1748968179541093"/>
                  <c:y val="9.9567777402943425E-2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overflow" horzOverflow="overflow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086297921220512"/>
                      <c:h val="0.255443686809931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02F7-4F52-A8F1-B0B0D2FCCDD6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'GDP Sumarry'!$C$1:$G$1</c:f>
              <c:strCache>
                <c:ptCount val="4"/>
                <c:pt idx="0">
                  <c:v> Customs duty expenditures </c:v>
                </c:pt>
                <c:pt idx="1">
                  <c:v>  Excise duty expenditures </c:v>
                </c:pt>
                <c:pt idx="2">
                  <c:v> VAT expenditures </c:v>
                </c:pt>
                <c:pt idx="3">
                  <c:v> Surtax expenditures </c:v>
                </c:pt>
              </c:strCache>
            </c:strRef>
          </c:cat>
          <c:val>
            <c:numRef>
              <c:f>'GDP Sumarry'!$C$5:$F$5</c:f>
              <c:numCache>
                <c:formatCode>_-* #,##0.0_-;\-* #,##0.0_-;_-* "-"??_-;_-@_-</c:formatCode>
                <c:ptCount val="4"/>
                <c:pt idx="0">
                  <c:v>38.861870000000003</c:v>
                </c:pt>
                <c:pt idx="1">
                  <c:v>18.821939999999998</c:v>
                </c:pt>
                <c:pt idx="2">
                  <c:v>44.576070000000001</c:v>
                </c:pt>
                <c:pt idx="3">
                  <c:v>18.443819999999999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2F7-4F52-A8F1-B0B0D2FCCDD6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7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Customs tax expenditure (% of GDP) in FY 2020/21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Sheet3!$A$6</c:f>
              <c:strCache>
                <c:ptCount val="1"/>
                <c:pt idx="0">
                  <c:v>2020/21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Sheet3!$B$3:$D$3</c:f>
              <c:strCache>
                <c:ptCount val="3"/>
                <c:pt idx="0">
                  <c:v>Ethiopia</c:v>
                </c:pt>
                <c:pt idx="1">
                  <c:v>Rwanda</c:v>
                </c:pt>
                <c:pt idx="2">
                  <c:v>Uganda</c:v>
                </c:pt>
              </c:strCache>
            </c:strRef>
          </c:cat>
          <c:val>
            <c:numRef>
              <c:f>Sheet3!$B$6:$D$6</c:f>
              <c:numCache>
                <c:formatCode>0.00%</c:formatCode>
                <c:ptCount val="3"/>
                <c:pt idx="0">
                  <c:v>8.9522352343037546E-3</c:v>
                </c:pt>
                <c:pt idx="1">
                  <c:v>1.0669199298655757E-2</c:v>
                </c:pt>
                <c:pt idx="2">
                  <c:v>2.3999999999999998E-3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52-4EE5-B5E8-8A5D7F4ED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2418416"/>
        <c:axId val="530465136"/>
      </c:barChart>
      <c:catAx>
        <c:axId val="147241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465136"/>
        <c:crosses val="autoZero"/>
        <c:auto val="1"/>
        <c:lblAlgn val="ctr"/>
        <c:lblOffset val="100"/>
        <c:noMultiLvlLbl val="0"/>
      </c:catAx>
      <c:valAx>
        <c:axId val="53046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241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8B6467-4A3E-0145-AA3E-17E02008F8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72738-6400-2A41-AC7A-40F4371056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2FFDE-B5C7-814B-87CA-77C159E55A4A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65E01-0C07-4B45-8F01-F70786EC98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8A8CE-36DE-E540-A889-B366608B78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56785-C915-AE4A-B18E-A4C8F0602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1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9EB6-B7EA-F940-9096-0D176A7425F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8C5F6-2000-A44D-9F30-3827A51FF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6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1pPr>
    <a:lvl2pPr marL="192847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2pPr>
    <a:lvl3pPr marL="385694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3pPr>
    <a:lvl4pPr marL="578541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4pPr>
    <a:lvl5pPr marL="771388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5pPr>
    <a:lvl6pPr marL="964235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6pPr>
    <a:lvl7pPr marL="1157082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7pPr>
    <a:lvl8pPr marL="1349929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8pPr>
    <a:lvl9pPr marL="1542776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9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65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9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15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62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77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61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5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884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1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0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8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6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8" y="277275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4" y="185086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98076" y="63304"/>
            <a:ext cx="1502645" cy="247971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837044" y="2965385"/>
            <a:ext cx="6654581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38603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314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2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707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69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120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238351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286279"/>
            <a:ext cx="3388169" cy="843379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83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480204"/>
            <a:ext cx="3388169" cy="446833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69886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20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738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3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6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49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0" y="2086684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  <p15:guide id="4" orient="horz" pos="8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754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799688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620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4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61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8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4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2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7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1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8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2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59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705509" y="31902"/>
            <a:ext cx="113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1654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05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2" r:id="rId2"/>
    <p:sldLayoutId id="2147483674" r:id="rId3"/>
    <p:sldLayoutId id="2147483693" r:id="rId4"/>
    <p:sldLayoutId id="2147483675" r:id="rId5"/>
    <p:sldLayoutId id="2147483676" r:id="rId6"/>
    <p:sldLayoutId id="2147483684" r:id="rId7"/>
    <p:sldLayoutId id="2147483678" r:id="rId8"/>
    <p:sldLayoutId id="2147483685" r:id="rId9"/>
    <p:sldLayoutId id="2147483691" r:id="rId10"/>
    <p:sldLayoutId id="2147483687" r:id="rId11"/>
    <p:sldLayoutId id="2147483694" r:id="rId12"/>
    <p:sldLayoutId id="2147483688" r:id="rId13"/>
    <p:sldLayoutId id="2147483689" r:id="rId14"/>
    <p:sldLayoutId id="2147483695" r:id="rId15"/>
    <p:sldLayoutId id="2147483690" r:id="rId16"/>
  </p:sldLayoutIdLst>
  <p:hf sldNum="0" hdr="0" dt="0"/>
  <p:txStyles>
    <p:titleStyle>
      <a:lvl1pPr algn="l" defTabSz="324033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1008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3024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5041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57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9073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1089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3106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5122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7137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2016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4033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6049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8065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10081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2098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4114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613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5307-7F58-9D46-AF20-E955739F9A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1176" y="882620"/>
            <a:ext cx="4054812" cy="1122177"/>
          </a:xfrm>
        </p:spPr>
        <p:txBody>
          <a:bodyPr>
            <a:noAutofit/>
          </a:bodyPr>
          <a:lstStyle/>
          <a:p>
            <a:r>
              <a:rPr lang="en-US" sz="2000" dirty="0"/>
              <a:t>Import tax expenditures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19D26-0768-7E47-B585-0B2B4AACBB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Feb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1BA81-96CA-8845-97C9-EADC18C193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00" dirty="0"/>
              <a:t>Ben </a:t>
            </a:r>
            <a:r>
              <a:rPr lang="en-US" sz="700" dirty="0" err="1"/>
              <a:t>Waltmann</a:t>
            </a:r>
            <a:endParaRPr lang="en-US" sz="700" dirty="0"/>
          </a:p>
          <a:p>
            <a:r>
              <a:rPr lang="en-US" sz="700" dirty="0"/>
              <a:t>Edris </a:t>
            </a:r>
            <a:r>
              <a:rPr lang="en-US" sz="700" dirty="0" err="1"/>
              <a:t>Seid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2309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EE795-1090-4CB7-84A6-CF557983F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findings: Ethiopia and cross-country comparison</a:t>
            </a:r>
            <a:endParaRPr lang="en-GB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FBD2D9-3674-4C98-9EEB-CFEC7D6A9F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79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000" b="1" dirty="0"/>
              <a:t>Import tax expenditures were ETB 120.7 billion in FY 2020/21, (around 2.8% of GDP)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Key findings: Ethiopia</a:t>
            </a:r>
          </a:p>
        </p:txBody>
      </p:sp>
      <p:graphicFrame>
        <p:nvGraphicFramePr>
          <p:cNvPr id="6" name="Content Placeholder 15">
            <a:extLst>
              <a:ext uri="{FF2B5EF4-FFF2-40B4-BE49-F238E27FC236}">
                <a16:creationId xmlns:a16="http://schemas.microsoft.com/office/drawing/2014/main" id="{986BF525-0B1B-4B8F-9A64-C74C1EDE18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8378291"/>
              </p:ext>
            </p:extLst>
          </p:nvPr>
        </p:nvGraphicFramePr>
        <p:xfrm>
          <a:off x="1005134" y="815743"/>
          <a:ext cx="3461358" cy="227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0277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1600" b="1" dirty="0"/>
              <a:t>Few commodity categories constitute the bulk of the overall tax expenditure in FY 2020/21</a:t>
            </a:r>
          </a:p>
          <a:p>
            <a:pPr lvl="1"/>
            <a:r>
              <a:rPr lang="en-US" sz="1600" dirty="0"/>
              <a:t>motor vehicles &amp; animal and vegetable fats import alone </a:t>
            </a:r>
            <a:r>
              <a:rPr lang="en-GB" sz="1600" dirty="0"/>
              <a:t>made up nearly 40% of total tax expenditures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Expenditures on animal or vegetable fats (mostly cooking oil) was </a:t>
            </a:r>
            <a:r>
              <a:rPr lang="en-US" sz="1600" dirty="0"/>
              <a:t>0.5% of GDP </a:t>
            </a:r>
            <a:endParaRPr lang="en-US" sz="1600" dirty="0">
              <a:solidFill>
                <a:srgbClr val="000000"/>
              </a:solidFill>
            </a:endParaRPr>
          </a:p>
          <a:p>
            <a:pPr lvl="2"/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This appears to be largely the result of </a:t>
            </a:r>
            <a:r>
              <a:rPr lang="en-GB" sz="1600" b="1" dirty="0">
                <a:solidFill>
                  <a:srgbClr val="000000"/>
                </a:solidFill>
              </a:rPr>
              <a:t>discretionary exemptions to stabilise the price of cooking oil</a:t>
            </a:r>
          </a:p>
          <a:p>
            <a:pPr lvl="2"/>
            <a:r>
              <a:rPr lang="en-GB" sz="1600" dirty="0">
                <a:solidFill>
                  <a:srgbClr val="000000"/>
                </a:solidFill>
              </a:rPr>
              <a:t>Also: substantial increase in import value and volume of cooking oil</a:t>
            </a:r>
            <a:endParaRPr lang="en-US" sz="1600" dirty="0"/>
          </a:p>
          <a:p>
            <a:pPr lvl="1"/>
            <a:r>
              <a:rPr lang="en-US" sz="1600" dirty="0"/>
              <a:t>Tax expenditures on motor vehicle imports alone was also around 0.5% of GDP</a:t>
            </a:r>
          </a:p>
          <a:p>
            <a:pPr lvl="2"/>
            <a:r>
              <a:rPr lang="en-US" sz="1600" dirty="0"/>
              <a:t>this is driven by </a:t>
            </a:r>
            <a:r>
              <a:rPr lang="en-US" sz="1600" b="1" dirty="0"/>
              <a:t>high statutory excise duty rates</a:t>
            </a:r>
            <a:endParaRPr lang="en-US" sz="1600" dirty="0"/>
          </a:p>
          <a:p>
            <a:pPr lvl="2"/>
            <a:r>
              <a:rPr lang="en-US" sz="1600" dirty="0"/>
              <a:t>explained by changes in benchmark excise tax rates (following the 2020 Excise tax reform)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Key findings: Cont’d</a:t>
            </a:r>
          </a:p>
        </p:txBody>
      </p:sp>
    </p:spTree>
    <p:extLst>
      <p:ext uri="{BB962C8B-B14F-4D97-AF65-F5344CB8AC3E}">
        <p14:creationId xmlns:p14="http://schemas.microsoft.com/office/powerpoint/2010/main" val="3041022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7"/>
            <a:ext cx="5040397" cy="127778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1800" b="1" dirty="0"/>
              <a:t>Estimation methods are some what different across these countries.</a:t>
            </a:r>
          </a:p>
          <a:p>
            <a:pPr lvl="1"/>
            <a:r>
              <a:rPr lang="en-US" sz="1600" dirty="0"/>
              <a:t>In Ethiopia, all import taxes (like import VAT and import excises) are included in the trade tax components. </a:t>
            </a:r>
          </a:p>
          <a:p>
            <a:pPr lvl="1"/>
            <a:r>
              <a:rPr lang="en-US" sz="1600" dirty="0"/>
              <a:t>In Uganda, every tax is reported separately (VAT and excise)</a:t>
            </a:r>
          </a:p>
          <a:p>
            <a:pPr lvl="1"/>
            <a:r>
              <a:rPr lang="en-US" sz="1600" dirty="0"/>
              <a:t> In Rwanda, import taxes (with the exception of VAT) are reported as trade tax expenditure. </a:t>
            </a:r>
            <a:endParaRPr lang="en-GB" sz="1600" dirty="0"/>
          </a:p>
          <a:p>
            <a:pPr lvl="1"/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0" y="161968"/>
            <a:ext cx="4458459" cy="27004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Import taxes in Uganda, Rwanda and Ethiopia</a:t>
            </a:r>
          </a:p>
        </p:txBody>
      </p:sp>
    </p:spTree>
    <p:extLst>
      <p:ext uri="{BB962C8B-B14F-4D97-AF65-F5344CB8AC3E}">
        <p14:creationId xmlns:p14="http://schemas.microsoft.com/office/powerpoint/2010/main" val="4116061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Customs expenditures in Uganda, Rwanda and Ethiopia</a:t>
            </a:r>
            <a:br>
              <a:rPr lang="en-US" dirty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A40226-D58F-4972-BDFA-85E3E6E4AB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0856" y="694749"/>
            <a:ext cx="2198494" cy="4616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" b="1" dirty="0"/>
              <a:t>Import tax expenditure is relatively small in Uganda than in Ethiopia and Rwanda. </a:t>
            </a:r>
          </a:p>
          <a:p>
            <a:r>
              <a:rPr lang="en-US" sz="1000" dirty="0"/>
              <a:t>In FY 2020/21, Rwanda had large import tax expenditure (with 1.4%), followed by Ethiopia around 1.32% of GDP (which includes excise tax and customs); whereas it was only 0.26% of GDP in Uganda. </a:t>
            </a:r>
          </a:p>
          <a:p>
            <a:pPr marL="0" indent="0">
              <a:buNone/>
            </a:pPr>
            <a:endParaRPr lang="en-US" sz="1000" dirty="0"/>
          </a:p>
        </p:txBody>
      </p:sp>
      <p:graphicFrame>
        <p:nvGraphicFramePr>
          <p:cNvPr id="11" name="Content Placeholder 9">
            <a:extLst>
              <a:ext uri="{FF2B5EF4-FFF2-40B4-BE49-F238E27FC236}">
                <a16:creationId xmlns:a16="http://schemas.microsoft.com/office/drawing/2014/main" id="{C16E4527-8550-4AE9-9FD6-394D65C458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8049762"/>
              </p:ext>
            </p:extLst>
          </p:nvPr>
        </p:nvGraphicFramePr>
        <p:xfrm>
          <a:off x="2419350" y="427251"/>
          <a:ext cx="3136900" cy="255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781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4E71E-8531-439F-A67A-1AE97952F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session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4E6C6-3F0E-40B9-8A32-83F2BB4A1A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62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85729"/>
            <a:ext cx="5040397" cy="22636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Suppose we want to calculate </a:t>
            </a:r>
            <a:r>
              <a:rPr lang="en-GB" b="1" i="1" dirty="0"/>
              <a:t>direct</a:t>
            </a:r>
            <a:r>
              <a:rPr lang="en-GB" dirty="0"/>
              <a:t> customs duty expenditures by commodity category (in ETB and % of total)</a:t>
            </a:r>
          </a:p>
          <a:p>
            <a:endParaRPr lang="en-GB" dirty="0"/>
          </a:p>
          <a:p>
            <a:r>
              <a:rPr lang="en-GB" dirty="0"/>
              <a:t>Direct customs duty expenditure is given by:</a:t>
            </a:r>
          </a:p>
          <a:p>
            <a:pPr lvl="1"/>
            <a:r>
              <a:rPr lang="en-GB" dirty="0"/>
              <a:t>Direct customs duty expenditure = (Benchmark customs duty rate – Actual customs duty rate) * CIF Value </a:t>
            </a:r>
          </a:p>
          <a:p>
            <a:pPr lvl="1"/>
            <a:endParaRPr lang="en-GB" dirty="0"/>
          </a:p>
          <a:p>
            <a:r>
              <a:rPr lang="en-GB" dirty="0"/>
              <a:t>We can calculate the actual customs duty rate as </a:t>
            </a:r>
          </a:p>
          <a:p>
            <a:pPr lvl="1"/>
            <a:r>
              <a:rPr lang="en-GB" dirty="0"/>
              <a:t>Actual customs duty rate = Customs duty paid / CIF Value </a:t>
            </a:r>
          </a:p>
          <a:p>
            <a:endParaRPr lang="en-GB" dirty="0"/>
          </a:p>
          <a:p>
            <a:r>
              <a:rPr lang="en-GB" dirty="0"/>
              <a:t>Then can aggregate up using a PivotTable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Example calculation</a:t>
            </a:r>
          </a:p>
        </p:txBody>
      </p:sp>
    </p:spTree>
    <p:extLst>
      <p:ext uri="{BB962C8B-B14F-4D97-AF65-F5344CB8AC3E}">
        <p14:creationId xmlns:p14="http://schemas.microsoft.com/office/powerpoint/2010/main" val="1883679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/>
              <a:t>Calculate the direct excise tax expenditure by commodity category (in ETB and % of total) using the demo dataset.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000" dirty="0"/>
              <a:t>Helpful formulas:</a:t>
            </a:r>
          </a:p>
          <a:p>
            <a:r>
              <a:rPr lang="en-GB" sz="1000" dirty="0"/>
              <a:t>Direct excise tax expenditure = (Benchmark excise tax rate – Actual excise tax rate) * Excise tax base</a:t>
            </a:r>
          </a:p>
          <a:p>
            <a:r>
              <a:rPr lang="en-GB" sz="1000" dirty="0"/>
              <a:t>Actual excise tax rate = Excise tax paid / Excise tax base</a:t>
            </a:r>
          </a:p>
          <a:p>
            <a:r>
              <a:rPr lang="en-GB" sz="1000" dirty="0"/>
              <a:t> Excise tax base = CIF Value + Customs Duty paid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Task</a:t>
            </a:r>
          </a:p>
        </p:txBody>
      </p:sp>
    </p:spTree>
    <p:extLst>
      <p:ext uri="{BB962C8B-B14F-4D97-AF65-F5344CB8AC3E}">
        <p14:creationId xmlns:p14="http://schemas.microsoft.com/office/powerpoint/2010/main" val="1948506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4E71E-8531-439F-A67A-1AE97952F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challenges in practice 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64E6C6-3F0E-40B9-8A32-83F2BB4A1A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731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600" b="1" dirty="0"/>
              <a:t>Many shipment-level datasets are very large</a:t>
            </a:r>
          </a:p>
          <a:p>
            <a:pPr lvl="1"/>
            <a:r>
              <a:rPr lang="en-US" sz="1600" dirty="0"/>
              <a:t>Difficult to handle without specialized statistical software (e.g. Stata)</a:t>
            </a:r>
          </a:p>
          <a:p>
            <a:r>
              <a:rPr lang="en-US" sz="1600" b="1" dirty="0"/>
              <a:t>Lack of detail in the recording of exemptions </a:t>
            </a:r>
          </a:p>
          <a:p>
            <a:pPr lvl="1"/>
            <a:r>
              <a:rPr lang="en-US" sz="1600" dirty="0"/>
              <a:t>“special permission” is not detailed enough to be useful</a:t>
            </a:r>
          </a:p>
          <a:p>
            <a:r>
              <a:rPr lang="en-US" sz="1600" b="1" dirty="0" err="1"/>
              <a:t>Misrecorded</a:t>
            </a:r>
            <a:r>
              <a:rPr lang="en-US" sz="1600" b="1" dirty="0"/>
              <a:t> data is common</a:t>
            </a:r>
          </a:p>
          <a:p>
            <a:pPr lvl="1"/>
            <a:r>
              <a:rPr lang="en-US" sz="1600" dirty="0"/>
              <a:t>unreasonably low CIF values</a:t>
            </a:r>
          </a:p>
          <a:p>
            <a:pPr lvl="1"/>
            <a:r>
              <a:rPr lang="en-US" sz="1600" dirty="0"/>
              <a:t>No HS code recorded</a:t>
            </a:r>
          </a:p>
          <a:p>
            <a:pPr lvl="1"/>
            <a:r>
              <a:rPr lang="en-US" sz="1600" dirty="0"/>
              <a:t>…</a:t>
            </a:r>
            <a:endParaRPr lang="en-US" sz="1600" b="1" dirty="0"/>
          </a:p>
          <a:p>
            <a:r>
              <a:rPr lang="en-US" sz="1600" b="1" dirty="0"/>
              <a:t>Duplicate recording</a:t>
            </a:r>
          </a:p>
          <a:p>
            <a:pPr lvl="1"/>
            <a:r>
              <a:rPr lang="en-US" sz="1600" dirty="0"/>
              <a:t>This was a particular problem in Ethiopia due to the transition between two customs IT systems</a:t>
            </a:r>
          </a:p>
          <a:p>
            <a:r>
              <a:rPr lang="en-US" sz="1600" b="1" dirty="0"/>
              <a:t>Tariff book does not cover all shipments</a:t>
            </a:r>
          </a:p>
          <a:p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Data challenges</a:t>
            </a:r>
          </a:p>
        </p:txBody>
      </p:sp>
    </p:spTree>
    <p:extLst>
      <p:ext uri="{BB962C8B-B14F-4D97-AF65-F5344CB8AC3E}">
        <p14:creationId xmlns:p14="http://schemas.microsoft.com/office/powerpoint/2010/main" val="333868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7"/>
            <a:ext cx="5040397" cy="242032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/>
              <a:t>Introduction to tax expenditure reporting for import taxes</a:t>
            </a:r>
          </a:p>
          <a:p>
            <a:pPr lvl="1"/>
            <a:r>
              <a:rPr lang="en-US" dirty="0"/>
              <a:t>Methodology, data, and what should be reported</a:t>
            </a:r>
          </a:p>
          <a:p>
            <a:pPr marL="80010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Key findings from Ethiopia and other </a:t>
            </a:r>
            <a:r>
              <a:rPr lang="en-US" b="1" dirty="0" err="1"/>
              <a:t>TaxDev</a:t>
            </a:r>
            <a:r>
              <a:rPr lang="en-US" b="1" dirty="0"/>
              <a:t> countries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Practical intro to the estimation of import tax expenditures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Challenges in estimating import tax expenditures in practice</a:t>
            </a:r>
          </a:p>
          <a:p>
            <a:pPr lvl="1"/>
            <a:r>
              <a:rPr lang="en-US" dirty="0"/>
              <a:t>Data challenges, implementation lags, and defining a useful commodity classification</a:t>
            </a:r>
          </a:p>
          <a:p>
            <a:endParaRPr lang="en-US" sz="1100" b="1" dirty="0"/>
          </a:p>
          <a:p>
            <a:endParaRPr lang="en-US" sz="1100" b="1" dirty="0"/>
          </a:p>
          <a:p>
            <a:endParaRPr lang="en-US" sz="1100" dirty="0"/>
          </a:p>
          <a:p>
            <a:pPr lvl="1"/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Import tax expenditures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2772741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7"/>
            <a:ext cx="5040397" cy="1366683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Clr>
                <a:srgbClr val="309E75"/>
              </a:buClr>
              <a:buNone/>
            </a:pPr>
            <a:r>
              <a:rPr lang="en-US" sz="1600" b="1" dirty="0">
                <a:solidFill>
                  <a:srgbClr val="000000"/>
                </a:solidFill>
              </a:rPr>
              <a:t>Knowing the reason(s) for a TE could be a bigger challenge than the computation of TE (a transaction can easily have three different TEs for different tax types)</a:t>
            </a:r>
          </a:p>
          <a:p>
            <a:pPr lvl="1">
              <a:buClr>
                <a:srgbClr val="309E75"/>
              </a:buClr>
            </a:pPr>
            <a:r>
              <a:rPr lang="en-US" sz="1600" dirty="0">
                <a:solidFill>
                  <a:srgbClr val="000000"/>
                </a:solidFill>
              </a:rPr>
              <a:t>The computation needs to be done in a 'pecking order' of the reasons i.e. if a product is exempt from import duty for two reasons, which do we attribute it to first? </a:t>
            </a:r>
          </a:p>
          <a:p>
            <a:pPr lvl="1">
              <a:buClr>
                <a:srgbClr val="309E75"/>
              </a:buClr>
            </a:pPr>
            <a:r>
              <a:rPr lang="en-US" sz="1600" dirty="0">
                <a:solidFill>
                  <a:srgbClr val="000000"/>
                </a:solidFill>
              </a:rPr>
              <a:t>Regional trade agreement needs to be put at the top as it determines whether something is part of the benchmark or not.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Practical challenges</a:t>
            </a:r>
          </a:p>
        </p:txBody>
      </p:sp>
    </p:spTree>
    <p:extLst>
      <p:ext uri="{BB962C8B-B14F-4D97-AF65-F5344CB8AC3E}">
        <p14:creationId xmlns:p14="http://schemas.microsoft.com/office/powerpoint/2010/main" val="2938014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Tax policy changes will not always be implemented on the date they are meant to be implemented by law</a:t>
            </a:r>
          </a:p>
          <a:p>
            <a:pPr lvl="1"/>
            <a:r>
              <a:rPr lang="en-GB" dirty="0"/>
              <a:t>Actual implementation dates may even vary between customs offices</a:t>
            </a:r>
          </a:p>
          <a:p>
            <a:endParaRPr lang="en-GB" dirty="0"/>
          </a:p>
          <a:p>
            <a:r>
              <a:rPr lang="en-GB" dirty="0"/>
              <a:t>This can give rise to </a:t>
            </a:r>
            <a:r>
              <a:rPr lang="en-GB" i="1" dirty="0"/>
              <a:t>negative</a:t>
            </a:r>
            <a:r>
              <a:rPr lang="en-GB" dirty="0"/>
              <a:t> tax expenditures, i.e. revenue </a:t>
            </a:r>
            <a:r>
              <a:rPr lang="en-GB" i="1" dirty="0"/>
              <a:t>gains</a:t>
            </a:r>
            <a:r>
              <a:rPr lang="en-GB" dirty="0"/>
              <a:t> from deviations from the benchmark tax system</a:t>
            </a:r>
          </a:p>
          <a:p>
            <a:pPr lvl="1"/>
            <a:r>
              <a:rPr lang="en-GB" dirty="0"/>
              <a:t>Common case: statutory rates are cut but previous rates are still applied</a:t>
            </a:r>
          </a:p>
          <a:p>
            <a:endParaRPr lang="en-GB" dirty="0"/>
          </a:p>
          <a:p>
            <a:r>
              <a:rPr lang="en-GB" b="1" dirty="0"/>
              <a:t>Recommendations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Leave the benchmark system as defined by the law</a:t>
            </a:r>
          </a:p>
          <a:p>
            <a:pPr lvl="1"/>
            <a:r>
              <a:rPr lang="en-GB" dirty="0"/>
              <a:t>Include tax expenditures from implementation lags in main estimates when they lead to revenue losses</a:t>
            </a:r>
          </a:p>
          <a:p>
            <a:pPr lvl="1"/>
            <a:r>
              <a:rPr lang="en-GB" dirty="0"/>
              <a:t>Report </a:t>
            </a:r>
            <a:r>
              <a:rPr lang="en-GB" i="1" dirty="0"/>
              <a:t>negative</a:t>
            </a:r>
            <a:r>
              <a:rPr lang="en-GB" dirty="0"/>
              <a:t> tax expenditures separately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Other practical challenges</a:t>
            </a:r>
          </a:p>
        </p:txBody>
      </p:sp>
    </p:spTree>
    <p:extLst>
      <p:ext uri="{BB962C8B-B14F-4D97-AF65-F5344CB8AC3E}">
        <p14:creationId xmlns:p14="http://schemas.microsoft.com/office/powerpoint/2010/main" val="857818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1600" dirty="0"/>
              <a:t>8-digit HS codes are far too detailed</a:t>
            </a:r>
          </a:p>
          <a:p>
            <a:endParaRPr lang="en-US" sz="1600" dirty="0"/>
          </a:p>
          <a:p>
            <a:r>
              <a:rPr lang="en-US" sz="1600" dirty="0"/>
              <a:t>99 HS “chapters” are still too detailed to be useful</a:t>
            </a:r>
          </a:p>
          <a:p>
            <a:endParaRPr lang="en-US" sz="1600" dirty="0"/>
          </a:p>
          <a:p>
            <a:r>
              <a:rPr lang="en-US" sz="1600" dirty="0"/>
              <a:t>21 HS sections are in some cases unhelpfully broad. For example:</a:t>
            </a:r>
          </a:p>
          <a:p>
            <a:pPr lvl="1"/>
            <a:r>
              <a:rPr lang="en-US" sz="1600" dirty="0"/>
              <a:t>Useful to split out “mineral oil and fuel” from other mineral products</a:t>
            </a:r>
          </a:p>
          <a:p>
            <a:pPr lvl="1"/>
            <a:r>
              <a:rPr lang="en-US" sz="1600" dirty="0"/>
              <a:t>Useful to split “vehicles” and “aircraft”</a:t>
            </a:r>
          </a:p>
          <a:p>
            <a:pPr marL="342900" lvl="1" indent="0">
              <a:buNone/>
            </a:pPr>
            <a:endParaRPr lang="en-US" sz="1600" dirty="0"/>
          </a:p>
          <a:p>
            <a:r>
              <a:rPr lang="en-US" sz="1600" b="1" dirty="0"/>
              <a:t>Recommendation</a:t>
            </a:r>
            <a:r>
              <a:rPr lang="en-US" sz="1600" dirty="0"/>
              <a:t>: Come up with useful analytical categories for each country based on HS sections and chapters</a:t>
            </a:r>
          </a:p>
          <a:p>
            <a:pPr lvl="1"/>
            <a:r>
              <a:rPr lang="en-US" sz="1600" dirty="0"/>
              <a:t>Good practice to document classification choices</a:t>
            </a:r>
          </a:p>
          <a:p>
            <a:endParaRPr lang="en-US" sz="10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Defining a useful commodity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454715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Defining a useful commodity classification</a:t>
            </a: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D81F1449-389B-4D4E-AC92-46B56E5FFD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708526"/>
              </p:ext>
            </p:extLst>
          </p:nvPr>
        </p:nvGraphicFramePr>
        <p:xfrm>
          <a:off x="323091" y="489980"/>
          <a:ext cx="5068058" cy="239291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734177">
                  <a:extLst>
                    <a:ext uri="{9D8B030D-6E8A-4147-A177-3AD203B41FA5}">
                      <a16:colId xmlns:a16="http://schemas.microsoft.com/office/drawing/2014/main" val="4117549426"/>
                    </a:ext>
                  </a:extLst>
                </a:gridCol>
                <a:gridCol w="2649121">
                  <a:extLst>
                    <a:ext uri="{9D8B030D-6E8A-4147-A177-3AD203B41FA5}">
                      <a16:colId xmlns:a16="http://schemas.microsoft.com/office/drawing/2014/main" val="2306647290"/>
                    </a:ext>
                  </a:extLst>
                </a:gridCol>
                <a:gridCol w="1684760">
                  <a:extLst>
                    <a:ext uri="{9D8B030D-6E8A-4147-A177-3AD203B41FA5}">
                      <a16:colId xmlns:a16="http://schemas.microsoft.com/office/drawing/2014/main" val="2562628917"/>
                    </a:ext>
                  </a:extLst>
                </a:gridCol>
              </a:tblGrid>
              <a:tr h="108769"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 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Commodity categorisation 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HS codes (chapters)</a:t>
                      </a:r>
                      <a:endParaRPr lang="en-GB" sz="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549685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Animal products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 to 5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0420843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Vegetable products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6 to 14 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0139438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Animal or vegetable fats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15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7408355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4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Prepared food and beverages (incl. sugar)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16 to 23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719173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5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Mineral oil and fuel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27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04811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6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Other mineral products (incl. cement)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25 to 26 and 68 to 70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3958771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7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Pharmaceuticals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30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6067025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8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Fertiliser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31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409719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9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Plastics and rubbers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39 to 40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6569538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10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Other chemical products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28 to 29 and 32 to 38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8690867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11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Leather and shoes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41 to 43 and 64 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5461942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12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Paper and wood products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44 to 49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4737270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13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Textiles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50 to 63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9988257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14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Base metals and articles of base metal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72 to 83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3883088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15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Electrical machinery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85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5474322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16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Other machinery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84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7687785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17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Vehicles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87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1536020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18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Aircraft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88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0556735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19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Other transport equipment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86 and 89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229239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20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Furniture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94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127173"/>
                  </a:ext>
                </a:extLst>
              </a:tr>
              <a:tr h="108769"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21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Others</a:t>
                      </a:r>
                      <a:endParaRPr lang="en-GB" sz="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All remaining HS codes</a:t>
                      </a:r>
                      <a:endParaRPr lang="en-GB" sz="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PMincho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2137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632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4C790D-4BEC-4D16-88EB-A8B8E0E6C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Question:</a:t>
            </a:r>
            <a:r>
              <a:rPr lang="en-US" dirty="0"/>
              <a:t> </a:t>
            </a:r>
          </a:p>
          <a:p>
            <a:r>
              <a:rPr lang="en-US" dirty="0"/>
              <a:t>What are the key practical challenges that you face in tax expenditure estimation/reporting?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43A72D-18AC-4C79-9ADC-DD049FE5B67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798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EE795-1090-4CB7-84A6-CF557983F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to import tax expenditure reporting</a:t>
            </a:r>
            <a:endParaRPr lang="en-GB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FBD2D9-3674-4C98-9EEB-CFEC7D6A9F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27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82767"/>
            <a:ext cx="5051342" cy="2283525"/>
          </a:xfrm>
        </p:spPr>
        <p:txBody>
          <a:bodyPr>
            <a:normAutofit fontScale="62500" lnSpcReduction="20000"/>
          </a:bodyPr>
          <a:lstStyle/>
          <a:p>
            <a:r>
              <a:rPr lang="en-US" sz="1600" b="1" dirty="0"/>
              <a:t>Standard method: “revenue foregone”</a:t>
            </a:r>
            <a:r>
              <a:rPr lang="en-US" sz="1600" dirty="0"/>
              <a:t> </a:t>
            </a:r>
          </a:p>
          <a:p>
            <a:pPr lvl="1"/>
            <a:r>
              <a:rPr lang="en-GB" sz="1600" dirty="0"/>
              <a:t>Compare tax collection under the actual tax system with potential tax collection under the benchmark tax system</a:t>
            </a:r>
          </a:p>
          <a:p>
            <a:pPr lvl="1"/>
            <a:r>
              <a:rPr lang="en-GB" sz="1600" dirty="0"/>
              <a:t>Assume that there are no </a:t>
            </a:r>
            <a:r>
              <a:rPr lang="en-GB" sz="1600" b="1" dirty="0"/>
              <a:t>behavioural changes </a:t>
            </a:r>
            <a:r>
              <a:rPr lang="en-GB" sz="1600" dirty="0"/>
              <a:t>due to the TE</a:t>
            </a:r>
          </a:p>
          <a:p>
            <a:pPr lvl="1"/>
            <a:r>
              <a:rPr lang="en-GB" sz="1600" dirty="0"/>
              <a:t>This approach </a:t>
            </a:r>
            <a:r>
              <a:rPr lang="en-GB" sz="1600" b="1" dirty="0"/>
              <a:t>typically overstates tax expenditures</a:t>
            </a:r>
          </a:p>
          <a:p>
            <a:pPr marL="0" indent="0">
              <a:buNone/>
            </a:pPr>
            <a:endParaRPr lang="en-US" sz="1600" b="1" dirty="0"/>
          </a:p>
          <a:p>
            <a:r>
              <a:rPr lang="en-GB" sz="1600" b="1" dirty="0"/>
              <a:t>Complication: indirect effects</a:t>
            </a:r>
          </a:p>
          <a:p>
            <a:pPr lvl="1"/>
            <a:r>
              <a:rPr lang="en-GB" sz="1600" b="1" dirty="0"/>
              <a:t>Import taxes are typically charged sequentially</a:t>
            </a:r>
            <a:r>
              <a:rPr lang="en-GB" sz="1600" dirty="0"/>
              <a:t>, so tax expenditures on a given tax will indirectly affect the collection of tax later in the import tax sequence. </a:t>
            </a:r>
          </a:p>
          <a:p>
            <a:pPr lvl="1"/>
            <a:r>
              <a:rPr lang="en-US" sz="1600" dirty="0"/>
              <a:t>Import taxes also have </a:t>
            </a:r>
            <a:r>
              <a:rPr lang="en-US" sz="1600" b="1" dirty="0"/>
              <a:t>indirect effects on domestic taxes</a:t>
            </a:r>
            <a:r>
              <a:rPr lang="en-US" sz="1600" dirty="0"/>
              <a:t>, especially on VAT</a:t>
            </a:r>
          </a:p>
          <a:p>
            <a:pPr lvl="1"/>
            <a:r>
              <a:rPr lang="en-US" sz="1600" dirty="0"/>
              <a:t>This session will only consider direct effects; indirect effects will be discussed in detail in the next session</a:t>
            </a:r>
          </a:p>
          <a:p>
            <a:pPr lvl="1"/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Import tax expenditures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1830919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8"/>
            <a:ext cx="5040397" cy="176854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300" b="1" dirty="0"/>
              <a:t>Typically use shipment-level data from the Customs Commission</a:t>
            </a:r>
          </a:p>
          <a:p>
            <a:pPr lvl="1"/>
            <a:r>
              <a:rPr lang="en-US" sz="1300" dirty="0"/>
              <a:t>Crucial bits of information:</a:t>
            </a:r>
          </a:p>
          <a:p>
            <a:pPr lvl="2"/>
            <a:r>
              <a:rPr lang="en-US" sz="1300" dirty="0"/>
              <a:t>CIF value, </a:t>
            </a:r>
          </a:p>
          <a:p>
            <a:pPr lvl="2"/>
            <a:r>
              <a:rPr lang="en-US" sz="1300" dirty="0"/>
              <a:t>customs procedure code</a:t>
            </a:r>
          </a:p>
          <a:p>
            <a:pPr lvl="2"/>
            <a:r>
              <a:rPr lang="en-US" sz="1300" dirty="0"/>
              <a:t>8-digit HS code</a:t>
            </a:r>
          </a:p>
          <a:p>
            <a:pPr lvl="2"/>
            <a:r>
              <a:rPr lang="en-US" sz="1300" dirty="0"/>
              <a:t>tax paid (broken down by tax type), </a:t>
            </a:r>
          </a:p>
          <a:p>
            <a:pPr lvl="1"/>
            <a:r>
              <a:rPr lang="en-US" sz="1300" dirty="0"/>
              <a:t>Shipment level data can be merged with the statutory tax rates (updated as per the relevant tariff book)</a:t>
            </a:r>
          </a:p>
          <a:p>
            <a:pPr lvl="1"/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Import tax expenditures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40385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b="1" dirty="0"/>
              <a:t>The benchmark tax system is the basis for the estimation of tax expenditure. </a:t>
            </a:r>
          </a:p>
          <a:p>
            <a:pPr lvl="1"/>
            <a:r>
              <a:rPr lang="en-US" sz="1600" b="1" dirty="0"/>
              <a:t> </a:t>
            </a:r>
            <a:r>
              <a:rPr lang="en-US" sz="1600" dirty="0"/>
              <a:t>The first step in estimation of tax expenditure is defining the benchmark tax system. </a:t>
            </a:r>
          </a:p>
          <a:p>
            <a:pPr lvl="2"/>
            <a:r>
              <a:rPr lang="en-US" sz="1600" dirty="0"/>
              <a:t>It should based on the principles of </a:t>
            </a:r>
            <a:r>
              <a:rPr lang="en-US" sz="1600" b="1" dirty="0"/>
              <a:t>neutrality</a:t>
            </a:r>
            <a:r>
              <a:rPr lang="en-US" sz="1600" dirty="0"/>
              <a:t>, </a:t>
            </a:r>
            <a:r>
              <a:rPr lang="en-US" sz="1600" b="1" dirty="0"/>
              <a:t>efficiency</a:t>
            </a:r>
            <a:r>
              <a:rPr lang="en-US" sz="1600" dirty="0"/>
              <a:t>, and </a:t>
            </a:r>
            <a:r>
              <a:rPr lang="en-US" sz="1600" b="1" dirty="0"/>
              <a:t>equity</a:t>
            </a:r>
          </a:p>
          <a:p>
            <a:pPr lvl="2"/>
            <a:endParaRPr lang="en-US" sz="1600" b="1" dirty="0"/>
          </a:p>
          <a:p>
            <a:r>
              <a:rPr lang="en-US" sz="1600" dirty="0"/>
              <a:t>For customs and import taxes, </a:t>
            </a:r>
            <a:r>
              <a:rPr lang="en-US" sz="1600" b="1" dirty="0"/>
              <a:t>the benchmark tax system is typically based on the statutory “standard” rates </a:t>
            </a:r>
          </a:p>
          <a:p>
            <a:pPr lvl="1"/>
            <a:r>
              <a:rPr lang="en-GB" sz="1600" dirty="0"/>
              <a:t>This means the analyst is taking no stance on what tariffs should be for individual products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Defining the benchmark</a:t>
            </a:r>
          </a:p>
        </p:txBody>
      </p:sp>
    </p:spTree>
    <p:extLst>
      <p:ext uri="{BB962C8B-B14F-4D97-AF65-F5344CB8AC3E}">
        <p14:creationId xmlns:p14="http://schemas.microsoft.com/office/powerpoint/2010/main" val="59321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1600" dirty="0"/>
              <a:t>Some deviations from standard rates are typically incorporated into the benchmark.</a:t>
            </a:r>
          </a:p>
          <a:p>
            <a:pPr marL="0" indent="0">
              <a:buNone/>
            </a:pPr>
            <a:r>
              <a:rPr lang="en-US" sz="1600" dirty="0"/>
              <a:t>These are:</a:t>
            </a:r>
          </a:p>
          <a:p>
            <a:pPr lvl="2"/>
            <a:r>
              <a:rPr lang="en-US" sz="1600" dirty="0"/>
              <a:t>International agreements like the Vienna Convention (imports by the diplomatic communities, and UN agencies are part of the benchmark tax system). </a:t>
            </a:r>
          </a:p>
          <a:p>
            <a:pPr lvl="2"/>
            <a:r>
              <a:rPr lang="en-US" sz="1600" dirty="0"/>
              <a:t>Regional trade agreements (like the EAC, and COMESA free and preferential trade agreements, or ECOWAS). </a:t>
            </a:r>
          </a:p>
          <a:p>
            <a:pPr lvl="2"/>
            <a:r>
              <a:rPr lang="en-US" sz="1600" dirty="0"/>
              <a:t>Similarly, bilateral trade agreements (for example, Ethiopia has bilateral trade agreement with Sudan granting duty free access for goods originating from Sudan). </a:t>
            </a:r>
          </a:p>
          <a:p>
            <a:pPr lvl="2"/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Any other deviation from the benchmark system is considered a tax expenditure.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Defining the benchmark</a:t>
            </a:r>
          </a:p>
        </p:txBody>
      </p:sp>
    </p:spTree>
    <p:extLst>
      <p:ext uri="{BB962C8B-B14F-4D97-AF65-F5344CB8AC3E}">
        <p14:creationId xmlns:p14="http://schemas.microsoft.com/office/powerpoint/2010/main" val="417602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1600" b="1" dirty="0"/>
              <a:t>Overall reporting of the TE estimation depends on the data type and nature </a:t>
            </a:r>
          </a:p>
          <a:p>
            <a:pPr lvl="1"/>
            <a:r>
              <a:rPr lang="en-US" sz="1600" dirty="0"/>
              <a:t>It is recommended to present TE results as detailed as possible to inform policy-makers</a:t>
            </a:r>
          </a:p>
          <a:p>
            <a:pPr lvl="1"/>
            <a:r>
              <a:rPr lang="en-US" sz="1600" dirty="0"/>
              <a:t>Common practice: Separately for each tax, by commodity and exemption type</a:t>
            </a:r>
          </a:p>
          <a:p>
            <a:pPr lvl="1"/>
            <a:r>
              <a:rPr lang="en-US" sz="1600" dirty="0"/>
              <a:t>Case study will be helpful</a:t>
            </a:r>
          </a:p>
          <a:p>
            <a:pPr lvl="1"/>
            <a:endParaRPr lang="en-US" sz="1600" dirty="0"/>
          </a:p>
          <a:p>
            <a:r>
              <a:rPr lang="en-US" sz="1600" dirty="0"/>
              <a:t>In </a:t>
            </a:r>
            <a:r>
              <a:rPr lang="en-US" sz="1600" b="1" dirty="0"/>
              <a:t>Ethiopia</a:t>
            </a:r>
            <a:r>
              <a:rPr lang="en-US" sz="1600" dirty="0"/>
              <a:t>, we focus on reporting tax expenditures by commodity type </a:t>
            </a:r>
          </a:p>
          <a:p>
            <a:pPr lvl="1"/>
            <a:r>
              <a:rPr lang="en-US" sz="1600" dirty="0"/>
              <a:t>Reporting by exemption type is kept fairly broad (capital/investment, preferential rate, other). Reasons:</a:t>
            </a:r>
          </a:p>
          <a:p>
            <a:pPr lvl="2"/>
            <a:r>
              <a:rPr lang="en-US" sz="1600" dirty="0"/>
              <a:t>Limited information in the data on exemptions (often just “under special permission” or similar)</a:t>
            </a:r>
          </a:p>
          <a:p>
            <a:pPr lvl="2"/>
            <a:r>
              <a:rPr lang="en-US" sz="1600" dirty="0"/>
              <a:t>TPU produces a separate report on the cost of particular exemptions</a:t>
            </a:r>
          </a:p>
          <a:p>
            <a:pPr lvl="2"/>
            <a:endParaRPr lang="en-US" sz="1600" dirty="0"/>
          </a:p>
          <a:p>
            <a:r>
              <a:rPr lang="en-US" sz="1600" dirty="0"/>
              <a:t>In </a:t>
            </a:r>
            <a:r>
              <a:rPr lang="en-US" sz="1600" b="1" dirty="0"/>
              <a:t>Rwanda</a:t>
            </a:r>
            <a:r>
              <a:rPr lang="en-US" sz="1600" dirty="0"/>
              <a:t>, import tax expenditures are also reported by commodity type, and by detailed exemption type</a:t>
            </a:r>
          </a:p>
          <a:p>
            <a:r>
              <a:rPr lang="en-US" sz="1600" dirty="0"/>
              <a:t>In Uganda, it is reported by detailed CPC </a:t>
            </a:r>
          </a:p>
          <a:p>
            <a:endParaRPr lang="en-GB" sz="1100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Reporting of TE estimation results</a:t>
            </a:r>
          </a:p>
        </p:txBody>
      </p:sp>
    </p:spTree>
    <p:extLst>
      <p:ext uri="{BB962C8B-B14F-4D97-AF65-F5344CB8AC3E}">
        <p14:creationId xmlns:p14="http://schemas.microsoft.com/office/powerpoint/2010/main" val="214637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CE6E2D-C586-418E-85E6-F7C5D7D646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7486" y="1278891"/>
            <a:ext cx="2541438" cy="109267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/>
              <a:t>Question: </a:t>
            </a:r>
          </a:p>
          <a:p>
            <a:pPr>
              <a:lnSpc>
                <a:spcPct val="120000"/>
              </a:lnSpc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sz="992" dirty="0">
                <a:latin typeface="+mn-lt"/>
              </a:rPr>
              <a:t>Many governments in LMICs grant preferential tax treatments to businesses. For example, the Ethiopian government used to have a ‘second-schedule’ scheme where certain local manufacturers could import goods duty-free or at reduced rates. Should be this part of the benchmark tax system or counted as tax expenditure? </a:t>
            </a:r>
            <a:endParaRPr lang="en-GB" sz="992" dirty="0">
              <a:latin typeface="+mn-lt"/>
            </a:endParaRPr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182C3E-DBA0-47F3-BB55-6F89CDA4F89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29063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2627</TotalTime>
  <Words>1671</Words>
  <Application>Microsoft Office PowerPoint</Application>
  <PresentationFormat>Custom</PresentationFormat>
  <Paragraphs>250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MS PMincho</vt:lpstr>
      <vt:lpstr>Arial</vt:lpstr>
      <vt:lpstr>Calibri</vt:lpstr>
      <vt:lpstr>Roboto Bk</vt:lpstr>
      <vt:lpstr>Times New Roman</vt:lpstr>
      <vt:lpstr>Wingdings</vt:lpstr>
      <vt:lpstr>IFS-Theme</vt:lpstr>
      <vt:lpstr>Import tax expenditures</vt:lpstr>
      <vt:lpstr>This presentation</vt:lpstr>
      <vt:lpstr>Introduction to import tax expenditure reporting</vt:lpstr>
      <vt:lpstr>Methodology</vt:lpstr>
      <vt:lpstr>Data</vt:lpstr>
      <vt:lpstr>Defining the benchmark</vt:lpstr>
      <vt:lpstr>Defining the benchmark</vt:lpstr>
      <vt:lpstr>Reporting of TE estimation results</vt:lpstr>
      <vt:lpstr>PowerPoint Presentation</vt:lpstr>
      <vt:lpstr>Key findings: Ethiopia and cross-country comparison</vt:lpstr>
      <vt:lpstr>Key findings: Ethiopia</vt:lpstr>
      <vt:lpstr>Key findings: Cont’d</vt:lpstr>
      <vt:lpstr>Import taxes in Uganda, Rwanda and Ethiopia</vt:lpstr>
      <vt:lpstr>Customs expenditures in Uganda, Rwanda and Ethiopia </vt:lpstr>
      <vt:lpstr>Practical session</vt:lpstr>
      <vt:lpstr>Example calculation</vt:lpstr>
      <vt:lpstr>Task</vt:lpstr>
      <vt:lpstr>Key challenges in practice </vt:lpstr>
      <vt:lpstr>Data challenges</vt:lpstr>
      <vt:lpstr>Practical challenges</vt:lpstr>
      <vt:lpstr>Other practical challenges</vt:lpstr>
      <vt:lpstr>Defining a useful commodity classification</vt:lpstr>
      <vt:lpstr>Defining a useful commodity classification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report in about  three lines</dc:title>
  <dc:creator>Harriet_b</dc:creator>
  <cp:lastModifiedBy>David Phillips</cp:lastModifiedBy>
  <cp:revision>49</cp:revision>
  <dcterms:created xsi:type="dcterms:W3CDTF">2021-06-21T09:53:30Z</dcterms:created>
  <dcterms:modified xsi:type="dcterms:W3CDTF">2023-03-24T18:04:11Z</dcterms:modified>
</cp:coreProperties>
</file>