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76" r:id="rId2"/>
    <p:sldId id="322" r:id="rId3"/>
    <p:sldId id="323" r:id="rId4"/>
    <p:sldId id="324" r:id="rId5"/>
    <p:sldId id="326" r:id="rId6"/>
    <p:sldId id="331" r:id="rId7"/>
    <p:sldId id="327" r:id="rId8"/>
    <p:sldId id="329" r:id="rId9"/>
    <p:sldId id="330" r:id="rId10"/>
    <p:sldId id="349" r:id="rId11"/>
    <p:sldId id="333" r:id="rId12"/>
    <p:sldId id="338" r:id="rId13"/>
    <p:sldId id="339" r:id="rId14"/>
    <p:sldId id="347" r:id="rId15"/>
    <p:sldId id="350" r:id="rId16"/>
    <p:sldId id="352" r:id="rId17"/>
    <p:sldId id="340" r:id="rId18"/>
    <p:sldId id="353" r:id="rId19"/>
    <p:sldId id="343" r:id="rId20"/>
    <p:sldId id="344" r:id="rId21"/>
    <p:sldId id="345" r:id="rId22"/>
    <p:sldId id="272" r:id="rId23"/>
  </p:sldIdLst>
  <p:sldSz cx="5759450" cy="3240088"/>
  <p:notesSz cx="6858000" cy="9144000"/>
  <p:defaultTextStyle>
    <a:defPPr>
      <a:defRPr lang="en-US"/>
    </a:defPPr>
    <a:lvl1pPr marL="0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1pPr>
    <a:lvl2pPr marL="25712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2pPr>
    <a:lvl3pPr marL="51425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3pPr>
    <a:lvl4pPr marL="771388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4pPr>
    <a:lvl5pPr marL="1028517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5pPr>
    <a:lvl6pPr marL="128564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6pPr>
    <a:lvl7pPr marL="154277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7pPr>
    <a:lvl8pPr marL="1799905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8pPr>
    <a:lvl9pPr marL="2057034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943" userDrawn="1">
          <p15:clr>
            <a:srgbClr val="A4A3A4"/>
          </p15:clr>
        </p15:guide>
        <p15:guide id="2" orient="horz" pos="1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2" autoAdjust="0"/>
    <p:restoredTop sz="84383" autoAdjust="0"/>
  </p:normalViewPr>
  <p:slideViewPr>
    <p:cSldViewPr snapToGrid="0" snapToObjects="1">
      <p:cViewPr varScale="1">
        <p:scale>
          <a:sx n="191" d="100"/>
          <a:sy n="191" d="100"/>
        </p:scale>
        <p:origin x="1620" y="150"/>
      </p:cViewPr>
      <p:guideLst>
        <p:guide pos="2943"/>
        <p:guide orient="horz" pos="1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8B6467-4A3E-0145-AA3E-17E02008F8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72738-6400-2A41-AC7A-40F4371056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FFDE-B5C7-814B-87CA-77C159E55A4A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65E01-0C07-4B45-8F01-F70786EC98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8A8CE-36DE-E540-A889-B366608B7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56785-C915-AE4A-B18E-A4C8F0602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EB6-B7EA-F940-9096-0D176A7425F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C5F6-2000-A44D-9F30-3827A51FF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1pPr>
    <a:lvl2pPr marL="192847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2pPr>
    <a:lvl3pPr marL="385694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3pPr>
    <a:lvl4pPr marL="578541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4pPr>
    <a:lvl5pPr marL="771388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5pPr>
    <a:lvl6pPr marL="964235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6pPr>
    <a:lvl7pPr marL="1157082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7pPr>
    <a:lvl8pPr marL="1349929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8pPr>
    <a:lvl9pPr marL="1542776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88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38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73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27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7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8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– the ETR calculation is more complicated (definition of what exactly CIT is, and there are some allowable deviations from accounting profits)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2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28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70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08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52563" y="67712"/>
            <a:ext cx="1548158" cy="243563"/>
            <a:chOff x="6442846" y="72970"/>
            <a:chExt cx="2457936" cy="5155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991993" y="234069"/>
              <a:ext cx="90878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4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8603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314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07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12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The global minimum tax and TEs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238351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The global minimum tax and TEs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62C2E59-0AA2-4E92-9816-BCBEC48F31DC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792C8AB-F564-4F77-BF3E-0A9B26F6C8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EA11B1E-D91A-422C-89E9-792F4F4343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9883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F7E41EF-3FD1-4569-86DC-D48F4A112354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62683A5-8DE8-443C-96ED-87ED5E91E4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B11EF0-6BDB-44F7-A487-A4EB65163F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88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C57DDF8-0894-4B5B-BA20-A7A2AD2817D0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35DCA34-6E3C-4814-8277-ACC72EE1EC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2E4929D-3046-49BC-8294-6FF969E17F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3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  <p15:guide id="4" orient="horz" pos="8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4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620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6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8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 userDrawn="1">
          <p15:clr>
            <a:srgbClr val="FBAE40"/>
          </p15:clr>
        </p15:guide>
        <p15:guide id="2" orient="horz" pos="41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0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2" r:id="rId2"/>
    <p:sldLayoutId id="2147483674" r:id="rId3"/>
    <p:sldLayoutId id="2147483693" r:id="rId4"/>
    <p:sldLayoutId id="2147483675" r:id="rId5"/>
    <p:sldLayoutId id="2147483676" r:id="rId6"/>
    <p:sldLayoutId id="2147483684" r:id="rId7"/>
    <p:sldLayoutId id="2147483678" r:id="rId8"/>
    <p:sldLayoutId id="2147483685" r:id="rId9"/>
    <p:sldLayoutId id="2147483691" r:id="rId10"/>
    <p:sldLayoutId id="2147483687" r:id="rId11"/>
    <p:sldLayoutId id="2147483694" r:id="rId12"/>
    <p:sldLayoutId id="2147483688" r:id="rId13"/>
    <p:sldLayoutId id="2147483689" r:id="rId14"/>
    <p:sldLayoutId id="2147483695" r:id="rId15"/>
    <p:sldLayoutId id="2147483690" r:id="rId16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 userDrawn="1">
          <p15:clr>
            <a:srgbClr val="F26B43"/>
          </p15:clr>
        </p15:guide>
        <p15:guide id="2" pos="3387" userDrawn="1">
          <p15:clr>
            <a:srgbClr val="F26B43"/>
          </p15:clr>
        </p15:guide>
        <p15:guide id="3" orient="horz" pos="367" userDrawn="1">
          <p15:clr>
            <a:srgbClr val="F26B43"/>
          </p15:clr>
        </p15:guide>
        <p15:guide id="4" orient="horz" pos="2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-ilibrary.org/taxation/tax-challenges-arising-from-digitalisation-of-the-economy-global-anti-base-erosion-model-rules-pillar-two_782bac33-e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ecd.org/tax/tax-incentives-and-the-global-minimum-corporate-tax-25d30b96-en.htm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5307-7F58-9D46-AF20-E955739F9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32" y="1058955"/>
            <a:ext cx="3843316" cy="1122177"/>
          </a:xfrm>
        </p:spPr>
        <p:txBody>
          <a:bodyPr>
            <a:normAutofit/>
          </a:bodyPr>
          <a:lstStyle/>
          <a:p>
            <a:r>
              <a:rPr lang="en-GB" dirty="0"/>
              <a:t>The global minimum tax and tax incentives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1BA81-96CA-8845-97C9-EADC18C193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Vedanth</a:t>
            </a:r>
            <a:r>
              <a:rPr lang="en-US" dirty="0"/>
              <a:t> Nair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E501F32-8458-4DB7-8AC8-24B0E5F6A4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601" y="2181132"/>
            <a:ext cx="2299757" cy="859112"/>
          </a:xfrm>
        </p:spPr>
        <p:txBody>
          <a:bodyPr>
            <a:normAutofit/>
          </a:bodyPr>
          <a:lstStyle/>
          <a:p>
            <a:r>
              <a:rPr lang="en-US" dirty="0"/>
              <a:t>8 Feb 2023</a:t>
            </a:r>
          </a:p>
        </p:txBody>
      </p:sp>
    </p:spTree>
    <p:extLst>
      <p:ext uri="{BB962C8B-B14F-4D97-AF65-F5344CB8AC3E}">
        <p14:creationId xmlns:p14="http://schemas.microsoft.com/office/powerpoint/2010/main" val="12309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carve-outs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806C7AAD-F95F-6CF8-262E-F1E1484BB2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091" y="747073"/>
                <a:ext cx="5040397" cy="218127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The main focus of the global minimum tax is to reduce </a:t>
                </a:r>
                <a:r>
                  <a:rPr lang="en-GB" b="1" dirty="0"/>
                  <a:t>profit shifting </a:t>
                </a:r>
                <a:r>
                  <a:rPr lang="en-GB" dirty="0"/>
                  <a:t>to tax havens, where no actual economic activity takes place</a:t>
                </a:r>
              </a:p>
              <a:p>
                <a:endParaRPr lang="en-GB" dirty="0"/>
              </a:p>
              <a:p>
                <a:r>
                  <a:rPr lang="en-GB" dirty="0"/>
                  <a:t>As a compromise, there is some allowance for companies that pay little tax, but have real economic activity, in a jurisdiction</a:t>
                </a:r>
              </a:p>
              <a:p>
                <a:endParaRPr lang="en-GB" dirty="0"/>
              </a:p>
              <a:p>
                <a:r>
                  <a:rPr lang="en-GB" dirty="0"/>
                  <a:t>‘Carve-outs’ = 5% of the value of tangible assets + 5% of labour costs</a:t>
                </a:r>
              </a:p>
              <a:p>
                <a:pPr lvl="1"/>
                <a:r>
                  <a:rPr lang="en-GB" dirty="0"/>
                  <a:t>Carve-outs are also called the ‘substance-based income exclusion’ rule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𝐸𝑇𝑅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𝐶𝑜𝑟𝑝𝑜𝑟𝑎𝑡𝑒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𝑖𝑛𝑐𝑜𝑚𝑒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𝑡𝑎𝑥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𝑝𝑎𝑖𝑑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𝐴𝑑𝑗𝑢𝑠𝑡𝑒𝑑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𝑎𝑐𝑐𝑜𝑢𝑛𝑡𝑖𝑛𝑔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𝑝𝑟𝑜𝑓𝑖𝑡𝑠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𝐶𝑎𝑟𝑣𝑒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𝑜𝑢𝑡𝑠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′</m:t>
                        </m:r>
                      </m:den>
                    </m:f>
                  </m:oMath>
                </a14:m>
                <a:endParaRPr lang="en-GB" dirty="0"/>
              </a:p>
              <a:p>
                <a:pPr lvl="1"/>
                <a:endParaRPr lang="en-GB" dirty="0"/>
              </a:p>
              <a:p>
                <a:r>
                  <a:rPr lang="en-GB" dirty="0"/>
                  <a:t>More carve-outs </a:t>
                </a:r>
                <a:r>
                  <a:rPr lang="en-GB" dirty="0">
                    <a:sym typeface="Wingdings" panose="05000000000000000000" pitchFamily="2" charset="2"/>
                  </a:rPr>
                  <a:t> higher ETR</a:t>
                </a:r>
                <a:endParaRPr lang="en-GB" dirty="0"/>
              </a:p>
              <a:p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806C7AAD-F95F-6CF8-262E-F1E1484BB2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091" y="747073"/>
                <a:ext cx="5040397" cy="2181274"/>
              </a:xfrm>
              <a:blipFill>
                <a:blip r:embed="rId3"/>
                <a:stretch>
                  <a:fillRect t="-5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5664C1-E63A-438D-8CCB-3834B52983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carve-outs: example multinational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7D66A8-6D84-6A27-D72A-10BBE9290A5E}"/>
              </a:ext>
            </a:extLst>
          </p:cNvPr>
          <p:cNvSpPr txBox="1"/>
          <p:nvPr/>
        </p:nvSpPr>
        <p:spPr>
          <a:xfrm>
            <a:off x="323091" y="617904"/>
            <a:ext cx="50061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Example company is headquartered in Country A, and has operations in Country A + 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D44AB2-B7D9-0295-5D7C-A2F01EFA4B34}"/>
              </a:ext>
            </a:extLst>
          </p:cNvPr>
          <p:cNvSpPr txBox="1"/>
          <p:nvPr/>
        </p:nvSpPr>
        <p:spPr>
          <a:xfrm>
            <a:off x="323091" y="2586364"/>
            <a:ext cx="5206172" cy="53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4B337F-A9E3-190C-9D17-A1E5DB1E65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911012"/>
              </p:ext>
            </p:extLst>
          </p:nvPr>
        </p:nvGraphicFramePr>
        <p:xfrm>
          <a:off x="430212" y="908991"/>
          <a:ext cx="4814887" cy="22099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04665">
                  <a:extLst>
                    <a:ext uri="{9D8B030D-6E8A-4147-A177-3AD203B41FA5}">
                      <a16:colId xmlns:a16="http://schemas.microsoft.com/office/drawing/2014/main" val="1470350700"/>
                    </a:ext>
                  </a:extLst>
                </a:gridCol>
                <a:gridCol w="2410222">
                  <a:extLst>
                    <a:ext uri="{9D8B030D-6E8A-4147-A177-3AD203B41FA5}">
                      <a16:colId xmlns:a16="http://schemas.microsoft.com/office/drawing/2014/main" val="1255806703"/>
                    </a:ext>
                  </a:extLst>
                </a:gridCol>
              </a:tblGrid>
              <a:tr h="221010">
                <a:tc gridSpan="2">
                  <a:txBody>
                    <a:bodyPr/>
                    <a:lstStyle/>
                    <a:p>
                      <a:r>
                        <a:rPr lang="en-US" sz="800" dirty="0"/>
                        <a:t>Calculation for Country A multinational’s operations in Country 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02931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dirty="0"/>
                        <a:t>Tax paid in Country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$5m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663259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dirty="0"/>
                        <a:t>Profits from operations in Country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$100m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62755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dirty="0"/>
                        <a:t>Effective tax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366039"/>
                  </a:ext>
                </a:extLst>
              </a:tr>
              <a:tr h="270114">
                <a:tc>
                  <a:txBody>
                    <a:bodyPr/>
                    <a:lstStyle/>
                    <a:p>
                      <a:r>
                        <a:rPr lang="en-US" sz="800" dirty="0"/>
                        <a:t>Top-up tax to Country A’s government, </a:t>
                      </a:r>
                      <a:r>
                        <a:rPr lang="en-US" sz="800" b="1" dirty="0"/>
                        <a:t>without carve-outs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(15% - 5%) * $100m = $10m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812218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b="0" dirty="0"/>
                        <a:t>Value of payroll and tangible assets in Country B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$1bn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3628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dirty="0"/>
                        <a:t>Carve-out deduction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5% * $1bn = $50m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793600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b="0" dirty="0"/>
                        <a:t>Effective tax rate, with carve-outs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($5m) / ($100m - $50m) = 10%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907226"/>
                  </a:ext>
                </a:extLst>
              </a:tr>
              <a:tr h="221010">
                <a:tc>
                  <a:txBody>
                    <a:bodyPr/>
                    <a:lstStyle/>
                    <a:p>
                      <a:r>
                        <a:rPr lang="en-US" sz="800" b="0" dirty="0"/>
                        <a:t>Top up tax to Country A’s government, </a:t>
                      </a:r>
                      <a:r>
                        <a:rPr lang="en-US" sz="800" b="1" dirty="0"/>
                        <a:t>with carve-outs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(15% - 10%) * $50m = $2.5m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4804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319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rules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432012"/>
            <a:ext cx="5040397" cy="2562648"/>
          </a:xfrm>
        </p:spPr>
        <p:txBody>
          <a:bodyPr>
            <a:normAutofit/>
          </a:bodyPr>
          <a:lstStyle/>
          <a:p>
            <a:r>
              <a:rPr lang="en-US" dirty="0"/>
              <a:t>Multinational companies will have to pay an effective tax rate of 15% in every country that they operate in</a:t>
            </a:r>
          </a:p>
          <a:p>
            <a:pPr lvl="1"/>
            <a:r>
              <a:rPr lang="en-US" dirty="0"/>
              <a:t>If the multinational pays less than 15%, they have to pay a top-up tax to the government of the country they are headquartered in</a:t>
            </a:r>
          </a:p>
          <a:p>
            <a:pPr lvl="1"/>
            <a:r>
              <a:rPr lang="en-US" dirty="0"/>
              <a:t>Only applies to very large companies (&gt; 750 million euros in revenue)</a:t>
            </a:r>
          </a:p>
          <a:p>
            <a:pPr lvl="1"/>
            <a:r>
              <a:rPr lang="en-US" dirty="0"/>
              <a:t>Multinationals with a large physical presence (high payroll, fixed assets) would pay less, or even no, top-up tax, due to ‘carve-outs’</a:t>
            </a:r>
          </a:p>
          <a:p>
            <a:pPr lvl="1"/>
            <a:endParaRPr lang="en-US" dirty="0"/>
          </a:p>
          <a:p>
            <a:r>
              <a:rPr lang="en-US" dirty="0"/>
              <a:t>Important to note that this example is highly stylized</a:t>
            </a:r>
          </a:p>
          <a:p>
            <a:pPr lvl="1"/>
            <a:r>
              <a:rPr lang="en-US" dirty="0">
                <a:hlinkClick r:id="rId3"/>
              </a:rPr>
              <a:t>Model rulebook </a:t>
            </a:r>
            <a:r>
              <a:rPr lang="en-US" dirty="0"/>
              <a:t>is 70 pages long, with </a:t>
            </a:r>
            <a:r>
              <a:rPr lang="en-US" dirty="0">
                <a:hlinkClick r:id="rId3"/>
              </a:rPr>
              <a:t>226 pages of commentary</a:t>
            </a:r>
            <a:endParaRPr lang="en-US" dirty="0"/>
          </a:p>
          <a:p>
            <a:pPr lvl="1"/>
            <a:r>
              <a:rPr lang="en-US" dirty="0"/>
              <a:t>Factors such as refundability of tax credits, timing differences, loss carry forward are important but not discussed today because of complexity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785139-81EE-438F-B8EB-FA9ECFA175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1EEF4D-8A65-1F90-7E7F-2CDFBA984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2: policy recommendations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D2E164-8AC2-469B-8157-64A4B101E5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4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recommendations: scoping exercise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71974"/>
            <a:ext cx="5040397" cy="2355376"/>
          </a:xfrm>
        </p:spPr>
        <p:txBody>
          <a:bodyPr>
            <a:normAutofit/>
          </a:bodyPr>
          <a:lstStyle/>
          <a:p>
            <a:r>
              <a:rPr lang="en-US" dirty="0"/>
              <a:t>Many countries have some incentives that might lead to ETRs below 15%</a:t>
            </a:r>
          </a:p>
          <a:p>
            <a:pPr lvl="1"/>
            <a:r>
              <a:rPr lang="en-US" dirty="0"/>
              <a:t>Tax holidays, in some cases up to 15 years, typically targeted at multinationals</a:t>
            </a:r>
          </a:p>
          <a:p>
            <a:pPr lvl="1"/>
            <a:r>
              <a:rPr lang="en-US" dirty="0"/>
              <a:t>Preferential tax rates, e.g. for exporters or for certain types of activities</a:t>
            </a:r>
          </a:p>
          <a:p>
            <a:pPr lvl="1"/>
            <a:r>
              <a:rPr lang="en-US" dirty="0"/>
              <a:t>Exemptions from tax on capital gains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first step would be to identify the firms that have an ETR of less than 15%, to understand how much risk your country is from OECD rules</a:t>
            </a:r>
          </a:p>
          <a:p>
            <a:endParaRPr lang="en-US" dirty="0"/>
          </a:p>
          <a:p>
            <a:r>
              <a:rPr lang="en-US" dirty="0"/>
              <a:t>The level of analysis that can be conducted is constrained by what data is available</a:t>
            </a:r>
          </a:p>
          <a:p>
            <a:pPr lvl="1"/>
            <a:r>
              <a:rPr lang="en-US" dirty="0"/>
              <a:t>This may be able to be done alongside TE analysis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0EC027F-05B2-47DC-8D31-491BB0B3C0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1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2">
                <a:extLst>
                  <a:ext uri="{FF2B5EF4-FFF2-40B4-BE49-F238E27FC236}">
                    <a16:creationId xmlns:a16="http://schemas.microsoft.com/office/drawing/2014/main" id="{34D242E8-A61B-B200-9816-1F04241189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4700979"/>
                  </p:ext>
                </p:extLst>
              </p:nvPr>
            </p:nvGraphicFramePr>
            <p:xfrm>
              <a:off x="47696" y="447384"/>
              <a:ext cx="5664055" cy="2517025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710429">
                      <a:extLst>
                        <a:ext uri="{9D8B030D-6E8A-4147-A177-3AD203B41FA5}">
                          <a16:colId xmlns:a16="http://schemas.microsoft.com/office/drawing/2014/main" val="3480062742"/>
                        </a:ext>
                      </a:extLst>
                    </a:gridCol>
                    <a:gridCol w="3705473">
                      <a:extLst>
                        <a:ext uri="{9D8B030D-6E8A-4147-A177-3AD203B41FA5}">
                          <a16:colId xmlns:a16="http://schemas.microsoft.com/office/drawing/2014/main" val="3383825343"/>
                        </a:ext>
                      </a:extLst>
                    </a:gridCol>
                    <a:gridCol w="1248153">
                      <a:extLst>
                        <a:ext uri="{9D8B030D-6E8A-4147-A177-3AD203B41FA5}">
                          <a16:colId xmlns:a16="http://schemas.microsoft.com/office/drawing/2014/main" val="3963009651"/>
                        </a:ext>
                      </a:extLst>
                    </a:gridCol>
                  </a:tblGrid>
                  <a:tr h="269786">
                    <a:tc>
                      <a:txBody>
                        <a:bodyPr/>
                        <a:lstStyle/>
                        <a:p>
                          <a:endParaRPr lang="en-GB" sz="3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Formula</a:t>
                          </a:r>
                          <a:endParaRPr lang="en-GB" sz="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Firms calculated 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3190555"/>
                      </a:ext>
                    </a:extLst>
                  </a:tr>
                  <a:tr h="403666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𝐸𝑇𝑅</m:t>
                                </m:r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𝑇𝑎𝑥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𝑃𝑎𝑖𝑑</m:t>
                                    </m:r>
                                  </m:num>
                                  <m:den>
                                    <m: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  <m:t>𝑇𝑎𝑥𝑎𝑏𝑙𝑒</m:t>
                                    </m:r>
                                    <m: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  <m:t>𝑃𝑟𝑜𝑓𝑖𝑡𝑠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168473"/>
                      </a:ext>
                    </a:extLst>
                  </a:tr>
                  <a:tr h="522943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Better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𝐸𝑇𝑅</m:t>
                                </m:r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𝑇𝑎𝑥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𝑃𝑎𝑖𝑑</m:t>
                                    </m:r>
                                  </m:num>
                                  <m:den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𝑇𝑎𝑥𝑎𝑏𝑙𝑒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𝑃𝑟𝑜𝑓𝑖𝑡𝑠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−</m:t>
                                    </m:r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% ∗</m:t>
                                    </m:r>
                                    <m:d>
                                      <m:dPr>
                                        <m:ctrlPr>
                                          <a:rPr lang="en-GB" sz="8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800" b="1" smtClean="0">
                                            <a:latin typeface="Cambria Math" panose="02040503050406030204" pitchFamily="18" charset="0"/>
                                          </a:rPr>
                                          <m:t>𝑷𝒂𝒚𝒓𝒐𝒍𝒍</m:t>
                                        </m:r>
                                        <m:r>
                                          <a:rPr lang="en-GB" sz="800" b="1" smtClean="0">
                                            <a:latin typeface="Cambria Math" panose="02040503050406030204" pitchFamily="18" charset="0"/>
                                          </a:rPr>
                                          <m:t>+ </m:t>
                                        </m:r>
                                        <m:r>
                                          <a:rPr lang="en-GB" sz="800" b="1" smtClean="0">
                                            <a:latin typeface="Cambria Math" panose="02040503050406030204" pitchFamily="18" charset="0"/>
                                          </a:rPr>
                                          <m:t>𝑻𝒂𝒏𝒈𝒊𝒃𝒍𝒆</m:t>
                                        </m:r>
                                        <m:r>
                                          <a:rPr lang="en-GB" sz="800" b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GB" sz="800" b="1" smtClean="0">
                                            <a:latin typeface="Cambria Math" panose="02040503050406030204" pitchFamily="18" charset="0"/>
                                          </a:rPr>
                                          <m:t>𝑨𝒔𝒔𝒆𝒕𝒔</m:t>
                                        </m:r>
                                      </m:e>
                                    </m:d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  <a:p>
                          <a:pPr algn="ctr"/>
                          <a:endParaRPr lang="en-GB" sz="7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3998467"/>
                      </a:ext>
                    </a:extLst>
                  </a:tr>
                  <a:tr h="497670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Even better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𝐸𝑇𝑅</m:t>
                                </m:r>
                                <m:r>
                                  <a:rPr lang="en-GB" sz="800" b="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GB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𝑇𝑎𝑥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𝑃𝑎𝑖𝑑</m:t>
                                    </m:r>
                                  </m:num>
                                  <m:den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𝑨𝒄𝒄𝒐𝒖𝒏𝒕𝒊𝒏𝒈</m:t>
                                    </m:r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800" b="1" smtClean="0">
                                        <a:latin typeface="Cambria Math" panose="02040503050406030204" pitchFamily="18" charset="0"/>
                                      </a:rPr>
                                      <m:t>𝑷𝒓𝒐𝒇𝒊𝒕𝒔</m:t>
                                    </m:r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−(5% ∗</m:t>
                                    </m:r>
                                    <m:d>
                                      <m:dPr>
                                        <m:ctrlPr>
                                          <a:rPr lang="en-GB" sz="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800" b="0" smtClean="0">
                                            <a:latin typeface="Cambria Math" panose="02040503050406030204" pitchFamily="18" charset="0"/>
                                          </a:rPr>
                                          <m:t>𝑃𝑎𝑦𝑟𝑜𝑙𝑙</m:t>
                                        </m:r>
                                        <m:r>
                                          <a:rPr lang="en-GB" sz="800" b="0" smtClean="0">
                                            <a:latin typeface="Cambria Math" panose="02040503050406030204" pitchFamily="18" charset="0"/>
                                          </a:rPr>
                                          <m:t>+ </m:t>
                                        </m:r>
                                        <m:r>
                                          <a:rPr lang="en-GB" sz="800" b="0" smtClean="0">
                                            <a:latin typeface="Cambria Math" panose="02040503050406030204" pitchFamily="18" charset="0"/>
                                          </a:rPr>
                                          <m:t>𝑇𝑎𝑛𝑔𝑖𝑏𝑙𝑒</m:t>
                                        </m:r>
                                        <m:r>
                                          <a:rPr lang="en-GB" sz="800" b="0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GB" sz="800" b="0" smtClean="0">
                                            <a:latin typeface="Cambria Math" panose="02040503050406030204" pitchFamily="18" charset="0"/>
                                          </a:rPr>
                                          <m:t>𝐴𝑠𝑠𝑒𝑡𝑠</m:t>
                                        </m:r>
                                      </m:e>
                                    </m:d>
                                    <m:r>
                                      <a:rPr lang="en-GB" sz="800" b="0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  <a:p>
                          <a:pPr algn="ctr"/>
                          <a:endParaRPr lang="en-GB" sz="7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4039779"/>
                      </a:ext>
                    </a:extLst>
                  </a:tr>
                  <a:tr h="736392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Best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 b="0" smtClean="0">
                                    <a:latin typeface="Cambria Math" panose="02040503050406030204" pitchFamily="18" charset="0"/>
                                  </a:rPr>
                                  <m:t>𝐸𝑇𝑅</m:t>
                                </m:r>
                                <m:r>
                                  <a:rPr lang="en-GB" sz="900" b="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GB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𝑇𝑎𝑥</m:t>
                                    </m:r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𝑃𝑎𝑖𝑑</m:t>
                                    </m:r>
                                  </m:num>
                                  <m:den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𝐴𝑐𝑐𝑜𝑢𝑛𝑡𝑖𝑛𝑔</m:t>
                                    </m:r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𝑃𝑟𝑜𝑓𝑖𝑡𝑠</m:t>
                                    </m:r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−(5% ∗</m:t>
                                    </m:r>
                                    <m:d>
                                      <m:dPr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900" b="0" smtClean="0">
                                            <a:latin typeface="Cambria Math" panose="02040503050406030204" pitchFamily="18" charset="0"/>
                                          </a:rPr>
                                          <m:t>𝑃𝑎𝑦𝑟𝑜𝑙𝑙</m:t>
                                        </m:r>
                                        <m:r>
                                          <a:rPr lang="en-GB" sz="900" b="0" smtClean="0">
                                            <a:latin typeface="Cambria Math" panose="02040503050406030204" pitchFamily="18" charset="0"/>
                                          </a:rPr>
                                          <m:t>+ </m:t>
                                        </m:r>
                                        <m:r>
                                          <a:rPr lang="en-GB" sz="900" b="0" smtClean="0">
                                            <a:latin typeface="Cambria Math" panose="02040503050406030204" pitchFamily="18" charset="0"/>
                                          </a:rPr>
                                          <m:t>𝑇𝑎𝑛𝑔𝑖𝑏𝑙𝑒</m:t>
                                        </m:r>
                                        <m:r>
                                          <a:rPr lang="en-GB" sz="900" b="0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GB" sz="900" b="0" smtClean="0">
                                            <a:latin typeface="Cambria Math" panose="02040503050406030204" pitchFamily="18" charset="0"/>
                                          </a:rPr>
                                          <m:t>𝐴𝑠𝑠𝑒𝑡𝑠</m:t>
                                        </m:r>
                                      </m:e>
                                    </m:d>
                                    <m:r>
                                      <a:rPr lang="en-GB" sz="900" b="0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000" dirty="0"/>
                        </a:p>
                        <a:p>
                          <a:pPr marL="0" marR="0" lvl="0" indent="0" algn="ctr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𝑎𝑑𝑗𝑢𝑠𝑡𝑚𝑒𝑛𝑡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𝑓𝑜𝑟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𝑡𝑖𝑚𝑖𝑛𝑔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900" b="0" i="1" smtClean="0">
                                    <a:latin typeface="Cambria Math" panose="02040503050406030204" pitchFamily="18" charset="0"/>
                                  </a:rPr>
                                  <m:t>𝑑𝑖𝑓𝑓𝑒𝑟𝑒𝑛𝑐𝑒𝑠</m:t>
                                </m:r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b="1" dirty="0"/>
                            <a:t>Multinationals</a:t>
                          </a:r>
                          <a:r>
                            <a:rPr lang="en-GB" sz="800" dirty="0"/>
                            <a:t> with &gt; €1 million profit or €10 million sales, </a:t>
                          </a:r>
                          <a:r>
                            <a:rPr lang="en-GB" sz="800" b="1" dirty="0"/>
                            <a:t>and &gt; </a:t>
                          </a:r>
                          <a:r>
                            <a:rPr lang="en-GB" sz="800" dirty="0"/>
                            <a:t>€</a:t>
                          </a:r>
                          <a:r>
                            <a:rPr lang="en-GB" sz="800" b="1" dirty="0"/>
                            <a:t>750 million global sales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95237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2">
                <a:extLst>
                  <a:ext uri="{FF2B5EF4-FFF2-40B4-BE49-F238E27FC236}">
                    <a16:creationId xmlns:a16="http://schemas.microsoft.com/office/drawing/2014/main" id="{34D242E8-A61B-B200-9816-1F04241189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4700979"/>
                  </p:ext>
                </p:extLst>
              </p:nvPr>
            </p:nvGraphicFramePr>
            <p:xfrm>
              <a:off x="47696" y="447384"/>
              <a:ext cx="5664055" cy="2517025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710429">
                      <a:extLst>
                        <a:ext uri="{9D8B030D-6E8A-4147-A177-3AD203B41FA5}">
                          <a16:colId xmlns:a16="http://schemas.microsoft.com/office/drawing/2014/main" val="3480062742"/>
                        </a:ext>
                      </a:extLst>
                    </a:gridCol>
                    <a:gridCol w="3705473">
                      <a:extLst>
                        <a:ext uri="{9D8B030D-6E8A-4147-A177-3AD203B41FA5}">
                          <a16:colId xmlns:a16="http://schemas.microsoft.com/office/drawing/2014/main" val="3383825343"/>
                        </a:ext>
                      </a:extLst>
                    </a:gridCol>
                    <a:gridCol w="1248153">
                      <a:extLst>
                        <a:ext uri="{9D8B030D-6E8A-4147-A177-3AD203B41FA5}">
                          <a16:colId xmlns:a16="http://schemas.microsoft.com/office/drawing/2014/main" val="3963009651"/>
                        </a:ext>
                      </a:extLst>
                    </a:gridCol>
                  </a:tblGrid>
                  <a:tr h="269786">
                    <a:tc>
                      <a:txBody>
                        <a:bodyPr/>
                        <a:lstStyle/>
                        <a:p>
                          <a:endParaRPr lang="en-GB" sz="3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Formula</a:t>
                          </a:r>
                          <a:endParaRPr lang="en-GB" sz="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Firms calculated 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3190555"/>
                      </a:ext>
                    </a:extLst>
                  </a:tr>
                  <a:tr h="403666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OK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9521" t="-68750" r="-34589" b="-4593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168473"/>
                      </a:ext>
                    </a:extLst>
                  </a:tr>
                  <a:tr h="522943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Better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19521" t="-128571" r="-34589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3998467"/>
                      </a:ext>
                    </a:extLst>
                  </a:tr>
                  <a:tr h="497670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Even better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19521" t="-246154" r="-34589" b="-1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Large firms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4039779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GB" sz="900" b="1" dirty="0">
                              <a:solidFill>
                                <a:schemeClr val="bg1"/>
                              </a:solidFill>
                            </a:rPr>
                            <a:t>Best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19521" t="-207692" r="-3458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3196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b="1" dirty="0"/>
                            <a:t>Multinationals</a:t>
                          </a:r>
                          <a:r>
                            <a:rPr lang="en-GB" sz="800" dirty="0"/>
                            <a:t> with &gt; €1 million profit or €10 million sales, </a:t>
                          </a:r>
                          <a:r>
                            <a:rPr lang="en-GB" sz="800" b="1" dirty="0"/>
                            <a:t>and &gt; </a:t>
                          </a:r>
                          <a:r>
                            <a:rPr lang="en-GB" sz="800" dirty="0"/>
                            <a:t>€</a:t>
                          </a:r>
                          <a:r>
                            <a:rPr lang="en-GB" sz="800" b="1" dirty="0"/>
                            <a:t>750 million global sales</a:t>
                          </a:r>
                        </a:p>
                        <a:p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95237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itle 4">
            <a:extLst>
              <a:ext uri="{FF2B5EF4-FFF2-40B4-BE49-F238E27FC236}">
                <a16:creationId xmlns:a16="http://schemas.microsoft.com/office/drawing/2014/main" id="{08CB36DD-92F1-78FB-8032-A03A95F9C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97" y="124704"/>
            <a:ext cx="4630478" cy="270044"/>
          </a:xfrm>
        </p:spPr>
        <p:txBody>
          <a:bodyPr>
            <a:noAutofit/>
          </a:bodyPr>
          <a:lstStyle/>
          <a:p>
            <a:r>
              <a:rPr lang="en-US" sz="1200" dirty="0"/>
              <a:t>Better methods require more data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11732F-61F8-47A7-AFD4-55E90F6F1E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BEFF3E-B222-9CB8-EE0F-EA2B07D20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ETR analysis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F620E9-9A64-AC52-3270-E409154B62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82" t="11826" r="50174" b="32403"/>
          <a:stretch/>
        </p:blipFill>
        <p:spPr>
          <a:xfrm>
            <a:off x="386524" y="414394"/>
            <a:ext cx="2248731" cy="24105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AAF1D3-E057-1A70-58F2-99D8AF128601}"/>
              </a:ext>
            </a:extLst>
          </p:cNvPr>
          <p:cNvSpPr txBox="1"/>
          <p:nvPr/>
        </p:nvSpPr>
        <p:spPr>
          <a:xfrm>
            <a:off x="3064933" y="598311"/>
            <a:ext cx="2212622" cy="1805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 this case, I would class the ETR as ‘better’. </a:t>
            </a:r>
          </a:p>
          <a:p>
            <a:pPr marL="428579" lvl="1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This is concerning – 34%, 30% and 7% of large Ugandan, Rwandan and Ethiopian firms respectively pay an ETR below 15%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Further scoping work should identify carve-outs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9A72C4-4DC3-4037-9B40-89518D6304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54EC65-8936-4047-9F17-EF7612308AD5}"/>
              </a:ext>
            </a:extLst>
          </p:cNvPr>
          <p:cNvSpPr txBox="1"/>
          <p:nvPr/>
        </p:nvSpPr>
        <p:spPr>
          <a:xfrm>
            <a:off x="386524" y="2867340"/>
            <a:ext cx="2014533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" dirty="0"/>
              <a:t>Source: Bachas et al. (2023) https://cepr.org/publications/dp17985</a:t>
            </a:r>
          </a:p>
        </p:txBody>
      </p:sp>
    </p:spTree>
    <p:extLst>
      <p:ext uri="{BB962C8B-B14F-4D97-AF65-F5344CB8AC3E}">
        <p14:creationId xmlns:p14="http://schemas.microsoft.com/office/powerpoint/2010/main" val="1718083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recommendations: domestic top-up tax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747074"/>
            <a:ext cx="5040397" cy="2096140"/>
          </a:xfrm>
        </p:spPr>
        <p:txBody>
          <a:bodyPr>
            <a:normAutofit/>
          </a:bodyPr>
          <a:lstStyle/>
          <a:p>
            <a:r>
              <a:rPr lang="en-US" sz="1100" dirty="0"/>
              <a:t>The OECD has allowed for countries to create a ‘qualified domestic minimum tax’, or QDMT</a:t>
            </a:r>
          </a:p>
          <a:p>
            <a:pPr lvl="1"/>
            <a:r>
              <a:rPr lang="en-US" sz="1100" dirty="0"/>
              <a:t>Countries where the multinational is undertaxed, instead of the country where the multinational is headquartered, can set up a minimum tax that mirrors the OECD minimum tax</a:t>
            </a:r>
          </a:p>
          <a:p>
            <a:pPr lvl="1"/>
            <a:endParaRPr lang="en-US" sz="1100" dirty="0"/>
          </a:p>
          <a:p>
            <a:r>
              <a:rPr lang="en-US" sz="1100" dirty="0"/>
              <a:t>Countries (even those outside the Inclusive Framework group) can introduce a QDMT, but they must be designed according to OECD principles</a:t>
            </a:r>
          </a:p>
          <a:p>
            <a:pPr lvl="1"/>
            <a:r>
              <a:rPr lang="en-US" sz="1100" dirty="0"/>
              <a:t>ATAF has created draft legislation for a QDMT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04320B-B49B-4583-8CBC-E39BD8A790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4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A9B73A-13C0-E963-2EAE-2BB55BB2C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742557"/>
            <a:ext cx="5040397" cy="2335563"/>
          </a:xfrm>
        </p:spPr>
        <p:txBody>
          <a:bodyPr>
            <a:normAutofit/>
          </a:bodyPr>
          <a:lstStyle/>
          <a:p>
            <a:r>
              <a:rPr lang="en-US" sz="1100" dirty="0"/>
              <a:t>A QDMT stops revenue leakage to other countries</a:t>
            </a:r>
          </a:p>
          <a:p>
            <a:pPr lvl="1"/>
            <a:r>
              <a:rPr lang="en-US" sz="1100" dirty="0"/>
              <a:t>The only potential downside to the QDMT is administrative burden. A QDMT may not be needed if the scoping exercise identified no multinational with low ETRs.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24641D-13B3-FE00-7ADF-3E904011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recommendations: domestic top-up tax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6DD1A-0A3A-44A8-AAD9-BD7A98D606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1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recommendations: reforming tax incentives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643467"/>
            <a:ext cx="5040397" cy="2434653"/>
          </a:xfrm>
        </p:spPr>
        <p:txBody>
          <a:bodyPr>
            <a:normAutofit/>
          </a:bodyPr>
          <a:lstStyle/>
          <a:p>
            <a:r>
              <a:rPr lang="en-GB" sz="900" dirty="0"/>
              <a:t>The domestic minimum tax is a good short-term solution</a:t>
            </a:r>
          </a:p>
          <a:p>
            <a:endParaRPr lang="en-GB" sz="900" dirty="0"/>
          </a:p>
          <a:p>
            <a:r>
              <a:rPr lang="en-GB" sz="900" dirty="0"/>
              <a:t>But </a:t>
            </a:r>
            <a:r>
              <a:rPr lang="en-GB" sz="900" i="1" dirty="0"/>
              <a:t>only</a:t>
            </a:r>
            <a:r>
              <a:rPr lang="en-GB" sz="900" dirty="0"/>
              <a:t> introducing a domestic minimum tax will result in a more administratively complex system – companies pay a low CIT rate, but then have to pay a high domestic top-up</a:t>
            </a:r>
          </a:p>
          <a:p>
            <a:pPr lvl="1"/>
            <a:r>
              <a:rPr lang="en-GB" sz="900" dirty="0"/>
              <a:t>In the longer term, it may be worth considering redesigning tax incentives</a:t>
            </a:r>
          </a:p>
          <a:p>
            <a:pPr lvl="1"/>
            <a:endParaRPr lang="en-GB" sz="900" dirty="0"/>
          </a:p>
          <a:p>
            <a:r>
              <a:rPr lang="en-GB" sz="900" dirty="0"/>
              <a:t>Note this only applies to large multinationals – may be a case for having separate incentive schemes for foreign and domestic firms</a:t>
            </a:r>
          </a:p>
          <a:p>
            <a:endParaRPr lang="en-GB" sz="900" dirty="0"/>
          </a:p>
          <a:p>
            <a:r>
              <a:rPr lang="en-GB" sz="900" dirty="0"/>
              <a:t>One unresolved issue is the effect of the minimum tax rules on stabilisation clauses and investor-state treaties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EA993D-E31F-4637-85EE-A395837D04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40397" cy="2495353"/>
          </a:xfrm>
        </p:spPr>
        <p:txBody>
          <a:bodyPr>
            <a:normAutofit/>
          </a:bodyPr>
          <a:lstStyle/>
          <a:p>
            <a:r>
              <a:rPr lang="en-US" dirty="0"/>
              <a:t>Many countries currently have many corporate tax incentives that are designed to attract FDI from multinational companies. As a result, some multinationals will pay very little in corporate income tax. </a:t>
            </a:r>
          </a:p>
          <a:p>
            <a:r>
              <a:rPr lang="en-US" dirty="0"/>
              <a:t>Led by the OECD, 140 countries have agreed to a set of rules, to ensure that all multinational companies are taxed at a minimum of 15% in each and every country they operate in</a:t>
            </a:r>
          </a:p>
          <a:p>
            <a:pPr lvl="1"/>
            <a:r>
              <a:rPr lang="en-US" dirty="0"/>
              <a:t>Also known as ‘Pillar 2’, or the </a:t>
            </a:r>
            <a:r>
              <a:rPr lang="en-US" dirty="0" err="1"/>
              <a:t>GLoBE</a:t>
            </a:r>
            <a:r>
              <a:rPr lang="en-US" dirty="0"/>
              <a:t> rules</a:t>
            </a:r>
          </a:p>
          <a:p>
            <a:pPr lvl="1"/>
            <a:r>
              <a:rPr lang="en-US" dirty="0"/>
              <a:t>Doing nothing will likely lead to revenue loss to other, mostly high-income countries</a:t>
            </a:r>
          </a:p>
          <a:p>
            <a:r>
              <a:rPr lang="en-US" dirty="0"/>
              <a:t>This is not directly about tax expenditures, but there is substantial overlap.</a:t>
            </a:r>
          </a:p>
          <a:p>
            <a:pPr lvl="1"/>
            <a:r>
              <a:rPr lang="en-US" dirty="0"/>
              <a:t>Countries with good TE monitoring will likely find it easier to respond to the global minimum tax, as there is data overlap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DB7E31-F437-4A88-9907-A88C8B13A8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91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1EEF4D-8A65-1F90-7E7F-2CDFBA984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3AE40F-04BD-4FE6-8B35-6331916C4A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384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3F75E8-CFCE-024D-3CE9-9F3596235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689" y="432012"/>
            <a:ext cx="5497689" cy="2694093"/>
          </a:xfrm>
        </p:spPr>
        <p:txBody>
          <a:bodyPr>
            <a:normAutofit lnSpcReduction="10000"/>
          </a:bodyPr>
          <a:lstStyle/>
          <a:p>
            <a:r>
              <a:rPr lang="en-GB" sz="900" dirty="0"/>
              <a:t>There are major planned changes to the global system for taxing multinationals</a:t>
            </a:r>
          </a:p>
          <a:p>
            <a:pPr lvl="1"/>
            <a:r>
              <a:rPr lang="en-GB" sz="900" dirty="0"/>
              <a:t>Multinationals with greater than 750 million euros in global revenue have to pay at least 15% in corporate tax in every country they operate it, with some discounts for payroll + fixed assets</a:t>
            </a:r>
          </a:p>
          <a:p>
            <a:pPr lvl="1"/>
            <a:endParaRPr lang="en-GB" sz="900" dirty="0"/>
          </a:p>
          <a:p>
            <a:r>
              <a:rPr lang="en-GB" sz="900" dirty="0"/>
              <a:t>Tax incentives offered by </a:t>
            </a:r>
            <a:r>
              <a:rPr lang="en-GB" sz="900" dirty="0" err="1"/>
              <a:t>TaxDev</a:t>
            </a:r>
            <a:r>
              <a:rPr lang="en-GB" sz="900" dirty="0"/>
              <a:t> member countries are likely to result in ETRs below 15%, leading to revenue loss to other countries if no action is taken. </a:t>
            </a:r>
          </a:p>
          <a:p>
            <a:endParaRPr lang="en-GB" sz="900" dirty="0"/>
          </a:p>
          <a:p>
            <a:r>
              <a:rPr lang="en-GB" sz="900" dirty="0"/>
              <a:t>Policy recommendations: </a:t>
            </a:r>
          </a:p>
          <a:p>
            <a:pPr lvl="1"/>
            <a:r>
              <a:rPr lang="en-GB" sz="900" dirty="0"/>
              <a:t>Immediate – scope how many multinationals have low ETRs and are likely to be affected</a:t>
            </a:r>
          </a:p>
          <a:p>
            <a:pPr lvl="1"/>
            <a:r>
              <a:rPr lang="en-GB" sz="900" dirty="0"/>
              <a:t>Short-term – consider introducing a domestic minimum tax</a:t>
            </a:r>
          </a:p>
          <a:p>
            <a:pPr lvl="1"/>
            <a:r>
              <a:rPr lang="en-GB" sz="900" dirty="0"/>
              <a:t>Long-term – consider redesigning tax incentives</a:t>
            </a:r>
          </a:p>
          <a:p>
            <a:pPr marL="0" indent="0">
              <a:buNone/>
            </a:pPr>
            <a:endParaRPr lang="en-GB" sz="900" dirty="0"/>
          </a:p>
          <a:p>
            <a:r>
              <a:rPr lang="en-GB" sz="900" dirty="0"/>
              <a:t>For more detail, see </a:t>
            </a:r>
            <a:r>
              <a:rPr lang="en-GB" sz="900" dirty="0">
                <a:hlinkClick r:id="rId2"/>
              </a:rPr>
              <a:t>https://www.oecd.org/tax/tax-incentives-and-the-global-minimum-corporate-tax-25d30b96-en.htm</a:t>
            </a:r>
            <a:r>
              <a:rPr lang="en-GB" sz="900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9F58AC-8524-B57C-E6C6-774DC2A36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13983"/>
            <a:ext cx="4305540" cy="270044"/>
          </a:xfrm>
        </p:spPr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B372C1-C8DC-4052-8D80-CF2507BF8F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89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this presentation, I will discuss:</a:t>
            </a:r>
          </a:p>
          <a:p>
            <a:pPr lvl="1"/>
            <a:r>
              <a:rPr lang="en-US" dirty="0"/>
              <a:t>1) What the OECD minimum tax rules are</a:t>
            </a:r>
          </a:p>
          <a:p>
            <a:pPr lvl="1"/>
            <a:r>
              <a:rPr lang="en-US" dirty="0"/>
              <a:t>2) How </a:t>
            </a:r>
            <a:r>
              <a:rPr lang="en-US" dirty="0" err="1"/>
              <a:t>TaxDev</a:t>
            </a:r>
            <a:r>
              <a:rPr lang="en-US" dirty="0"/>
              <a:t> partner countries will be affected</a:t>
            </a:r>
          </a:p>
          <a:p>
            <a:pPr lvl="1"/>
            <a:r>
              <a:rPr lang="en-US" dirty="0"/>
              <a:t>3) Policy suggestions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This is a complex topic – please interrupt if you have any questions!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9F5AE-1107-4E26-B05B-FFBB0888CC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91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1EEF4D-8A65-1F90-7E7F-2CDFBA984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1: what are the OECD minimum tax rules?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9B27CD-9167-4BFB-8A44-31FAD0D9F2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94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two perceived problems with the current international tax system:</a:t>
            </a:r>
          </a:p>
          <a:p>
            <a:pPr lvl="1"/>
            <a:r>
              <a:rPr lang="en-US" dirty="0"/>
              <a:t>Multinationals are able to artificially shift profits to tax havens </a:t>
            </a:r>
            <a:r>
              <a:rPr lang="en-US" b="1" dirty="0"/>
              <a:t>(profit shifting)</a:t>
            </a:r>
            <a:endParaRPr lang="en-US" dirty="0"/>
          </a:p>
          <a:p>
            <a:pPr lvl="1"/>
            <a:r>
              <a:rPr lang="en-US" dirty="0"/>
              <a:t>Countries compete to attract investment by reducing their tax rates, leading to a ’race to the bottom’ in tax rates </a:t>
            </a:r>
            <a:r>
              <a:rPr lang="en-US" b="1" dirty="0"/>
              <a:t>(tax competition)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Beginning in 2015, the OECD has worked on a set of rules, and reached a political agreement in 2021</a:t>
            </a:r>
          </a:p>
          <a:p>
            <a:pPr lvl="1"/>
            <a:r>
              <a:rPr lang="en-US" dirty="0"/>
              <a:t>140 countries have signed up to these rules, and are part of the ‘Inclusive Framework’</a:t>
            </a:r>
          </a:p>
          <a:p>
            <a:endParaRPr lang="en-US" dirty="0"/>
          </a:p>
          <a:p>
            <a:r>
              <a:rPr lang="en-US" dirty="0"/>
              <a:t>These rules are set to be implemented from 2024*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Political background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A5255-6F6B-4DDF-8313-0E19F9F1F9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591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firms are in scope?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68904"/>
            <a:ext cx="5040397" cy="2335563"/>
          </a:xfrm>
        </p:spPr>
        <p:txBody>
          <a:bodyPr>
            <a:normAutofit/>
          </a:bodyPr>
          <a:lstStyle/>
          <a:p>
            <a:r>
              <a:rPr lang="en-GB" dirty="0"/>
              <a:t>These rules only apply to multinationals that have more than 750 million euros (~820m USD) in annual global revenue</a:t>
            </a:r>
          </a:p>
          <a:p>
            <a:pPr lvl="1"/>
            <a:r>
              <a:rPr lang="en-GB" dirty="0"/>
              <a:t>2000-3000 firms globally are within scope</a:t>
            </a:r>
          </a:p>
          <a:p>
            <a:endParaRPr lang="en-GB" dirty="0"/>
          </a:p>
          <a:p>
            <a:r>
              <a:rPr lang="en-GB" dirty="0"/>
              <a:t>The multinational must also have &gt; 10 million euro in revenue in the country, or have a profit or loss &gt; 1 million euros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98D956-16F9-48D4-8FA6-2BE2E29ABB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36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172798-C9C9-404C-BC5C-A7A141B532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Multinational companies operate in a large number of countries</a:t>
                </a:r>
              </a:p>
              <a:p>
                <a:endParaRPr lang="en-US" dirty="0"/>
              </a:p>
              <a:p>
                <a:r>
                  <a:rPr lang="en-US" b="1" dirty="0"/>
                  <a:t>In every country</a:t>
                </a:r>
                <a:r>
                  <a:rPr lang="en-US" dirty="0"/>
                  <a:t>, the company has to pay a 15% </a:t>
                </a:r>
                <a:r>
                  <a:rPr lang="en-US" i="1" dirty="0"/>
                  <a:t>effective</a:t>
                </a:r>
                <a:r>
                  <a:rPr lang="en-US" dirty="0"/>
                  <a:t> tax rate</a:t>
                </a:r>
              </a:p>
              <a:p>
                <a:pPr lvl="1"/>
                <a:r>
                  <a:rPr lang="en-US" dirty="0"/>
                  <a:t>The definition of an effective tax rate is broadly defined by the OECD as: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𝐸𝑇𝑅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𝐶𝑜𝑟𝑝𝑜𝑟𝑎𝑡𝑒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𝑖𝑛𝑐𝑜𝑚𝑒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𝑡𝑎𝑥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𝑝𝑎𝑖𝑑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𝐴𝑑𝑗𝑢𝑠𝑡𝑒𝑑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𝑎𝑐𝑐𝑜𝑢𝑛𝑡𝑖𝑛𝑔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𝑝𝑟𝑜𝑓𝑖𝑡𝑠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𝐶𝑎𝑟𝑣𝑒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𝑜𝑢𝑡𝑠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If the company does not pay a 15% effective tax rate, it must pay a ‘top-up tax’ to the country in which it is headquartered, to bring it back to a 15% effective tax rate</a:t>
                </a:r>
              </a:p>
              <a:p>
                <a:endParaRPr lang="en-US" dirty="0"/>
              </a:p>
              <a:p>
                <a:r>
                  <a:rPr lang="en-US" dirty="0"/>
                  <a:t>See example – without and with carve-outs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172798-C9C9-404C-BC5C-A7A141B532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is the minimum tax calculated?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B08F39-3319-4148-B72B-927BFC6D91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8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minimum tax: example without carve-outs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89BC29DA-04E8-6645-61BC-2BEEC6A3B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373748"/>
              </p:ext>
            </p:extLst>
          </p:nvPr>
        </p:nvGraphicFramePr>
        <p:xfrm>
          <a:off x="206000" y="1073213"/>
          <a:ext cx="2559756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9878">
                  <a:extLst>
                    <a:ext uri="{9D8B030D-6E8A-4147-A177-3AD203B41FA5}">
                      <a16:colId xmlns:a16="http://schemas.microsoft.com/office/drawing/2014/main" val="1470350700"/>
                    </a:ext>
                  </a:extLst>
                </a:gridCol>
                <a:gridCol w="1279878">
                  <a:extLst>
                    <a:ext uri="{9D8B030D-6E8A-4147-A177-3AD203B41FA5}">
                      <a16:colId xmlns:a16="http://schemas.microsoft.com/office/drawing/2014/main" val="125580670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800" dirty="0"/>
                        <a:t>Calculation for the Country A multinational’s operations in Country 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02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Tax paid in Country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$20 million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66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Profits from operations in Country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$100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62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Effective tax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366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Top-up tax to Country A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69178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4B337F-A9E3-190C-9D17-A1E5DB1E65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77569"/>
              </p:ext>
            </p:extLst>
          </p:nvPr>
        </p:nvGraphicFramePr>
        <p:xfrm>
          <a:off x="2965118" y="1073213"/>
          <a:ext cx="2559756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9878">
                  <a:extLst>
                    <a:ext uri="{9D8B030D-6E8A-4147-A177-3AD203B41FA5}">
                      <a16:colId xmlns:a16="http://schemas.microsoft.com/office/drawing/2014/main" val="1470350700"/>
                    </a:ext>
                  </a:extLst>
                </a:gridCol>
                <a:gridCol w="1279878">
                  <a:extLst>
                    <a:ext uri="{9D8B030D-6E8A-4147-A177-3AD203B41FA5}">
                      <a16:colId xmlns:a16="http://schemas.microsoft.com/office/drawing/2014/main" val="125580670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800" dirty="0"/>
                        <a:t>Calculation for the Country A multinational’s operations in Country 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702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Tax paid in Country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$5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66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Profits from operations in Country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$100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62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Effective tax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366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800" dirty="0"/>
                        <a:t>Top-up tax to Country A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(15% - 5%) * $100m = $10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8122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47D66A8-6D84-6A27-D72A-10BBE9290A5E}"/>
              </a:ext>
            </a:extLst>
          </p:cNvPr>
          <p:cNvSpPr txBox="1"/>
          <p:nvPr/>
        </p:nvSpPr>
        <p:spPr>
          <a:xfrm>
            <a:off x="323091" y="735806"/>
            <a:ext cx="5006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Example company is headquartered in Country A, and has operations in Country B and Country 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B2D3F-5EC3-4E21-ADB1-FCD60DB105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4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minimum tax: example multinational group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06C7AAD-F95F-6CF8-262E-F1E1484BB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747073"/>
            <a:ext cx="5040397" cy="1481777"/>
          </a:xfrm>
        </p:spPr>
        <p:txBody>
          <a:bodyPr>
            <a:normAutofit/>
          </a:bodyPr>
          <a:lstStyle/>
          <a:p>
            <a:r>
              <a:rPr lang="en-GB" dirty="0"/>
              <a:t>The tax incentives offered by Country A result in tax paid to Country B!</a:t>
            </a:r>
          </a:p>
          <a:p>
            <a:endParaRPr lang="en-GB" dirty="0"/>
          </a:p>
          <a:p>
            <a:r>
              <a:rPr lang="en-GB" dirty="0"/>
              <a:t>Tax incentives that bring the effective tax rate below 15% will be much less effective in attracting multinational firms, as they will have to pay the tax elsewhere</a:t>
            </a:r>
            <a:endParaRPr lang="en-US" dirty="0"/>
          </a:p>
          <a:p>
            <a:endParaRPr lang="en-US" dirty="0"/>
          </a:p>
          <a:p>
            <a:r>
              <a:rPr lang="en-US" dirty="0"/>
              <a:t>Almost all countries where multinationals tend to be headquartered have signed up to the rules (US, UK, Europe, China, South Africa, etc.)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E15F90-04FD-406A-A315-D2094CE944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global minimum tax and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343804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TaxDev Powerpoint Template</Template>
  <TotalTime>4884</TotalTime>
  <Words>1764</Words>
  <Application>Microsoft Office PowerPoint</Application>
  <PresentationFormat>Custom</PresentationFormat>
  <Paragraphs>207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Roboto Bk</vt:lpstr>
      <vt:lpstr>Wingdings</vt:lpstr>
      <vt:lpstr>IFS-Theme</vt:lpstr>
      <vt:lpstr>The global minimum tax and tax incentives</vt:lpstr>
      <vt:lpstr>Introduction</vt:lpstr>
      <vt:lpstr>Outline</vt:lpstr>
      <vt:lpstr>Section 1: what are the OECD minimum tax rules?</vt:lpstr>
      <vt:lpstr>Political background</vt:lpstr>
      <vt:lpstr>Which firms are in scope?</vt:lpstr>
      <vt:lpstr>How is the minimum tax calculated?</vt:lpstr>
      <vt:lpstr>What is the minimum tax: example without carve-outs</vt:lpstr>
      <vt:lpstr>What is the minimum tax: example multinational group</vt:lpstr>
      <vt:lpstr>What are carve-outs</vt:lpstr>
      <vt:lpstr>What are carve-outs: example multinational group</vt:lpstr>
      <vt:lpstr>Summary of rules</vt:lpstr>
      <vt:lpstr>Section 2: policy recommendations</vt:lpstr>
      <vt:lpstr>Policy recommendations: scoping exercise</vt:lpstr>
      <vt:lpstr>Better methods require more data</vt:lpstr>
      <vt:lpstr>Example ETR analysis </vt:lpstr>
      <vt:lpstr>Policy recommendations: domestic top-up tax</vt:lpstr>
      <vt:lpstr>Policy recommendations: domestic top-up tax</vt:lpstr>
      <vt:lpstr>Policy recommendations: reforming tax incentives</vt:lpstr>
      <vt:lpstr>Conclusion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report in about  three lines</dc:title>
  <dc:creator>Harriet_b</dc:creator>
  <cp:lastModifiedBy>David Phillips</cp:lastModifiedBy>
  <cp:revision>120</cp:revision>
  <dcterms:created xsi:type="dcterms:W3CDTF">2021-06-21T09:53:30Z</dcterms:created>
  <dcterms:modified xsi:type="dcterms:W3CDTF">2023-03-24T18:16:20Z</dcterms:modified>
</cp:coreProperties>
</file>