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0" r:id="rId1"/>
    <p:sldMasterId id="2147483677" r:id="rId2"/>
  </p:sldMasterIdLst>
  <p:notesMasterIdLst>
    <p:notesMasterId r:id="rId14"/>
  </p:notesMasterIdLst>
  <p:sldIdLst>
    <p:sldId id="256" r:id="rId3"/>
    <p:sldId id="722" r:id="rId4"/>
    <p:sldId id="723" r:id="rId5"/>
    <p:sldId id="725" r:id="rId6"/>
    <p:sldId id="730" r:id="rId7"/>
    <p:sldId id="731" r:id="rId8"/>
    <p:sldId id="726" r:id="rId9"/>
    <p:sldId id="727" r:id="rId10"/>
    <p:sldId id="728" r:id="rId11"/>
    <p:sldId id="729" r:id="rId12"/>
    <p:sldId id="272" r:id="rId13"/>
  </p:sldIdLst>
  <p:sldSz cx="12192000" cy="6858000"/>
  <p:notesSz cx="6858000" cy="9144000"/>
  <p:embeddedFontLst>
    <p:embeddedFont>
      <p:font typeface="Calibri" panose="020F0502020204030204" pitchFamily="34" charset="0"/>
      <p:regular r:id="rId15"/>
      <p:bold r:id="rId16"/>
      <p:italic r:id="rId17"/>
      <p:boldItalic r:id="rId18"/>
    </p:embeddedFont>
    <p:embeddedFont>
      <p:font typeface="Roboto" pitchFamily="2" charset="0"/>
      <p:regular r:id="rId19"/>
      <p:bold r:id="rId20"/>
      <p:italic r:id="rId21"/>
      <p:boldItalic r:id="rId22"/>
    </p:embeddedFont>
    <p:embeddedFont>
      <p:font typeface="Roboto Bk" pitchFamily="2" charset="0"/>
      <p:regular r:id="rId23"/>
      <p:italic r:id="rId2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57" roundtripDataSignature="AMtx7mhyhLt775UX6OsSq0Ua5due6mBsFA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 " initials="" lastIdx="10" clrIdx="0">
    <p:extLst>
      <p:ext uri="{19B8F6BF-5375-455C-9EA6-DF929625EA0E}">
        <p15:presenceInfo xmlns:p15="http://schemas.microsoft.com/office/powerpoint/2012/main" userId="S-1-5-21-3270607681-1907642102-4228251928-101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504A98F-3B17-4F2E-9499-54778E6BF63E}">
  <a:tblStyle styleId="{5504A98F-3B17-4F2E-9499-54778E6BF63E}" styleName="Table_0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7EBE9"/>
          </a:solidFill>
        </a:fill>
      </a:tcStyle>
    </a:wholeTbl>
    <a:band1H>
      <a:tcTxStyle/>
      <a:tcStyle>
        <a:tcBdr/>
        <a:fill>
          <a:solidFill>
            <a:srgbClr val="CBD5D0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CBD5D0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Arial"/>
          <a:ea typeface="Arial"/>
          <a:cs typeface="Arial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Arial"/>
          <a:ea typeface="Arial"/>
          <a:cs typeface="Arial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53" autoAdjust="0"/>
    <p:restoredTop sz="74213" autoAdjust="0"/>
  </p:normalViewPr>
  <p:slideViewPr>
    <p:cSldViewPr snapToGrid="0">
      <p:cViewPr varScale="1">
        <p:scale>
          <a:sx n="82" d="100"/>
          <a:sy n="82" d="100"/>
        </p:scale>
        <p:origin x="163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font" Target="fonts/font4.fntdata"/><Relationship Id="rId3" Type="http://schemas.openxmlformats.org/officeDocument/2006/relationships/slide" Target="slides/slide1.xml"/><Relationship Id="rId21" Type="http://schemas.openxmlformats.org/officeDocument/2006/relationships/font" Target="fonts/font7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font" Target="fonts/font3.fntdata"/><Relationship Id="rId59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10.fntdata"/><Relationship Id="rId58" Type="http://schemas.openxmlformats.org/officeDocument/2006/relationships/commentAuthors" Target="commentAuthors.xml"/><Relationship Id="rId5" Type="http://schemas.openxmlformats.org/officeDocument/2006/relationships/slide" Target="slides/slide3.xml"/><Relationship Id="rId15" Type="http://schemas.openxmlformats.org/officeDocument/2006/relationships/font" Target="fonts/font1.fntdata"/><Relationship Id="rId23" Type="http://schemas.openxmlformats.org/officeDocument/2006/relationships/font" Target="fonts/font9.fntdata"/><Relationship Id="rId57" Type="http://customschemas.google.com/relationships/presentationmetadata" Target="metadata"/><Relationship Id="rId61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font" Target="fonts/font5.fntdata"/><Relationship Id="rId6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Relationship Id="rId22" Type="http://schemas.openxmlformats.org/officeDocument/2006/relationships/font" Target="fonts/font8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1" name="Google Shape;22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7" name="Google Shape;22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6029469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0607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27" name="Google Shape;22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333320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55579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7" name="Google Shape;22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8949249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7" name="Google Shape;22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370998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74551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7" name="Google Shape;22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6029614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71234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0.png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Content">
  <p:cSld name="Title + Content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0"/>
          <p:cNvSpPr txBox="1">
            <a:spLocks noGrp="1"/>
          </p:cNvSpPr>
          <p:nvPr>
            <p:ph type="body" idx="1"/>
          </p:nvPr>
        </p:nvSpPr>
        <p:spPr>
          <a:xfrm>
            <a:off x="683945" y="1233491"/>
            <a:ext cx="10669859" cy="4943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1pPr>
            <a:lvl2pPr marL="914400" lvl="1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2pPr>
            <a:lvl3pPr marL="1371600" lvl="2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3pPr>
            <a:lvl4pPr marL="1828800" lvl="3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5pPr>
            <a:lvl6pPr marL="2743200" lvl="5" indent="-342900" algn="l">
              <a:lnSpc>
                <a:spcPct val="90000"/>
              </a:lnSpc>
              <a:spcBef>
                <a:spcPts val="4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1" name="Google Shape;91;p20"/>
          <p:cNvSpPr txBox="1">
            <a:spLocks noGrp="1"/>
          </p:cNvSpPr>
          <p:nvPr>
            <p:ph type="ftr" idx="11"/>
          </p:nvPr>
        </p:nvSpPr>
        <p:spPr>
          <a:xfrm>
            <a:off x="693245" y="6356365"/>
            <a:ext cx="4114799" cy="365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Objectives and overview</a:t>
            </a:r>
            <a:endParaRPr/>
          </a:p>
        </p:txBody>
      </p:sp>
      <p:sp>
        <p:nvSpPr>
          <p:cNvPr id="92" name="Google Shape;92;p20"/>
          <p:cNvSpPr txBox="1">
            <a:spLocks noGrp="1"/>
          </p:cNvSpPr>
          <p:nvPr>
            <p:ph type="title"/>
          </p:nvPr>
        </p:nvSpPr>
        <p:spPr>
          <a:xfrm>
            <a:off x="683941" y="342823"/>
            <a:ext cx="9114263" cy="5715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835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able">
  <p:cSld name="Title + Table"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39"/>
          <p:cNvSpPr txBox="1">
            <a:spLocks noGrp="1"/>
          </p:cNvSpPr>
          <p:nvPr>
            <p:ph type="body" idx="1"/>
          </p:nvPr>
        </p:nvSpPr>
        <p:spPr>
          <a:xfrm>
            <a:off x="802217" y="1233488"/>
            <a:ext cx="10604501" cy="44424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000"/>
              <a:buFont typeface="Arial"/>
              <a:buNone/>
              <a:defRPr/>
            </a:lvl1pPr>
            <a:lvl2pPr marL="914400" lvl="1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2pPr>
            <a:lvl3pPr marL="1371600" lvl="2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3pPr>
            <a:lvl4pPr marL="1828800" lvl="3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5pPr>
            <a:lvl6pPr marL="2743200" lvl="5" indent="-342900" algn="l">
              <a:lnSpc>
                <a:spcPct val="90000"/>
              </a:lnSpc>
              <a:spcBef>
                <a:spcPts val="4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9" name="Google Shape;159;p39"/>
          <p:cNvSpPr txBox="1">
            <a:spLocks noGrp="1"/>
          </p:cNvSpPr>
          <p:nvPr>
            <p:ph type="title"/>
          </p:nvPr>
        </p:nvSpPr>
        <p:spPr>
          <a:xfrm>
            <a:off x="683941" y="342823"/>
            <a:ext cx="9114263" cy="5715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0" name="Google Shape;160;p39"/>
          <p:cNvSpPr txBox="1">
            <a:spLocks noGrp="1"/>
          </p:cNvSpPr>
          <p:nvPr>
            <p:ph type="ftr" idx="11"/>
          </p:nvPr>
        </p:nvSpPr>
        <p:spPr>
          <a:xfrm>
            <a:off x="693245" y="6356365"/>
            <a:ext cx="4114799" cy="365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Objectives and overview</a:t>
            </a:r>
            <a:endParaRPr/>
          </a:p>
        </p:txBody>
      </p:sp>
      <p:sp>
        <p:nvSpPr>
          <p:cNvPr id="161" name="Google Shape;161;p39"/>
          <p:cNvSpPr txBox="1">
            <a:spLocks noGrp="1"/>
          </p:cNvSpPr>
          <p:nvPr>
            <p:ph type="body" idx="2"/>
          </p:nvPr>
        </p:nvSpPr>
        <p:spPr>
          <a:xfrm>
            <a:off x="683685" y="5910158"/>
            <a:ext cx="10693401" cy="279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200"/>
              <a:buNone/>
              <a:defRPr sz="1200"/>
            </a:lvl1pPr>
            <a:lvl2pPr marL="914400" lvl="1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2pPr>
            <a:lvl3pPr marL="1371600" lvl="2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3pPr>
            <a:lvl4pPr marL="1828800" lvl="3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5pPr>
            <a:lvl6pPr marL="2743200" lvl="5" indent="-342900" algn="l">
              <a:lnSpc>
                <a:spcPct val="90000"/>
              </a:lnSpc>
              <a:spcBef>
                <a:spcPts val="4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696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Chart">
  <p:cSld name="Title + Chart"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40"/>
          <p:cNvSpPr>
            <a:spLocks noGrp="1"/>
          </p:cNvSpPr>
          <p:nvPr>
            <p:ph type="chart" idx="2"/>
          </p:nvPr>
        </p:nvSpPr>
        <p:spPr>
          <a:xfrm>
            <a:off x="683685" y="1233502"/>
            <a:ext cx="10693401" cy="4442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Noto Sans Symbols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51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4" name="Google Shape;164;p40"/>
          <p:cNvSpPr txBox="1">
            <a:spLocks noGrp="1"/>
          </p:cNvSpPr>
          <p:nvPr>
            <p:ph type="title"/>
          </p:nvPr>
        </p:nvSpPr>
        <p:spPr>
          <a:xfrm>
            <a:off x="683941" y="342823"/>
            <a:ext cx="9114263" cy="5715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5" name="Google Shape;165;p40"/>
          <p:cNvSpPr txBox="1">
            <a:spLocks noGrp="1"/>
          </p:cNvSpPr>
          <p:nvPr>
            <p:ph type="ftr" idx="11"/>
          </p:nvPr>
        </p:nvSpPr>
        <p:spPr>
          <a:xfrm>
            <a:off x="693245" y="6356365"/>
            <a:ext cx="4114799" cy="365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Objectives and overview</a:t>
            </a:r>
            <a:endParaRPr/>
          </a:p>
        </p:txBody>
      </p:sp>
      <p:sp>
        <p:nvSpPr>
          <p:cNvPr id="166" name="Google Shape;166;p40"/>
          <p:cNvSpPr txBox="1">
            <a:spLocks noGrp="1"/>
          </p:cNvSpPr>
          <p:nvPr>
            <p:ph type="body" idx="1"/>
          </p:nvPr>
        </p:nvSpPr>
        <p:spPr>
          <a:xfrm>
            <a:off x="683685" y="5910158"/>
            <a:ext cx="10693401" cy="279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200"/>
              <a:buNone/>
              <a:defRPr sz="1200"/>
            </a:lvl1pPr>
            <a:lvl2pPr marL="914400" lvl="1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2pPr>
            <a:lvl3pPr marL="1371600" lvl="2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3pPr>
            <a:lvl4pPr marL="1828800" lvl="3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5pPr>
            <a:lvl6pPr marL="2743200" lvl="5" indent="-342900" algn="l">
              <a:lnSpc>
                <a:spcPct val="90000"/>
              </a:lnSpc>
              <a:spcBef>
                <a:spcPts val="4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696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Subtitle + Chart">
  <p:cSld name="Title + Subtitle + Chart"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41"/>
          <p:cNvSpPr>
            <a:spLocks noGrp="1"/>
          </p:cNvSpPr>
          <p:nvPr>
            <p:ph type="chart" idx="2"/>
          </p:nvPr>
        </p:nvSpPr>
        <p:spPr>
          <a:xfrm>
            <a:off x="683685" y="1694985"/>
            <a:ext cx="10693401" cy="39809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Noto Sans Symbols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51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9" name="Google Shape;169;p41"/>
          <p:cNvSpPr txBox="1">
            <a:spLocks noGrp="1"/>
          </p:cNvSpPr>
          <p:nvPr>
            <p:ph type="title"/>
          </p:nvPr>
        </p:nvSpPr>
        <p:spPr>
          <a:xfrm>
            <a:off x="683941" y="342823"/>
            <a:ext cx="9114263" cy="5715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0" name="Google Shape;170;p41"/>
          <p:cNvSpPr txBox="1">
            <a:spLocks noGrp="1"/>
          </p:cNvSpPr>
          <p:nvPr>
            <p:ph type="ftr" idx="11"/>
          </p:nvPr>
        </p:nvSpPr>
        <p:spPr>
          <a:xfrm>
            <a:off x="693245" y="6356365"/>
            <a:ext cx="4114799" cy="365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Objectives and overview</a:t>
            </a:r>
            <a:endParaRPr/>
          </a:p>
        </p:txBody>
      </p:sp>
      <p:sp>
        <p:nvSpPr>
          <p:cNvPr id="171" name="Google Shape;171;p41"/>
          <p:cNvSpPr txBox="1">
            <a:spLocks noGrp="1"/>
          </p:cNvSpPr>
          <p:nvPr>
            <p:ph type="body" idx="1"/>
          </p:nvPr>
        </p:nvSpPr>
        <p:spPr>
          <a:xfrm>
            <a:off x="683685" y="5910158"/>
            <a:ext cx="10693401" cy="279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200"/>
              <a:buNone/>
              <a:defRPr sz="1200"/>
            </a:lvl1pPr>
            <a:lvl2pPr marL="914400" lvl="1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2pPr>
            <a:lvl3pPr marL="1371600" lvl="2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3pPr>
            <a:lvl4pPr marL="1828800" lvl="3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5pPr>
            <a:lvl6pPr marL="2743200" lvl="5" indent="-342900" algn="l">
              <a:lnSpc>
                <a:spcPct val="90000"/>
              </a:lnSpc>
              <a:spcBef>
                <a:spcPts val="4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72" name="Google Shape;172;p41"/>
          <p:cNvSpPr txBox="1">
            <a:spLocks noGrp="1"/>
          </p:cNvSpPr>
          <p:nvPr>
            <p:ph type="body" idx="3"/>
          </p:nvPr>
        </p:nvSpPr>
        <p:spPr>
          <a:xfrm>
            <a:off x="683684" y="1136920"/>
            <a:ext cx="9114265" cy="4800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500"/>
              <a:buNone/>
              <a:defRPr sz="2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2pPr>
            <a:lvl3pPr marL="1371600" lvl="2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3pPr>
            <a:lvl4pPr marL="1828800" lvl="3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5pPr>
            <a:lvl6pPr marL="2743200" lvl="5" indent="-342900" algn="l">
              <a:lnSpc>
                <a:spcPct val="90000"/>
              </a:lnSpc>
              <a:spcBef>
                <a:spcPts val="4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696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vider (Title)">
  <p:cSld name="Divider (Title)"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42"/>
          <p:cNvSpPr/>
          <p:nvPr/>
        </p:nvSpPr>
        <p:spPr>
          <a:xfrm rot="10800000" flipH="1">
            <a:off x="0" y="0"/>
            <a:ext cx="12192000" cy="685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12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5" name="Google Shape;175;p42"/>
          <p:cNvCxnSpPr/>
          <p:nvPr/>
        </p:nvCxnSpPr>
        <p:spPr>
          <a:xfrm>
            <a:off x="735610" y="2912833"/>
            <a:ext cx="8160000" cy="0"/>
          </a:xfrm>
          <a:prstGeom prst="straightConnector1">
            <a:avLst/>
          </a:prstGeom>
          <a:noFill/>
          <a:ln w="28575" cap="flat" cmpd="sng">
            <a:solidFill>
              <a:srgbClr val="F2F2F2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76" name="Google Shape;176;p42"/>
          <p:cNvCxnSpPr/>
          <p:nvPr/>
        </p:nvCxnSpPr>
        <p:spPr>
          <a:xfrm>
            <a:off x="736192" y="4633950"/>
            <a:ext cx="8160000" cy="0"/>
          </a:xfrm>
          <a:prstGeom prst="straightConnector1">
            <a:avLst/>
          </a:prstGeom>
          <a:noFill/>
          <a:ln w="28575" cap="flat" cmpd="sng">
            <a:solidFill>
              <a:srgbClr val="F2F2F2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77" name="Google Shape;177;p42"/>
          <p:cNvSpPr txBox="1">
            <a:spLocks noGrp="1"/>
          </p:cNvSpPr>
          <p:nvPr>
            <p:ph type="title"/>
          </p:nvPr>
        </p:nvSpPr>
        <p:spPr>
          <a:xfrm>
            <a:off x="683941" y="3086034"/>
            <a:ext cx="8147824" cy="1325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2F2F2"/>
              </a:buClr>
              <a:buSzPts val="4000"/>
              <a:buFont typeface="Arial"/>
              <a:buNone/>
              <a:defRPr sz="4000">
                <a:solidFill>
                  <a:srgbClr val="F2F2F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8" name="Google Shape;178;p42"/>
          <p:cNvSpPr txBox="1">
            <a:spLocks noGrp="1"/>
          </p:cNvSpPr>
          <p:nvPr>
            <p:ph type="ftr" idx="11"/>
          </p:nvPr>
        </p:nvSpPr>
        <p:spPr>
          <a:xfrm>
            <a:off x="693245" y="6356365"/>
            <a:ext cx="4114799" cy="365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F2F2F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Objectives and overview</a:t>
            </a:r>
            <a:endParaRPr/>
          </a:p>
        </p:txBody>
      </p:sp>
      <p:pic>
        <p:nvPicPr>
          <p:cNvPr id="179" name="Google Shape;179;p4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893931" y="5936456"/>
            <a:ext cx="1298079" cy="83979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80" name="Google Shape;180;p42"/>
          <p:cNvGrpSpPr/>
          <p:nvPr/>
        </p:nvGrpSpPr>
        <p:grpSpPr>
          <a:xfrm>
            <a:off x="8621579" y="72984"/>
            <a:ext cx="3234423" cy="515528"/>
            <a:chOff x="6474966" y="72970"/>
            <a:chExt cx="2425816" cy="515528"/>
          </a:xfrm>
        </p:grpSpPr>
        <p:pic>
          <p:nvPicPr>
            <p:cNvPr id="181" name="Google Shape;181;p42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6474966" y="72970"/>
              <a:ext cx="863226" cy="51552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2" name="Google Shape;182;p42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8096184" y="234069"/>
              <a:ext cx="804598" cy="35442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83" name="Google Shape;183;p42"/>
          <p:cNvSpPr txBox="1"/>
          <p:nvPr/>
        </p:nvSpPr>
        <p:spPr>
          <a:xfrm>
            <a:off x="336009" y="203662"/>
            <a:ext cx="3424842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800" b="1" dirty="0">
                <a:solidFill>
                  <a:schemeClr val="lt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  <a:sym typeface="Roboto"/>
              </a:rPr>
              <a:t>TaxDev</a:t>
            </a:r>
            <a:endParaRPr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vider (Medium Quote)">
  <p:cSld name="Divider (Medium Quote)"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43"/>
          <p:cNvSpPr/>
          <p:nvPr/>
        </p:nvSpPr>
        <p:spPr>
          <a:xfrm rot="10800000" flipH="1">
            <a:off x="0" y="0"/>
            <a:ext cx="12192000" cy="685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12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86" name="Google Shape;186;p43"/>
          <p:cNvCxnSpPr/>
          <p:nvPr/>
        </p:nvCxnSpPr>
        <p:spPr>
          <a:xfrm>
            <a:off x="735612" y="2595778"/>
            <a:ext cx="7171736" cy="0"/>
          </a:xfrm>
          <a:prstGeom prst="straightConnector1">
            <a:avLst/>
          </a:prstGeom>
          <a:noFill/>
          <a:ln w="28575" cap="flat" cmpd="sng">
            <a:solidFill>
              <a:srgbClr val="F2F2F2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87" name="Google Shape;187;p43"/>
          <p:cNvSpPr txBox="1">
            <a:spLocks noGrp="1"/>
          </p:cNvSpPr>
          <p:nvPr>
            <p:ph type="body" idx="1"/>
          </p:nvPr>
        </p:nvSpPr>
        <p:spPr>
          <a:xfrm>
            <a:off x="735048" y="2722551"/>
            <a:ext cx="7172309" cy="17851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marR="0" lvl="0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F4F4F4"/>
              </a:buClr>
              <a:buSzPts val="1801"/>
              <a:buFont typeface="Arial"/>
              <a:buNone/>
              <a:defRPr sz="1801" b="0">
                <a:solidFill>
                  <a:srgbClr val="F4F4F4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2pPr>
            <a:lvl3pPr marL="1371600" lvl="2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3pPr>
            <a:lvl4pPr marL="1828800" lvl="3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5pPr>
            <a:lvl6pPr marL="2743200" lvl="5" indent="-342900" algn="l">
              <a:lnSpc>
                <a:spcPct val="90000"/>
              </a:lnSpc>
              <a:spcBef>
                <a:spcPts val="4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188" name="Google Shape;188;p43"/>
          <p:cNvCxnSpPr/>
          <p:nvPr/>
        </p:nvCxnSpPr>
        <p:spPr>
          <a:xfrm>
            <a:off x="736188" y="5049108"/>
            <a:ext cx="7171160" cy="0"/>
          </a:xfrm>
          <a:prstGeom prst="straightConnector1">
            <a:avLst/>
          </a:prstGeom>
          <a:noFill/>
          <a:ln w="28575" cap="flat" cmpd="sng">
            <a:solidFill>
              <a:srgbClr val="F2F2F2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89" name="Google Shape;189;p43"/>
          <p:cNvSpPr txBox="1">
            <a:spLocks noGrp="1"/>
          </p:cNvSpPr>
          <p:nvPr>
            <p:ph type="body" idx="2"/>
          </p:nvPr>
        </p:nvSpPr>
        <p:spPr>
          <a:xfrm>
            <a:off x="736189" y="4570898"/>
            <a:ext cx="3977218" cy="252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401"/>
              <a:buNone/>
              <a:defRPr sz="1401">
                <a:solidFill>
                  <a:srgbClr val="F4F4F4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2pPr>
            <a:lvl3pPr marL="1371600" lvl="2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3pPr>
            <a:lvl4pPr marL="1828800" lvl="3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5pPr>
            <a:lvl6pPr marL="2743200" lvl="5" indent="-342900" algn="l">
              <a:lnSpc>
                <a:spcPct val="90000"/>
              </a:lnSpc>
              <a:spcBef>
                <a:spcPts val="4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90" name="Google Shape;190;p43"/>
          <p:cNvSpPr txBox="1">
            <a:spLocks noGrp="1"/>
          </p:cNvSpPr>
          <p:nvPr>
            <p:ph type="ftr" idx="11"/>
          </p:nvPr>
        </p:nvSpPr>
        <p:spPr>
          <a:xfrm>
            <a:off x="693245" y="6356365"/>
            <a:ext cx="4114799" cy="365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F2F2F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Objectives and overview</a:t>
            </a:r>
            <a:endParaRPr/>
          </a:p>
        </p:txBody>
      </p:sp>
      <p:pic>
        <p:nvPicPr>
          <p:cNvPr id="191" name="Google Shape;191;p4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893931" y="5936456"/>
            <a:ext cx="1298079" cy="839790"/>
          </a:xfrm>
          <a:prstGeom prst="rect">
            <a:avLst/>
          </a:prstGeom>
          <a:noFill/>
          <a:ln>
            <a:noFill/>
          </a:ln>
        </p:spPr>
      </p:pic>
      <p:sp>
        <p:nvSpPr>
          <p:cNvPr id="192" name="Google Shape;192;p43"/>
          <p:cNvSpPr txBox="1"/>
          <p:nvPr/>
        </p:nvSpPr>
        <p:spPr>
          <a:xfrm>
            <a:off x="336009" y="203662"/>
            <a:ext cx="3424842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800" b="1" dirty="0">
                <a:solidFill>
                  <a:schemeClr val="lt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  <a:sym typeface="Roboto"/>
              </a:rPr>
              <a:t>TaxDev</a:t>
            </a:r>
            <a:endParaRPr dirty="0"/>
          </a:p>
        </p:txBody>
      </p:sp>
      <p:grpSp>
        <p:nvGrpSpPr>
          <p:cNvPr id="193" name="Google Shape;193;p43"/>
          <p:cNvGrpSpPr/>
          <p:nvPr/>
        </p:nvGrpSpPr>
        <p:grpSpPr>
          <a:xfrm>
            <a:off x="8621579" y="72984"/>
            <a:ext cx="3234423" cy="515528"/>
            <a:chOff x="6474966" y="72970"/>
            <a:chExt cx="2425816" cy="515528"/>
          </a:xfrm>
        </p:grpSpPr>
        <p:pic>
          <p:nvPicPr>
            <p:cNvPr id="194" name="Google Shape;194;p43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6474966" y="72970"/>
              <a:ext cx="863226" cy="51552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5" name="Google Shape;195;p43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8096184" y="234069"/>
              <a:ext cx="804598" cy="354429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02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vider (Small Quote)">
  <p:cSld name="Divider (Small Quote)"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44"/>
          <p:cNvSpPr/>
          <p:nvPr/>
        </p:nvSpPr>
        <p:spPr>
          <a:xfrm rot="10800000" flipH="1">
            <a:off x="0" y="0"/>
            <a:ext cx="12192000" cy="685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12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98" name="Google Shape;198;p44"/>
          <p:cNvCxnSpPr/>
          <p:nvPr/>
        </p:nvCxnSpPr>
        <p:spPr>
          <a:xfrm>
            <a:off x="735612" y="2982878"/>
            <a:ext cx="7171736" cy="0"/>
          </a:xfrm>
          <a:prstGeom prst="straightConnector1">
            <a:avLst/>
          </a:prstGeom>
          <a:noFill/>
          <a:ln w="28575" cap="flat" cmpd="sng">
            <a:solidFill>
              <a:srgbClr val="F2F2F2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99" name="Google Shape;199;p44"/>
          <p:cNvSpPr txBox="1">
            <a:spLocks noGrp="1"/>
          </p:cNvSpPr>
          <p:nvPr>
            <p:ph type="body" idx="1"/>
          </p:nvPr>
        </p:nvSpPr>
        <p:spPr>
          <a:xfrm>
            <a:off x="735048" y="3133014"/>
            <a:ext cx="7172309" cy="9457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marR="0" lvl="0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F4F4F4"/>
              </a:buClr>
              <a:buSzPts val="1801"/>
              <a:buFont typeface="Arial"/>
              <a:buNone/>
              <a:defRPr sz="1801" b="0">
                <a:solidFill>
                  <a:srgbClr val="F4F4F4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2pPr>
            <a:lvl3pPr marL="1371600" lvl="2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3pPr>
            <a:lvl4pPr marL="1828800" lvl="3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5pPr>
            <a:lvl6pPr marL="2743200" lvl="5" indent="-342900" algn="l">
              <a:lnSpc>
                <a:spcPct val="90000"/>
              </a:lnSpc>
              <a:spcBef>
                <a:spcPts val="4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200" name="Google Shape;200;p44"/>
          <p:cNvCxnSpPr/>
          <p:nvPr/>
        </p:nvCxnSpPr>
        <p:spPr>
          <a:xfrm>
            <a:off x="736188" y="4642706"/>
            <a:ext cx="7171160" cy="0"/>
          </a:xfrm>
          <a:prstGeom prst="straightConnector1">
            <a:avLst/>
          </a:prstGeom>
          <a:noFill/>
          <a:ln w="28575" cap="flat" cmpd="sng">
            <a:solidFill>
              <a:srgbClr val="F2F2F2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01" name="Google Shape;201;p44"/>
          <p:cNvSpPr txBox="1">
            <a:spLocks noGrp="1"/>
          </p:cNvSpPr>
          <p:nvPr>
            <p:ph type="body" idx="2"/>
          </p:nvPr>
        </p:nvSpPr>
        <p:spPr>
          <a:xfrm>
            <a:off x="736189" y="4164496"/>
            <a:ext cx="3977218" cy="252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401"/>
              <a:buNone/>
              <a:defRPr sz="1401">
                <a:solidFill>
                  <a:srgbClr val="F4F4F4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2pPr>
            <a:lvl3pPr marL="1371600" lvl="2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3pPr>
            <a:lvl4pPr marL="1828800" lvl="3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5pPr>
            <a:lvl6pPr marL="2743200" lvl="5" indent="-342900" algn="l">
              <a:lnSpc>
                <a:spcPct val="90000"/>
              </a:lnSpc>
              <a:spcBef>
                <a:spcPts val="4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2" name="Google Shape;202;p44"/>
          <p:cNvSpPr txBox="1">
            <a:spLocks noGrp="1"/>
          </p:cNvSpPr>
          <p:nvPr>
            <p:ph type="ftr" idx="11"/>
          </p:nvPr>
        </p:nvSpPr>
        <p:spPr>
          <a:xfrm>
            <a:off x="693245" y="6356365"/>
            <a:ext cx="4114799" cy="365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F2F2F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Objectives and overview</a:t>
            </a:r>
            <a:endParaRPr/>
          </a:p>
        </p:txBody>
      </p:sp>
      <p:sp>
        <p:nvSpPr>
          <p:cNvPr id="203" name="Google Shape;203;p44"/>
          <p:cNvSpPr txBox="1"/>
          <p:nvPr/>
        </p:nvSpPr>
        <p:spPr>
          <a:xfrm>
            <a:off x="336009" y="203662"/>
            <a:ext cx="3424842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800" b="1" dirty="0">
                <a:solidFill>
                  <a:schemeClr val="lt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  <a:sym typeface="Roboto"/>
              </a:rPr>
              <a:t>TaxDev</a:t>
            </a:r>
            <a:endParaRPr dirty="0"/>
          </a:p>
        </p:txBody>
      </p:sp>
      <p:pic>
        <p:nvPicPr>
          <p:cNvPr id="204" name="Google Shape;204;p4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893931" y="5936456"/>
            <a:ext cx="1298079" cy="83979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05" name="Google Shape;205;p44"/>
          <p:cNvGrpSpPr/>
          <p:nvPr/>
        </p:nvGrpSpPr>
        <p:grpSpPr>
          <a:xfrm>
            <a:off x="8621579" y="72984"/>
            <a:ext cx="3234423" cy="515528"/>
            <a:chOff x="6474966" y="72970"/>
            <a:chExt cx="2425816" cy="515528"/>
          </a:xfrm>
        </p:grpSpPr>
        <p:pic>
          <p:nvPicPr>
            <p:cNvPr id="206" name="Google Shape;206;p44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6474966" y="72970"/>
              <a:ext cx="863226" cy="51552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7" name="Google Shape;207;p44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8096184" y="234069"/>
              <a:ext cx="804598" cy="354429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02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(long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46A13256-5F47-4F4D-BE26-B4B73650620E}"/>
              </a:ext>
            </a:extLst>
          </p:cNvPr>
          <p:cNvSpPr/>
          <p:nvPr userDrawn="1"/>
        </p:nvSpPr>
        <p:spPr>
          <a:xfrm flipV="1">
            <a:off x="0" y="14"/>
            <a:ext cx="12192000" cy="660583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2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9504B9B-18C1-E547-BE77-254F89B19F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241299" y="1868163"/>
            <a:ext cx="8135796" cy="2375210"/>
          </a:xfrm>
        </p:spPr>
        <p:txBody>
          <a:bodyPr anchor="b">
            <a:normAutofit/>
          </a:bodyPr>
          <a:lstStyle>
            <a:lvl1pPr algn="l">
              <a:defRPr sz="5501" spc="-15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br>
              <a:rPr lang="en-GB" dirty="0"/>
            </a:br>
            <a:r>
              <a:rPr lang="en-GB" dirty="0"/>
              <a:t>max three lines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BB199AB-D245-484B-892E-B0F6186F0C8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56815" y="4325452"/>
            <a:ext cx="4868284" cy="1081477"/>
          </a:xfrm>
        </p:spPr>
        <p:txBody>
          <a:bodyPr anchor="t">
            <a:normAutofit/>
          </a:bodyPr>
          <a:lstStyle>
            <a:lvl1pPr marL="0" marR="0" indent="0" algn="l" defTabSz="68584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bg1"/>
                </a:solidFill>
              </a:defRPr>
            </a:lvl1pPr>
            <a:lvl2pPr marL="342923" indent="0" algn="ctr">
              <a:buNone/>
              <a:defRPr sz="1501"/>
            </a:lvl2pPr>
            <a:lvl3pPr marL="685848" indent="0" algn="ctr">
              <a:buNone/>
              <a:defRPr sz="1350"/>
            </a:lvl3pPr>
            <a:lvl4pPr marL="1028771" indent="0" algn="ctr">
              <a:buNone/>
              <a:defRPr sz="1200"/>
            </a:lvl4pPr>
            <a:lvl5pPr marL="1371694" indent="0" algn="ctr">
              <a:buNone/>
              <a:defRPr sz="1200"/>
            </a:lvl5pPr>
            <a:lvl6pPr marL="1714617" indent="0" algn="ctr">
              <a:buNone/>
              <a:defRPr sz="1200"/>
            </a:lvl6pPr>
            <a:lvl7pPr marL="2057543" indent="0" algn="ctr">
              <a:buNone/>
              <a:defRPr sz="1200"/>
            </a:lvl7pPr>
            <a:lvl8pPr marL="2400466" indent="0" algn="ctr">
              <a:buNone/>
              <a:defRPr sz="1200"/>
            </a:lvl8pPr>
            <a:lvl9pPr marL="2743389" indent="0" algn="ctr">
              <a:buNone/>
              <a:defRPr sz="1200"/>
            </a:lvl9pPr>
          </a:lstStyle>
          <a:p>
            <a:r>
              <a:rPr lang="en-GB" dirty="0"/>
              <a:t>Click to edit Master author style</a:t>
            </a:r>
          </a:p>
          <a:p>
            <a:r>
              <a:rPr lang="en-GB" dirty="0"/>
              <a:t>Author Name Surname</a:t>
            </a:r>
          </a:p>
          <a:p>
            <a:r>
              <a:rPr lang="en-GB" dirty="0"/>
              <a:t>Author Name Surname</a:t>
            </a:r>
          </a:p>
          <a:p>
            <a:pPr marL="0" marR="0" lvl="0" indent="0" algn="l" defTabSz="68584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dirty="0"/>
              <a:t>Author Name Surname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F8C450E-36D1-2E43-91D1-9BA21E1338BC}"/>
              </a:ext>
            </a:extLst>
          </p:cNvPr>
          <p:cNvCxnSpPr>
            <a:cxnSpLocks/>
          </p:cNvCxnSpPr>
          <p:nvPr userDrawn="1"/>
        </p:nvCxnSpPr>
        <p:spPr>
          <a:xfrm>
            <a:off x="3166960" y="0"/>
            <a:ext cx="74342" cy="6605836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8ABB31D-4AD6-A14C-AF1F-03378218612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5113" y="3801671"/>
            <a:ext cx="2378880" cy="1583630"/>
          </a:xfrm>
        </p:spPr>
        <p:txBody>
          <a:bodyPr anchor="b">
            <a:normAutofit/>
          </a:bodyPr>
          <a:lstStyle>
            <a:lvl1pPr algn="r">
              <a:spcBef>
                <a:spcPts val="451"/>
              </a:spcBef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Details of the presentation (date, venue, </a:t>
            </a:r>
            <a:r>
              <a:rPr lang="en-GB" dirty="0" err="1"/>
              <a:t>wifi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1CEF78B-61B5-0A43-B879-7980AD59C355}"/>
              </a:ext>
            </a:extLst>
          </p:cNvPr>
          <p:cNvSpPr txBox="1"/>
          <p:nvPr userDrawn="1"/>
        </p:nvSpPr>
        <p:spPr>
          <a:xfrm>
            <a:off x="952990" y="5972023"/>
            <a:ext cx="2153611" cy="30790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lvl="0" algn="r"/>
            <a:r>
              <a:rPr lang="en-US" sz="1401" b="1" dirty="0">
                <a:solidFill>
                  <a:srgbClr val="FFFFFF"/>
                </a:solidFill>
              </a:rPr>
              <a:t>#TaxDev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55E7301-0431-46C2-AB75-31AA8529C1B7}"/>
              </a:ext>
            </a:extLst>
          </p:cNvPr>
          <p:cNvSpPr txBox="1"/>
          <p:nvPr userDrawn="1"/>
        </p:nvSpPr>
        <p:spPr>
          <a:xfrm>
            <a:off x="188432" y="391755"/>
            <a:ext cx="34248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b="1" dirty="0">
                <a:solidFill>
                  <a:schemeClr val="bg1"/>
                </a:solidFill>
                <a:latin typeface="Roboto Bk" pitchFamily="2" charset="0"/>
                <a:ea typeface="Roboto Bk" pitchFamily="2" charset="0"/>
              </a:rPr>
              <a:t>TaxDev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AF56872-1492-46A3-ABDB-21E38EDECC7F}"/>
              </a:ext>
            </a:extLst>
          </p:cNvPr>
          <p:cNvGrpSpPr/>
          <p:nvPr userDrawn="1"/>
        </p:nvGrpSpPr>
        <p:grpSpPr>
          <a:xfrm>
            <a:off x="8675090" y="133991"/>
            <a:ext cx="3180902" cy="524858"/>
            <a:chOff x="6515105" y="63640"/>
            <a:chExt cx="2385677" cy="524858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F43503E8-76B2-7E4C-A757-B1F42F47A79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15105" y="63640"/>
              <a:ext cx="853033" cy="515528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9B3AB7E1-03F5-4824-BF0A-F564FEBEA98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8174053" y="234069"/>
              <a:ext cx="726729" cy="354429"/>
            </a:xfrm>
            <a:prstGeom prst="rect">
              <a:avLst/>
            </a:prstGeom>
          </p:spPr>
        </p:pic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3F4179D7-F6EE-448C-B288-8EEA4E46CE7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1239011" y="5641238"/>
            <a:ext cx="835896" cy="590394"/>
          </a:xfrm>
          <a:prstGeom prst="rect">
            <a:avLst/>
          </a:prstGeom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6719729-560C-4DFA-B368-0F4162A3EE58}"/>
              </a:ext>
            </a:extLst>
          </p:cNvPr>
          <p:cNvCxnSpPr>
            <a:cxnSpLocks/>
          </p:cNvCxnSpPr>
          <p:nvPr userDrawn="1"/>
        </p:nvCxnSpPr>
        <p:spPr>
          <a:xfrm flipH="1">
            <a:off x="3241293" y="5571114"/>
            <a:ext cx="9272764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D045E7C-AB27-497F-B52E-D3AD9F666BB8}"/>
              </a:ext>
            </a:extLst>
          </p:cNvPr>
          <p:cNvCxnSpPr>
            <a:cxnSpLocks/>
          </p:cNvCxnSpPr>
          <p:nvPr userDrawn="1"/>
        </p:nvCxnSpPr>
        <p:spPr>
          <a:xfrm flipH="1">
            <a:off x="9" y="6279927"/>
            <a:ext cx="12191998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2C86768-FA2C-4D41-B323-D4CC2CDADB38}"/>
              </a:ext>
            </a:extLst>
          </p:cNvPr>
          <p:cNvGrpSpPr/>
          <p:nvPr userDrawn="1"/>
        </p:nvGrpSpPr>
        <p:grpSpPr>
          <a:xfrm>
            <a:off x="-1771911" y="6276562"/>
            <a:ext cx="14086875" cy="431574"/>
            <a:chOff x="-1328937" y="6276548"/>
            <a:chExt cx="10565156" cy="431575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35F3B7FB-9D90-4BC8-85B9-8B8B8062EFBB}"/>
                </a:ext>
              </a:extLst>
            </p:cNvPr>
            <p:cNvSpPr/>
            <p:nvPr userDrawn="1"/>
          </p:nvSpPr>
          <p:spPr>
            <a:xfrm>
              <a:off x="2425391" y="6279927"/>
              <a:ext cx="6810828" cy="42819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12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5C4E387-DFB7-4687-9004-4085028CB3BD}"/>
                </a:ext>
              </a:extLst>
            </p:cNvPr>
            <p:cNvSpPr/>
            <p:nvPr userDrawn="1"/>
          </p:nvSpPr>
          <p:spPr>
            <a:xfrm>
              <a:off x="-1328937" y="6276548"/>
              <a:ext cx="6810828" cy="42819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12"/>
            </a:p>
          </p:txBody>
        </p:sp>
      </p:grpSp>
    </p:spTree>
    <p:extLst>
      <p:ext uri="{BB962C8B-B14F-4D97-AF65-F5344CB8AC3E}">
        <p14:creationId xmlns:p14="http://schemas.microsoft.com/office/powerpoint/2010/main" val="27377802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556">
          <p15:clr>
            <a:srgbClr val="FBAE40"/>
          </p15:clr>
        </p15:guide>
        <p15:guide id="2" pos="815">
          <p15:clr>
            <a:srgbClr val="FBAE40"/>
          </p15:clr>
        </p15:guide>
        <p15:guide id="3" pos="1877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(short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41F1E56D-DD80-7947-9F86-D6CA399B1D36}"/>
              </a:ext>
            </a:extLst>
          </p:cNvPr>
          <p:cNvSpPr/>
          <p:nvPr userDrawn="1"/>
        </p:nvSpPr>
        <p:spPr>
          <a:xfrm>
            <a:off x="0" y="5687121"/>
            <a:ext cx="12192000" cy="11708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2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6A13256-5F47-4F4D-BE26-B4B73650620E}"/>
              </a:ext>
            </a:extLst>
          </p:cNvPr>
          <p:cNvSpPr/>
          <p:nvPr userDrawn="1"/>
        </p:nvSpPr>
        <p:spPr>
          <a:xfrm flipV="1">
            <a:off x="0" y="14"/>
            <a:ext cx="12192000" cy="569827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2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9504B9B-18C1-E547-BE77-254F89B19F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241290" y="4047894"/>
            <a:ext cx="8135796" cy="925551"/>
          </a:xfrm>
        </p:spPr>
        <p:txBody>
          <a:bodyPr anchor="b">
            <a:normAutofit/>
          </a:bodyPr>
          <a:lstStyle>
            <a:lvl1pPr algn="l">
              <a:defRPr sz="5501" spc="-15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BB199AB-D245-484B-892E-B0F6186F0C8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233856" y="2765695"/>
            <a:ext cx="8143230" cy="1081477"/>
          </a:xfrm>
        </p:spPr>
        <p:txBody>
          <a:bodyPr anchor="t">
            <a:normAutofit/>
          </a:bodyPr>
          <a:lstStyle>
            <a:lvl1pPr marL="0" marR="0" indent="0" algn="l" defTabSz="68584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bg1"/>
                </a:solidFill>
              </a:defRPr>
            </a:lvl1pPr>
            <a:lvl2pPr marL="342923" indent="0" algn="ctr">
              <a:buNone/>
              <a:defRPr sz="1501"/>
            </a:lvl2pPr>
            <a:lvl3pPr marL="685848" indent="0" algn="ctr">
              <a:buNone/>
              <a:defRPr sz="1350"/>
            </a:lvl3pPr>
            <a:lvl4pPr marL="1028771" indent="0" algn="ctr">
              <a:buNone/>
              <a:defRPr sz="1200"/>
            </a:lvl4pPr>
            <a:lvl5pPr marL="1371694" indent="0" algn="ctr">
              <a:buNone/>
              <a:defRPr sz="1200"/>
            </a:lvl5pPr>
            <a:lvl6pPr marL="1714617" indent="0" algn="ctr">
              <a:buNone/>
              <a:defRPr sz="1200"/>
            </a:lvl6pPr>
            <a:lvl7pPr marL="2057543" indent="0" algn="ctr">
              <a:buNone/>
              <a:defRPr sz="1200"/>
            </a:lvl7pPr>
            <a:lvl8pPr marL="2400466" indent="0" algn="ctr">
              <a:buNone/>
              <a:defRPr sz="1200"/>
            </a:lvl8pPr>
            <a:lvl9pPr marL="2743389" indent="0" algn="ctr">
              <a:buNone/>
              <a:defRPr sz="1200"/>
            </a:lvl9pPr>
          </a:lstStyle>
          <a:p>
            <a:r>
              <a:rPr lang="en-GB" dirty="0"/>
              <a:t>Click to edit Master author style</a:t>
            </a:r>
          </a:p>
          <a:p>
            <a:r>
              <a:rPr lang="en-GB" dirty="0"/>
              <a:t>Author Name Surname</a:t>
            </a:r>
          </a:p>
          <a:p>
            <a:r>
              <a:rPr lang="en-GB" dirty="0"/>
              <a:t>Author Name Surname</a:t>
            </a:r>
          </a:p>
          <a:p>
            <a:pPr marL="0" marR="0" lvl="0" indent="0" algn="l" defTabSz="68584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dirty="0"/>
              <a:t>Author Name Surname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43503E8-76B2-7E4C-A757-B1F42F47A79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795" y="565142"/>
            <a:ext cx="1920000" cy="802967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F8C450E-36D1-2E43-91D1-9BA21E1338BC}"/>
              </a:ext>
            </a:extLst>
          </p:cNvPr>
          <p:cNvCxnSpPr>
            <a:cxnSpLocks/>
          </p:cNvCxnSpPr>
          <p:nvPr userDrawn="1"/>
        </p:nvCxnSpPr>
        <p:spPr>
          <a:xfrm>
            <a:off x="3166950" y="14"/>
            <a:ext cx="0" cy="4760912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8ABB31D-4AD6-A14C-AF1F-03378218612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90657" y="2810115"/>
            <a:ext cx="2378880" cy="1416365"/>
          </a:xfrm>
        </p:spPr>
        <p:txBody>
          <a:bodyPr anchor="t">
            <a:normAutofit/>
          </a:bodyPr>
          <a:lstStyle>
            <a:lvl1pPr algn="r">
              <a:spcBef>
                <a:spcPts val="451"/>
              </a:spcBef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Details of the presentation (date, venue, </a:t>
            </a:r>
            <a:r>
              <a:rPr lang="en-GB" dirty="0" err="1"/>
              <a:t>wifi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1CEF78B-61B5-0A43-B879-7980AD59C355}"/>
              </a:ext>
            </a:extLst>
          </p:cNvPr>
          <p:cNvSpPr txBox="1"/>
          <p:nvPr userDrawn="1"/>
        </p:nvSpPr>
        <p:spPr>
          <a:xfrm>
            <a:off x="715926" y="4519879"/>
            <a:ext cx="2153611" cy="30790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lvl="0" algn="r"/>
            <a:r>
              <a:rPr lang="en-US" sz="1401" b="1" dirty="0">
                <a:solidFill>
                  <a:srgbClr val="FFFFFF"/>
                </a:solidFill>
              </a:rPr>
              <a:t>@</a:t>
            </a:r>
            <a:r>
              <a:rPr lang="en-US" sz="1401" b="1" dirty="0" err="1">
                <a:solidFill>
                  <a:srgbClr val="FFFFFF"/>
                </a:solidFill>
              </a:rPr>
              <a:t>TheIFS</a:t>
            </a:r>
            <a:endParaRPr lang="en-US" sz="1401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88324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17">
          <p15:clr>
            <a:srgbClr val="FBAE40"/>
          </p15:clr>
        </p15:guide>
        <p15:guide id="2" pos="815">
          <p15:clr>
            <a:srgbClr val="FBAE40"/>
          </p15:clr>
        </p15:guide>
        <p15:guide id="3" pos="1877">
          <p15:clr>
            <a:srgbClr val="FBAE40"/>
          </p15:clr>
        </p15:guide>
        <p15:guide id="4" orient="horz" pos="892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2BCFAC-67E7-B24B-971C-141727EF62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70C530F-FA8A-1D4A-B389-DC53432542F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Defining the benchmark tax system</a:t>
            </a:r>
            <a:endParaRPr lang="en-US" dirty="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C98D80E6-3E42-2E4E-839C-153F128FC2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543058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83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(2 lines)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2BCFAC-67E7-B24B-971C-141727EF62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3945" y="1692628"/>
            <a:ext cx="10669859" cy="448434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70C530F-FA8A-1D4A-B389-DC53432542F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Defining the benchmark tax system</a:t>
            </a:r>
            <a:endParaRPr lang="en-US" dirty="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C98D80E6-3E42-2E4E-839C-153F128FC2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3941" y="342823"/>
            <a:ext cx="9114263" cy="1038946"/>
          </a:xfrm>
        </p:spPr>
        <p:txBody>
          <a:bodyPr/>
          <a:lstStyle/>
          <a:p>
            <a:r>
              <a:rPr lang="en-GB" dirty="0"/>
              <a:t>Click to edit Master title style </a:t>
            </a:r>
            <a:br>
              <a:rPr lang="en-GB" dirty="0"/>
            </a:br>
            <a:r>
              <a:rPr lang="en-GB" dirty="0"/>
              <a:t>in two lines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598679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835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 (long title)">
  <p:cSld name="Cover (long title)"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1"/>
          <p:cNvSpPr/>
          <p:nvPr/>
        </p:nvSpPr>
        <p:spPr>
          <a:xfrm rot="10800000" flipH="1">
            <a:off x="0" y="14"/>
            <a:ext cx="12192000" cy="6605838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12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" name="Google Shape;103;p31"/>
          <p:cNvSpPr txBox="1">
            <a:spLocks noGrp="1"/>
          </p:cNvSpPr>
          <p:nvPr>
            <p:ph type="ctrTitle"/>
          </p:nvPr>
        </p:nvSpPr>
        <p:spPr>
          <a:xfrm>
            <a:off x="3241299" y="1868163"/>
            <a:ext cx="8135796" cy="23752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501"/>
              <a:buFont typeface="Arial"/>
              <a:buNone/>
              <a:defRPr sz="5501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31"/>
          <p:cNvSpPr txBox="1">
            <a:spLocks noGrp="1"/>
          </p:cNvSpPr>
          <p:nvPr>
            <p:ph type="subTitle" idx="1"/>
          </p:nvPr>
        </p:nvSpPr>
        <p:spPr>
          <a:xfrm>
            <a:off x="3356815" y="4325452"/>
            <a:ext cx="4868284" cy="10814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  <a:defRPr sz="16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501"/>
              <a:buNone/>
              <a:defRPr sz="1501"/>
            </a:lvl2pPr>
            <a:lvl3pPr lvl="2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350"/>
              <a:buNone/>
              <a:defRPr sz="1350"/>
            </a:lvl3pPr>
            <a:lvl4pPr lvl="3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51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  <p:cxnSp>
        <p:nvCxnSpPr>
          <p:cNvPr id="105" name="Google Shape;105;p31"/>
          <p:cNvCxnSpPr/>
          <p:nvPr/>
        </p:nvCxnSpPr>
        <p:spPr>
          <a:xfrm>
            <a:off x="3166960" y="0"/>
            <a:ext cx="74342" cy="6605836"/>
          </a:xfrm>
          <a:prstGeom prst="straightConnector1">
            <a:avLst/>
          </a:prstGeom>
          <a:noFill/>
          <a:ln w="2857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06" name="Google Shape;106;p31"/>
          <p:cNvSpPr txBox="1">
            <a:spLocks noGrp="1"/>
          </p:cNvSpPr>
          <p:nvPr>
            <p:ph type="body" idx="2"/>
          </p:nvPr>
        </p:nvSpPr>
        <p:spPr>
          <a:xfrm>
            <a:off x="665113" y="3801671"/>
            <a:ext cx="2378880" cy="15836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304800" algn="r">
              <a:lnSpc>
                <a:spcPct val="100000"/>
              </a:lnSpc>
              <a:spcBef>
                <a:spcPts val="451"/>
              </a:spcBef>
              <a:spcAft>
                <a:spcPts val="0"/>
              </a:spcAft>
              <a:buSzPts val="1200"/>
              <a:buChar char="▪"/>
              <a:defRPr sz="1200">
                <a:solidFill>
                  <a:schemeClr val="lt1"/>
                </a:solidFill>
              </a:defRPr>
            </a:lvl1pPr>
            <a:lvl2pPr marL="914400" lvl="1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2pPr>
            <a:lvl3pPr marL="1371600" lvl="2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3pPr>
            <a:lvl4pPr marL="1828800" lvl="3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5pPr>
            <a:lvl6pPr marL="2743200" lvl="5" indent="-342900" algn="l">
              <a:lnSpc>
                <a:spcPct val="90000"/>
              </a:lnSpc>
              <a:spcBef>
                <a:spcPts val="4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7" name="Google Shape;107;p31"/>
          <p:cNvSpPr txBox="1"/>
          <p:nvPr/>
        </p:nvSpPr>
        <p:spPr>
          <a:xfrm>
            <a:off x="952990" y="5972023"/>
            <a:ext cx="2153611" cy="307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1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#TaxDev</a:t>
            </a:r>
            <a:endParaRPr/>
          </a:p>
        </p:txBody>
      </p:sp>
      <p:sp>
        <p:nvSpPr>
          <p:cNvPr id="108" name="Google Shape;108;p31"/>
          <p:cNvSpPr txBox="1"/>
          <p:nvPr/>
        </p:nvSpPr>
        <p:spPr>
          <a:xfrm>
            <a:off x="188432" y="391755"/>
            <a:ext cx="3424842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800" b="1" dirty="0">
                <a:solidFill>
                  <a:schemeClr val="lt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  <a:sym typeface="Roboto"/>
              </a:rPr>
              <a:t>TaxDev</a:t>
            </a:r>
            <a:endParaRPr dirty="0"/>
          </a:p>
        </p:txBody>
      </p:sp>
      <p:grpSp>
        <p:nvGrpSpPr>
          <p:cNvPr id="109" name="Google Shape;109;p31"/>
          <p:cNvGrpSpPr/>
          <p:nvPr/>
        </p:nvGrpSpPr>
        <p:grpSpPr>
          <a:xfrm>
            <a:off x="8675090" y="133991"/>
            <a:ext cx="3180902" cy="524858"/>
            <a:chOff x="6515105" y="63640"/>
            <a:chExt cx="2385677" cy="524858"/>
          </a:xfrm>
        </p:grpSpPr>
        <p:pic>
          <p:nvPicPr>
            <p:cNvPr id="110" name="Google Shape;110;p31"/>
            <p:cNvPicPr preferRelativeResize="0"/>
            <p:nvPr/>
          </p:nvPicPr>
          <p:blipFill rotWithShape="1">
            <a:blip r:embed="rId2">
              <a:alphaModFix/>
            </a:blip>
            <a:srcRect/>
            <a:stretch/>
          </p:blipFill>
          <p:spPr>
            <a:xfrm>
              <a:off x="6515105" y="63640"/>
              <a:ext cx="853033" cy="51552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1" name="Google Shape;111;p31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8174053" y="234069"/>
              <a:ext cx="726729" cy="354429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12" name="Google Shape;112;p3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239011" y="5641238"/>
            <a:ext cx="835896" cy="59039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3" name="Google Shape;113;p31"/>
          <p:cNvCxnSpPr>
            <a:cxnSpLocks/>
          </p:cNvCxnSpPr>
          <p:nvPr/>
        </p:nvCxnSpPr>
        <p:spPr>
          <a:xfrm flipH="1">
            <a:off x="3241293" y="5571114"/>
            <a:ext cx="8950707" cy="0"/>
          </a:xfrm>
          <a:prstGeom prst="straightConnector1">
            <a:avLst/>
          </a:prstGeom>
          <a:noFill/>
          <a:ln w="2857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14" name="Google Shape;114;p31"/>
          <p:cNvCxnSpPr/>
          <p:nvPr/>
        </p:nvCxnSpPr>
        <p:spPr>
          <a:xfrm rot="10800000">
            <a:off x="9" y="6279927"/>
            <a:ext cx="12191998" cy="0"/>
          </a:xfrm>
          <a:prstGeom prst="straightConnector1">
            <a:avLst/>
          </a:prstGeom>
          <a:noFill/>
          <a:ln w="2857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grpSp>
        <p:nvGrpSpPr>
          <p:cNvPr id="115" name="Google Shape;115;p31"/>
          <p:cNvGrpSpPr/>
          <p:nvPr/>
        </p:nvGrpSpPr>
        <p:grpSpPr>
          <a:xfrm>
            <a:off x="0" y="6276562"/>
            <a:ext cx="12192000" cy="431574"/>
            <a:chOff x="-1328937" y="6276548"/>
            <a:chExt cx="10565156" cy="431575"/>
          </a:xfrm>
        </p:grpSpPr>
        <p:sp>
          <p:nvSpPr>
            <p:cNvPr id="116" name="Google Shape;116;p31"/>
            <p:cNvSpPr/>
            <p:nvPr/>
          </p:nvSpPr>
          <p:spPr>
            <a:xfrm>
              <a:off x="2425391" y="6279927"/>
              <a:ext cx="6810828" cy="428196"/>
            </a:xfrm>
            <a:prstGeom prst="rect">
              <a:avLst/>
            </a:prstGeom>
            <a:solidFill>
              <a:schemeClr val="lt1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012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" name="Google Shape;117;p31"/>
            <p:cNvSpPr/>
            <p:nvPr/>
          </p:nvSpPr>
          <p:spPr>
            <a:xfrm>
              <a:off x="-1328937" y="6276548"/>
              <a:ext cx="6810828" cy="428196"/>
            </a:xfrm>
            <a:prstGeom prst="rect">
              <a:avLst/>
            </a:prstGeom>
            <a:solidFill>
              <a:schemeClr val="lt1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012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556">
          <p15:clr>
            <a:srgbClr val="FBAE40"/>
          </p15:clr>
        </p15:guide>
        <p15:guide id="2" pos="815">
          <p15:clr>
            <a:srgbClr val="FBAE40"/>
          </p15:clr>
        </p15:guide>
        <p15:guide id="3" pos="1877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Sub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58AA792A-3C0B-4049-9A76-977F067CF5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FDA8A8B9-3FE0-C441-B741-FEE0B4C2BA3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Defining the benchmark tax system</a:t>
            </a:r>
            <a:endParaRPr lang="en-US" dirty="0"/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6645E6EF-80E5-DA4C-B7C8-6F606A0CCE38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683949" y="1694985"/>
            <a:ext cx="10693140" cy="448279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E3B19EBF-85B8-AE46-A225-77F72C09D253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68872" y="1136920"/>
            <a:ext cx="9173944" cy="480005"/>
          </a:xfrm>
        </p:spPr>
        <p:txBody>
          <a:bodyPr anchor="t">
            <a:normAutofit/>
          </a:bodyPr>
          <a:lstStyle>
            <a:lvl1pPr marL="0" indent="0">
              <a:buNone/>
              <a:defRPr sz="25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Click to edit Master subtitle style in one 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776794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+ Two column (vertic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59054F-511C-A149-AE8B-FE37A07C9C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DE3316-2C67-0345-98E2-19F87684E8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3941" y="1233491"/>
            <a:ext cx="5184000" cy="494347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1E97CD-DF68-0A41-8D16-7F2A6D38E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3" y="1233491"/>
            <a:ext cx="5181599" cy="494347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187735F-3AB3-4545-99F8-1E0738C0417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Defining the benchmark tax system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43863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wo column (horizont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59054F-511C-A149-AE8B-FE37A07C9C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DE3316-2C67-0345-98E2-19F87684E8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3949" y="1233488"/>
            <a:ext cx="10693140" cy="2383200"/>
          </a:xfrm>
        </p:spPr>
        <p:txBody>
          <a:bodyPr/>
          <a:lstStyle>
            <a:lvl3pPr>
              <a:defRPr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1E97CD-DF68-0A41-8D16-7F2A6D38E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686" y="3601844"/>
            <a:ext cx="10694400" cy="257259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187735F-3AB3-4545-99F8-1E0738C0417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Defining the benchmark tax system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082827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7BA3731-BEE0-F54F-9648-7C636A621BA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02217" y="1233502"/>
            <a:ext cx="10604501" cy="4951411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F7F4EC19-8E2C-B04C-8B4D-979252AD3A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F1162AF6-2051-CB4A-AB57-B5F2115521B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Defining the benchmark tax system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01D8A57-B71E-2B49-847E-1B8E55E3990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774150" y="6356365"/>
            <a:ext cx="2743199" cy="365126"/>
          </a:xfrm>
          <a:prstGeom prst="rect">
            <a:avLst/>
          </a:prstGeom>
        </p:spPr>
        <p:txBody>
          <a:bodyPr/>
          <a:lstStyle>
            <a:lvl1pPr>
              <a:defRPr b="0"/>
            </a:lvl1pPr>
          </a:lstStyle>
          <a:p>
            <a:r>
              <a:rPr lang="en-US" dirty="0"/>
              <a:t>© </a:t>
            </a:r>
            <a:r>
              <a:rPr lang="en-GB" dirty="0"/>
              <a:t>Institute for Fiscal Studies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753986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96BD12-4C02-1C49-98E9-7D53932A51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44959D-0BD7-2843-8556-41F3269F8EB6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669075" y="1238027"/>
            <a:ext cx="5296829" cy="489516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2151A72-4740-D448-96FD-5A6BA89907C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166631" y="1393909"/>
            <a:ext cx="5210457" cy="4749724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6762570-5DE2-2541-9901-949C0BE0B580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Defining the benchmark tax system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259970-BE81-E245-9853-9023A201EB3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8774150" y="6356365"/>
            <a:ext cx="2743199" cy="365126"/>
          </a:xfrm>
          <a:prstGeom prst="rect">
            <a:avLst/>
          </a:prstGeom>
        </p:spPr>
        <p:txBody>
          <a:bodyPr/>
          <a:lstStyle>
            <a:lvl1pPr>
              <a:defRPr b="0"/>
            </a:lvl1pPr>
          </a:lstStyle>
          <a:p>
            <a:r>
              <a:rPr lang="en-US" dirty="0"/>
              <a:t>© </a:t>
            </a:r>
            <a:r>
              <a:rPr lang="en-GB" dirty="0"/>
              <a:t>Institute for Fiscal Studies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612170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1815">
          <p15:clr>
            <a:srgbClr val="FBAE40"/>
          </p15:clr>
        </p15:guide>
        <p15:guide id="2" orient="horz" pos="410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7BA3731-BEE0-F54F-9648-7C636A621BA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02217" y="1233488"/>
            <a:ext cx="10604501" cy="4442483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F7F4EC19-8E2C-B04C-8B4D-979252AD3A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F1162AF6-2051-CB4A-AB57-B5F2115521B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Defining the benchmark tax system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D72946E9-25ED-C14E-80CB-BEA1E668364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83685" y="5910158"/>
            <a:ext cx="10693401" cy="279517"/>
          </a:xfrm>
        </p:spPr>
        <p:txBody>
          <a:bodyPr anchor="b">
            <a:normAutofit/>
          </a:bodyPr>
          <a:lstStyle>
            <a:lvl1pPr marL="0" indent="0">
              <a:buNone/>
              <a:defRPr sz="1200"/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7352950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696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hart Placeholder 8">
            <a:extLst>
              <a:ext uri="{FF2B5EF4-FFF2-40B4-BE49-F238E27FC236}">
                <a16:creationId xmlns:a16="http://schemas.microsoft.com/office/drawing/2014/main" id="{C7556F71-460E-494E-B38D-195C5A758BDD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683685" y="1233502"/>
            <a:ext cx="10693401" cy="4442481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chart</a:t>
            </a:r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F7F4EC19-8E2C-B04C-8B4D-979252AD3A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F1162AF6-2051-CB4A-AB57-B5F2115521B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Defining the benchmark tax system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550D70-5176-0D40-8DA9-D8DD956FC13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83685" y="5910158"/>
            <a:ext cx="10693401" cy="279517"/>
          </a:xfrm>
        </p:spPr>
        <p:txBody>
          <a:bodyPr anchor="b">
            <a:normAutofit/>
          </a:bodyPr>
          <a:lstStyle>
            <a:lvl1pPr marL="0" indent="0">
              <a:buNone/>
              <a:defRPr sz="1200"/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720011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696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Subtitle +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hart Placeholder 8">
            <a:extLst>
              <a:ext uri="{FF2B5EF4-FFF2-40B4-BE49-F238E27FC236}">
                <a16:creationId xmlns:a16="http://schemas.microsoft.com/office/drawing/2014/main" id="{C7556F71-460E-494E-B38D-195C5A758BDD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683685" y="1694985"/>
            <a:ext cx="10693401" cy="3980986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chart</a:t>
            </a:r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F7F4EC19-8E2C-B04C-8B4D-979252AD3A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F1162AF6-2051-CB4A-AB57-B5F2115521B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Defining the benchmark tax system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550D70-5176-0D40-8DA9-D8DD956FC13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83685" y="5910158"/>
            <a:ext cx="10693401" cy="279517"/>
          </a:xfrm>
        </p:spPr>
        <p:txBody>
          <a:bodyPr anchor="b">
            <a:normAutofit/>
          </a:bodyPr>
          <a:lstStyle>
            <a:lvl1pPr marL="0" indent="0">
              <a:buNone/>
              <a:defRPr sz="12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14">
            <a:extLst>
              <a:ext uri="{FF2B5EF4-FFF2-40B4-BE49-F238E27FC236}">
                <a16:creationId xmlns:a16="http://schemas.microsoft.com/office/drawing/2014/main" id="{5A86368F-6E45-E642-8A7E-A07DE1FA8FA3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83684" y="1136920"/>
            <a:ext cx="9114265" cy="480005"/>
          </a:xfrm>
        </p:spPr>
        <p:txBody>
          <a:bodyPr anchor="t">
            <a:normAutofit/>
          </a:bodyPr>
          <a:lstStyle>
            <a:lvl1pPr marL="0" indent="0">
              <a:buNone/>
              <a:defRPr sz="25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Click to edit Master subtitle style in one 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691846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696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(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9B3852D-47F9-0241-98E4-0BAAB742F8D1}"/>
              </a:ext>
            </a:extLst>
          </p:cNvPr>
          <p:cNvSpPr/>
          <p:nvPr userDrawn="1"/>
        </p:nvSpPr>
        <p:spPr>
          <a:xfrm flipV="1"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2"/>
          </a:p>
        </p:txBody>
      </p:sp>
      <p:cxnSp>
        <p:nvCxnSpPr>
          <p:cNvPr id="3" name="Straight Connector 2"/>
          <p:cNvCxnSpPr>
            <a:cxnSpLocks/>
          </p:cNvCxnSpPr>
          <p:nvPr userDrawn="1"/>
        </p:nvCxnSpPr>
        <p:spPr>
          <a:xfrm>
            <a:off x="735610" y="2912833"/>
            <a:ext cx="8160000" cy="0"/>
          </a:xfrm>
          <a:prstGeom prst="line">
            <a:avLst/>
          </a:prstGeom>
          <a:ln w="28575"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>
            <a:cxnSpLocks/>
          </p:cNvCxnSpPr>
          <p:nvPr userDrawn="1"/>
        </p:nvCxnSpPr>
        <p:spPr>
          <a:xfrm>
            <a:off x="736192" y="4633950"/>
            <a:ext cx="8160000" cy="0"/>
          </a:xfrm>
          <a:prstGeom prst="line">
            <a:avLst/>
          </a:prstGeom>
          <a:ln w="28575"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4B2BA015-7E5A-B043-A462-E5531861A0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3941" y="3086034"/>
            <a:ext cx="8147824" cy="1325562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GB" dirty="0"/>
              <a:t>Click to edit Master divider style in two lines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44C2E8EA-534F-8749-9926-4BC88B23CBF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/>
              <a:t>Defining the benchmark tax system</a:t>
            </a:r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BDD3E76-1D97-4868-9CB2-73A3C52EBDC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893931" y="5936456"/>
            <a:ext cx="1298079" cy="839790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CFA07248-6741-4C5D-9CC1-9BBDD5A6F7EC}"/>
              </a:ext>
            </a:extLst>
          </p:cNvPr>
          <p:cNvGrpSpPr/>
          <p:nvPr userDrawn="1"/>
        </p:nvGrpSpPr>
        <p:grpSpPr>
          <a:xfrm>
            <a:off x="8621579" y="72984"/>
            <a:ext cx="3234423" cy="515528"/>
            <a:chOff x="6474966" y="72970"/>
            <a:chExt cx="2425816" cy="515528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EECD9EAE-7084-4EA0-ACA5-44ECA8E9446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74966" y="72970"/>
              <a:ext cx="863226" cy="515528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DB7A3F97-8108-4811-9076-8FEE4577F41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8096184" y="234069"/>
              <a:ext cx="804598" cy="354429"/>
            </a:xfrm>
            <a:prstGeom prst="rect">
              <a:avLst/>
            </a:prstGeom>
          </p:spPr>
        </p:pic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7ED65EDE-44D7-42D3-AB98-B849E6861C29}"/>
              </a:ext>
            </a:extLst>
          </p:cNvPr>
          <p:cNvSpPr txBox="1"/>
          <p:nvPr userDrawn="1"/>
        </p:nvSpPr>
        <p:spPr>
          <a:xfrm>
            <a:off x="336009" y="203662"/>
            <a:ext cx="34248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b="1" dirty="0">
                <a:solidFill>
                  <a:schemeClr val="bg1"/>
                </a:solidFill>
                <a:latin typeface="Roboto Bk" pitchFamily="2" charset="0"/>
                <a:ea typeface="Roboto Bk" pitchFamily="2" charset="0"/>
              </a:rPr>
              <a:t>TaxDev</a:t>
            </a:r>
          </a:p>
        </p:txBody>
      </p:sp>
    </p:spTree>
    <p:extLst>
      <p:ext uri="{BB962C8B-B14F-4D97-AF65-F5344CB8AC3E}">
        <p14:creationId xmlns:p14="http://schemas.microsoft.com/office/powerpoint/2010/main" val="75798272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(Medium Quo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771C01C-5E80-1F49-8755-D9DB9363BE55}"/>
              </a:ext>
            </a:extLst>
          </p:cNvPr>
          <p:cNvSpPr/>
          <p:nvPr userDrawn="1"/>
        </p:nvSpPr>
        <p:spPr>
          <a:xfrm flipV="1"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2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735612" y="2595778"/>
            <a:ext cx="7171736" cy="0"/>
          </a:xfrm>
          <a:prstGeom prst="line">
            <a:avLst/>
          </a:prstGeom>
          <a:ln w="28575"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735048" y="2722551"/>
            <a:ext cx="7172309" cy="1785104"/>
          </a:xfrm>
        </p:spPr>
        <p:txBody>
          <a:bodyPr anchor="ctr"/>
          <a:lstStyle>
            <a:lvl1pPr marL="0" marR="0" indent="0" algn="l" defTabSz="45723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801" b="0" baseline="0">
                <a:solidFill>
                  <a:srgbClr val="F4F4F4"/>
                </a:solidFill>
                <a:latin typeface="+mj-lt"/>
              </a:defRPr>
            </a:lvl1pPr>
          </a:lstStyle>
          <a:p>
            <a:pPr marL="0" marR="0" lvl="0" indent="0" algn="l" defTabSz="45723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GB" dirty="0"/>
              <a:t>Click to edit medium quote of about 6 lines Click to edit medium quote of about 6 lines Click to edit medium quote of about 6 lines Click to edit medium quote of about 6 lines Click to edit medium quote of about 6 lines Click to edit medium quote of about 6 lines Click to edit medium quote of about 6 lines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736188" y="5049108"/>
            <a:ext cx="7171160" cy="0"/>
          </a:xfrm>
          <a:prstGeom prst="line">
            <a:avLst/>
          </a:prstGeom>
          <a:ln w="28575"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736189" y="4570898"/>
            <a:ext cx="3977218" cy="252956"/>
          </a:xfrm>
        </p:spPr>
        <p:txBody>
          <a:bodyPr anchor="ctr">
            <a:noAutofit/>
          </a:bodyPr>
          <a:lstStyle>
            <a:lvl1pPr marL="0" indent="0">
              <a:buNone/>
              <a:defRPr sz="1401" baseline="0">
                <a:solidFill>
                  <a:srgbClr val="F4F4F4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− Click to insert source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8DA3CB-E26D-2D40-94FA-8DBAE46A6256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/>
              <a:t>Defining the benchmark tax system</a:t>
            </a:r>
            <a:endParaRPr lang="en-US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1697DC58-F2CA-4A03-962B-30EFA43EC6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893931" y="5936456"/>
            <a:ext cx="1298079" cy="83979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A2FBD37-43A9-414C-B4EF-2B34BD7384D0}"/>
              </a:ext>
            </a:extLst>
          </p:cNvPr>
          <p:cNvSpPr txBox="1"/>
          <p:nvPr userDrawn="1"/>
        </p:nvSpPr>
        <p:spPr>
          <a:xfrm>
            <a:off x="336009" y="203662"/>
            <a:ext cx="34248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b="1" dirty="0">
                <a:solidFill>
                  <a:schemeClr val="bg1"/>
                </a:solidFill>
                <a:latin typeface="Roboto Bk" pitchFamily="2" charset="0"/>
                <a:ea typeface="Roboto Bk" pitchFamily="2" charset="0"/>
              </a:rPr>
              <a:t>TaxDev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58FFB0D-C942-4A3E-87A8-0F43D9B7771A}"/>
              </a:ext>
            </a:extLst>
          </p:cNvPr>
          <p:cNvGrpSpPr/>
          <p:nvPr userDrawn="1"/>
        </p:nvGrpSpPr>
        <p:grpSpPr>
          <a:xfrm>
            <a:off x="8621579" y="72984"/>
            <a:ext cx="3234423" cy="515528"/>
            <a:chOff x="6474966" y="72970"/>
            <a:chExt cx="2425816" cy="515528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1E36994E-0090-4F7B-83A6-9AF92893CD4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74966" y="72970"/>
              <a:ext cx="863226" cy="515528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A25554D3-55BD-43F3-951B-9978A1FD51D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8096184" y="234069"/>
              <a:ext cx="804598" cy="35442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3477043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02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 (short title)">
  <p:cSld name="Cover (short title)"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32"/>
          <p:cNvSpPr/>
          <p:nvPr/>
        </p:nvSpPr>
        <p:spPr>
          <a:xfrm>
            <a:off x="0" y="5687121"/>
            <a:ext cx="12192000" cy="117087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12"/>
              <a:buFont typeface="Arial"/>
              <a:buNone/>
            </a:pPr>
            <a:endParaRPr sz="1012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" name="Google Shape;120;p32"/>
          <p:cNvSpPr/>
          <p:nvPr/>
        </p:nvSpPr>
        <p:spPr>
          <a:xfrm rot="10800000" flipH="1">
            <a:off x="0" y="14"/>
            <a:ext cx="12192000" cy="5698274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12"/>
              <a:buFont typeface="Arial"/>
              <a:buNone/>
            </a:pPr>
            <a:endParaRPr sz="1012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" name="Google Shape;121;p32"/>
          <p:cNvSpPr txBox="1">
            <a:spLocks noGrp="1"/>
          </p:cNvSpPr>
          <p:nvPr>
            <p:ph type="ctrTitle"/>
          </p:nvPr>
        </p:nvSpPr>
        <p:spPr>
          <a:xfrm>
            <a:off x="3241290" y="4047894"/>
            <a:ext cx="8135796" cy="9255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501"/>
              <a:buFont typeface="Arial"/>
              <a:buNone/>
              <a:defRPr sz="5501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2" name="Google Shape;122;p32"/>
          <p:cNvSpPr txBox="1">
            <a:spLocks noGrp="1"/>
          </p:cNvSpPr>
          <p:nvPr>
            <p:ph type="subTitle" idx="1"/>
          </p:nvPr>
        </p:nvSpPr>
        <p:spPr>
          <a:xfrm>
            <a:off x="3233856" y="2765695"/>
            <a:ext cx="8143230" cy="10814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  <a:defRPr sz="16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501"/>
              <a:buNone/>
              <a:defRPr sz="1501"/>
            </a:lvl2pPr>
            <a:lvl3pPr lvl="2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350"/>
              <a:buNone/>
              <a:defRPr sz="1350"/>
            </a:lvl3pPr>
            <a:lvl4pPr lvl="3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51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  <p:pic>
        <p:nvPicPr>
          <p:cNvPr id="123" name="Google Shape;123;p3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37795" y="565142"/>
            <a:ext cx="1920000" cy="80296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4" name="Google Shape;124;p32"/>
          <p:cNvCxnSpPr/>
          <p:nvPr/>
        </p:nvCxnSpPr>
        <p:spPr>
          <a:xfrm>
            <a:off x="3166950" y="14"/>
            <a:ext cx="0" cy="4760912"/>
          </a:xfrm>
          <a:prstGeom prst="straightConnector1">
            <a:avLst/>
          </a:prstGeom>
          <a:noFill/>
          <a:ln w="2857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25" name="Google Shape;125;p32"/>
          <p:cNvSpPr txBox="1">
            <a:spLocks noGrp="1"/>
          </p:cNvSpPr>
          <p:nvPr>
            <p:ph type="body" idx="2"/>
          </p:nvPr>
        </p:nvSpPr>
        <p:spPr>
          <a:xfrm>
            <a:off x="490657" y="2810115"/>
            <a:ext cx="2378880" cy="14163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04800" algn="r">
              <a:lnSpc>
                <a:spcPct val="100000"/>
              </a:lnSpc>
              <a:spcBef>
                <a:spcPts val="451"/>
              </a:spcBef>
              <a:spcAft>
                <a:spcPts val="0"/>
              </a:spcAft>
              <a:buSzPts val="1200"/>
              <a:buChar char="▪"/>
              <a:defRPr sz="1200">
                <a:solidFill>
                  <a:schemeClr val="lt1"/>
                </a:solidFill>
              </a:defRPr>
            </a:lvl1pPr>
            <a:lvl2pPr marL="914400" lvl="1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2pPr>
            <a:lvl3pPr marL="1371600" lvl="2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3pPr>
            <a:lvl4pPr marL="1828800" lvl="3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5pPr>
            <a:lvl6pPr marL="2743200" lvl="5" indent="-342900" algn="l">
              <a:lnSpc>
                <a:spcPct val="90000"/>
              </a:lnSpc>
              <a:spcBef>
                <a:spcPts val="4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26" name="Google Shape;126;p32"/>
          <p:cNvSpPr txBox="1"/>
          <p:nvPr/>
        </p:nvSpPr>
        <p:spPr>
          <a:xfrm>
            <a:off x="715926" y="4519879"/>
            <a:ext cx="2153611" cy="307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1"/>
              <a:buFont typeface="Arial"/>
              <a:buNone/>
            </a:pPr>
            <a:r>
              <a:rPr lang="en-GB" sz="1401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@TheIFS</a:t>
            </a:r>
            <a:endParaRPr sz="1401" b="1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17">
          <p15:clr>
            <a:srgbClr val="FBAE40"/>
          </p15:clr>
        </p15:guide>
        <p15:guide id="2" pos="815">
          <p15:clr>
            <a:srgbClr val="FBAE40"/>
          </p15:clr>
        </p15:guide>
        <p15:guide id="3" pos="1877">
          <p15:clr>
            <a:srgbClr val="FBAE40"/>
          </p15:clr>
        </p15:guide>
        <p15:guide id="4" orient="horz" pos="892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(Small Quo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771C01C-5E80-1F49-8755-D9DB9363BE55}"/>
              </a:ext>
            </a:extLst>
          </p:cNvPr>
          <p:cNvSpPr/>
          <p:nvPr userDrawn="1"/>
        </p:nvSpPr>
        <p:spPr>
          <a:xfrm flipV="1"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2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735612" y="2982878"/>
            <a:ext cx="7171736" cy="0"/>
          </a:xfrm>
          <a:prstGeom prst="line">
            <a:avLst/>
          </a:prstGeom>
          <a:ln w="28575"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735048" y="3133014"/>
            <a:ext cx="7172309" cy="945771"/>
          </a:xfrm>
        </p:spPr>
        <p:txBody>
          <a:bodyPr anchor="ctr"/>
          <a:lstStyle>
            <a:lvl1pPr marL="0" marR="0" indent="0" algn="l" defTabSz="45723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801" b="0" baseline="0">
                <a:solidFill>
                  <a:srgbClr val="F4F4F4"/>
                </a:solidFill>
                <a:latin typeface="+mj-lt"/>
              </a:defRPr>
            </a:lvl1pPr>
          </a:lstStyle>
          <a:p>
            <a:pPr marL="0" marR="0" lvl="0" indent="0" algn="l" defTabSz="45723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GB" dirty="0"/>
              <a:t>Click to edit small quote of about 3 lines Click to edit small quote of about 3 lines Click to edit small quote of about 3 lines Click to edit small quote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736188" y="4642706"/>
            <a:ext cx="7171160" cy="0"/>
          </a:xfrm>
          <a:prstGeom prst="line">
            <a:avLst/>
          </a:prstGeom>
          <a:ln w="28575"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736189" y="4164496"/>
            <a:ext cx="3977218" cy="252956"/>
          </a:xfrm>
        </p:spPr>
        <p:txBody>
          <a:bodyPr anchor="ctr">
            <a:noAutofit/>
          </a:bodyPr>
          <a:lstStyle>
            <a:lvl1pPr marL="0" indent="0">
              <a:buNone/>
              <a:defRPr sz="1401" baseline="0">
                <a:solidFill>
                  <a:srgbClr val="F4F4F4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− Click to insert source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8DA3CB-E26D-2D40-94FA-8DBAE46A6256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/>
              <a:t>Defining the benchmark tax system</a:t>
            </a:r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D51799B-69E0-4523-8176-5116C28B5CE5}"/>
              </a:ext>
            </a:extLst>
          </p:cNvPr>
          <p:cNvSpPr txBox="1"/>
          <p:nvPr userDrawn="1"/>
        </p:nvSpPr>
        <p:spPr>
          <a:xfrm>
            <a:off x="336009" y="203662"/>
            <a:ext cx="34248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b="1" dirty="0">
                <a:solidFill>
                  <a:schemeClr val="bg1"/>
                </a:solidFill>
                <a:latin typeface="Roboto Bk" pitchFamily="2" charset="0"/>
                <a:ea typeface="Roboto Bk" pitchFamily="2" charset="0"/>
              </a:rPr>
              <a:t>TaxDev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B4D7AE7-016F-4C42-91B4-901A34BF775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893931" y="5936456"/>
            <a:ext cx="1298079" cy="839790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90E308EA-E2C4-419F-9A0D-99F20BCEFA67}"/>
              </a:ext>
            </a:extLst>
          </p:cNvPr>
          <p:cNvGrpSpPr/>
          <p:nvPr userDrawn="1"/>
        </p:nvGrpSpPr>
        <p:grpSpPr>
          <a:xfrm>
            <a:off x="8621579" y="72984"/>
            <a:ext cx="3234423" cy="515528"/>
            <a:chOff x="6474966" y="72970"/>
            <a:chExt cx="2425816" cy="515528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3B5FF3A0-92D9-4DD8-B338-DF96FC4B023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74966" y="72970"/>
              <a:ext cx="863226" cy="515528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9BC459B8-F53C-42C7-8991-01D96946EFB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8096184" y="234069"/>
              <a:ext cx="804598" cy="35442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0444119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021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B6D134D9-F12F-EF44-843F-D4FEB4EB5EB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2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AB888AA-D217-494B-976C-4BBDBA116DC9}"/>
              </a:ext>
            </a:extLst>
          </p:cNvPr>
          <p:cNvSpPr/>
          <p:nvPr userDrawn="1"/>
        </p:nvSpPr>
        <p:spPr>
          <a:xfrm flipV="1">
            <a:off x="0" y="0"/>
            <a:ext cx="12192000" cy="509729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2"/>
          </a:p>
        </p:txBody>
      </p:sp>
      <p:sp>
        <p:nvSpPr>
          <p:cNvPr id="9" name="TextBox 8"/>
          <p:cNvSpPr txBox="1"/>
          <p:nvPr userDrawn="1"/>
        </p:nvSpPr>
        <p:spPr>
          <a:xfrm>
            <a:off x="4226801" y="3280495"/>
            <a:ext cx="3709131" cy="16013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1" dirty="0">
                <a:solidFill>
                  <a:srgbClr val="FFFFFF"/>
                </a:solidFill>
              </a:rPr>
              <a:t>The Institute for Fiscal Studies</a:t>
            </a:r>
          </a:p>
          <a:p>
            <a:pPr lvl="0"/>
            <a:r>
              <a:rPr lang="en-US" sz="1401" dirty="0">
                <a:solidFill>
                  <a:srgbClr val="FFFFFF"/>
                </a:solidFill>
              </a:rPr>
              <a:t>7 </a:t>
            </a:r>
            <a:r>
              <a:rPr lang="en-US" sz="1401" dirty="0" err="1">
                <a:solidFill>
                  <a:srgbClr val="FFFFFF"/>
                </a:solidFill>
              </a:rPr>
              <a:t>Ridgmount</a:t>
            </a:r>
            <a:r>
              <a:rPr lang="en-US" sz="1401" dirty="0">
                <a:solidFill>
                  <a:srgbClr val="FFFFFF"/>
                </a:solidFill>
              </a:rPr>
              <a:t> Street</a:t>
            </a:r>
          </a:p>
          <a:p>
            <a:pPr lvl="0"/>
            <a:r>
              <a:rPr lang="en-US" sz="1401" dirty="0">
                <a:solidFill>
                  <a:srgbClr val="FFFFFF"/>
                </a:solidFill>
              </a:rPr>
              <a:t>London</a:t>
            </a:r>
          </a:p>
          <a:p>
            <a:pPr lvl="0"/>
            <a:r>
              <a:rPr lang="en-US" sz="1401" dirty="0">
                <a:solidFill>
                  <a:srgbClr val="FFFFFF"/>
                </a:solidFill>
              </a:rPr>
              <a:t>WC1E 7AE</a:t>
            </a:r>
          </a:p>
          <a:p>
            <a:pPr lvl="0"/>
            <a:endParaRPr lang="en-US" sz="1401" dirty="0">
              <a:solidFill>
                <a:srgbClr val="FFFFFF"/>
              </a:solidFill>
            </a:endParaRPr>
          </a:p>
          <a:p>
            <a:pPr marL="0" marR="0" lvl="0" indent="0" algn="l" defTabSz="9144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1" b="1" dirty="0">
                <a:solidFill>
                  <a:srgbClr val="FFFFFF"/>
                </a:solidFill>
              </a:rPr>
              <a:t>www.ifs.org.uk</a:t>
            </a:r>
          </a:p>
          <a:p>
            <a:pPr lvl="0"/>
            <a:endParaRPr lang="en-US" sz="1401" dirty="0">
              <a:solidFill>
                <a:srgbClr val="FFFFFF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C93BDE4-4C2D-4FE9-B897-A3CDEE8E08B3}"/>
              </a:ext>
            </a:extLst>
          </p:cNvPr>
          <p:cNvSpPr txBox="1"/>
          <p:nvPr userDrawn="1"/>
        </p:nvSpPr>
        <p:spPr>
          <a:xfrm>
            <a:off x="686234" y="5516879"/>
            <a:ext cx="3525548" cy="923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402" b="1" kern="1200" dirty="0">
                <a:solidFill>
                  <a:schemeClr val="tx2"/>
                </a:solidFill>
                <a:latin typeface="Roboto Bk" pitchFamily="2" charset="0"/>
                <a:ea typeface="Roboto Bk" pitchFamily="2" charset="0"/>
                <a:cs typeface="+mj-cs"/>
              </a:rPr>
              <a:t>TaxDev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3AA235B-A1AE-4188-8983-092B1E5F19FB}"/>
              </a:ext>
            </a:extLst>
          </p:cNvPr>
          <p:cNvSpPr txBox="1"/>
          <p:nvPr userDrawn="1"/>
        </p:nvSpPr>
        <p:spPr>
          <a:xfrm>
            <a:off x="7836898" y="3288464"/>
            <a:ext cx="4222865" cy="16013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1" dirty="0">
                <a:solidFill>
                  <a:srgbClr val="FFFFFF"/>
                </a:solidFill>
              </a:rPr>
              <a:t>The Overseas Development Institute</a:t>
            </a:r>
          </a:p>
          <a:p>
            <a:pPr lvl="0"/>
            <a:r>
              <a:rPr lang="en-GB" sz="1401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203 Blackfriars Road</a:t>
            </a:r>
            <a:br>
              <a:rPr lang="en-GB" sz="1401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</a:br>
            <a:r>
              <a:rPr lang="en-GB" sz="1401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London </a:t>
            </a:r>
          </a:p>
          <a:p>
            <a:pPr lvl="0"/>
            <a:r>
              <a:rPr lang="en-GB" sz="1401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SE1 8NJ</a:t>
            </a:r>
          </a:p>
          <a:p>
            <a:pPr lvl="0"/>
            <a:endParaRPr lang="en-GB" sz="1401" kern="1200" dirty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en-GB" sz="1401" b="1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www.odi.org</a:t>
            </a:r>
            <a:br>
              <a:rPr lang="en-GB" sz="1401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</a:br>
            <a:endParaRPr lang="en-US" sz="1401" kern="1200" dirty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F1D64E-F403-43F8-859C-44FD6D7D5BA4}"/>
              </a:ext>
            </a:extLst>
          </p:cNvPr>
          <p:cNvSpPr txBox="1"/>
          <p:nvPr userDrawn="1"/>
        </p:nvSpPr>
        <p:spPr>
          <a:xfrm>
            <a:off x="371644" y="3288461"/>
            <a:ext cx="4222865" cy="16013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1401" dirty="0">
                <a:solidFill>
                  <a:srgbClr val="FFFFFF"/>
                </a:solidFill>
              </a:rPr>
              <a:t>The Centre for Tax Analysis in Developing Countries (TaxDev)</a:t>
            </a:r>
          </a:p>
          <a:p>
            <a:pPr lvl="0"/>
            <a:r>
              <a:rPr lang="en-GB" sz="1401" dirty="0">
                <a:solidFill>
                  <a:srgbClr val="FFFFFF"/>
                </a:solidFill>
              </a:rPr>
              <a:t>LinkedIn: @</a:t>
            </a:r>
            <a:r>
              <a:rPr lang="en-GB" sz="1401" dirty="0" err="1">
                <a:solidFill>
                  <a:srgbClr val="FFFFFF"/>
                </a:solidFill>
              </a:rPr>
              <a:t>taxdev</a:t>
            </a:r>
            <a:endParaRPr lang="en-GB" sz="1401" dirty="0">
              <a:solidFill>
                <a:srgbClr val="FFFFFF"/>
              </a:solidFill>
            </a:endParaRPr>
          </a:p>
          <a:p>
            <a:pPr lvl="0"/>
            <a:r>
              <a:rPr lang="en-GB" sz="1401" dirty="0">
                <a:solidFill>
                  <a:srgbClr val="FFFFFF"/>
                </a:solidFill>
              </a:rPr>
              <a:t>Twitter: #TaxDev</a:t>
            </a:r>
          </a:p>
          <a:p>
            <a:pPr lvl="0"/>
            <a:endParaRPr lang="en-GB" sz="1401" kern="1200" dirty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en-GB" sz="1401" b="1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www.taxdev.org</a:t>
            </a:r>
            <a:br>
              <a:rPr lang="en-GB" sz="1401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</a:br>
            <a:endParaRPr lang="en-US" sz="1401" kern="1200" dirty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9999FAA-517F-4D1D-9E29-2CC35A23356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914508" y="5961184"/>
            <a:ext cx="1277496" cy="826477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CF927AF3-FEEF-44A4-9EF8-73B5860C5AF3}"/>
              </a:ext>
            </a:extLst>
          </p:cNvPr>
          <p:cNvGrpSpPr/>
          <p:nvPr userDrawn="1"/>
        </p:nvGrpSpPr>
        <p:grpSpPr>
          <a:xfrm>
            <a:off x="8621579" y="72984"/>
            <a:ext cx="3234423" cy="515528"/>
            <a:chOff x="6474966" y="72970"/>
            <a:chExt cx="2425816" cy="515528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8DE149AE-77A6-44E0-A958-1FC5D5BAB12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74966" y="72970"/>
              <a:ext cx="863226" cy="515528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242BEF30-3164-4F68-B3F9-07BECC23444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8096184" y="234069"/>
              <a:ext cx="804598" cy="35442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815293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(2 lines) + Content">
  <p:cSld name="Title (2 lines) + Content"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33"/>
          <p:cNvSpPr txBox="1">
            <a:spLocks noGrp="1"/>
          </p:cNvSpPr>
          <p:nvPr>
            <p:ph type="body" idx="1"/>
          </p:nvPr>
        </p:nvSpPr>
        <p:spPr>
          <a:xfrm>
            <a:off x="683945" y="1692628"/>
            <a:ext cx="10669859" cy="44843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1pPr>
            <a:lvl2pPr marL="914400" lvl="1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2pPr>
            <a:lvl3pPr marL="1371600" lvl="2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3pPr>
            <a:lvl4pPr marL="1828800" lvl="3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5pPr>
            <a:lvl6pPr marL="2743200" lvl="5" indent="-342900" algn="l">
              <a:lnSpc>
                <a:spcPct val="90000"/>
              </a:lnSpc>
              <a:spcBef>
                <a:spcPts val="4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29" name="Google Shape;129;p33"/>
          <p:cNvSpPr txBox="1">
            <a:spLocks noGrp="1"/>
          </p:cNvSpPr>
          <p:nvPr>
            <p:ph type="ftr" idx="11"/>
          </p:nvPr>
        </p:nvSpPr>
        <p:spPr>
          <a:xfrm>
            <a:off x="693245" y="6356365"/>
            <a:ext cx="4114799" cy="365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Objectives and overview</a:t>
            </a:r>
            <a:endParaRPr/>
          </a:p>
        </p:txBody>
      </p:sp>
      <p:sp>
        <p:nvSpPr>
          <p:cNvPr id="130" name="Google Shape;130;p33"/>
          <p:cNvSpPr txBox="1">
            <a:spLocks noGrp="1"/>
          </p:cNvSpPr>
          <p:nvPr>
            <p:ph type="title"/>
          </p:nvPr>
        </p:nvSpPr>
        <p:spPr>
          <a:xfrm>
            <a:off x="683941" y="342823"/>
            <a:ext cx="9114263" cy="10389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835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Subtitle + Content">
  <p:cSld name="Title + Subtitle + Content"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34"/>
          <p:cNvSpPr txBox="1">
            <a:spLocks noGrp="1"/>
          </p:cNvSpPr>
          <p:nvPr>
            <p:ph type="title"/>
          </p:nvPr>
        </p:nvSpPr>
        <p:spPr>
          <a:xfrm>
            <a:off x="683941" y="342823"/>
            <a:ext cx="9114263" cy="5715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3" name="Google Shape;133;p34"/>
          <p:cNvSpPr txBox="1">
            <a:spLocks noGrp="1"/>
          </p:cNvSpPr>
          <p:nvPr>
            <p:ph type="ftr" idx="11"/>
          </p:nvPr>
        </p:nvSpPr>
        <p:spPr>
          <a:xfrm>
            <a:off x="693245" y="6356365"/>
            <a:ext cx="4114799" cy="365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Objectives and overview</a:t>
            </a:r>
            <a:endParaRPr/>
          </a:p>
        </p:txBody>
      </p:sp>
      <p:sp>
        <p:nvSpPr>
          <p:cNvPr id="134" name="Google Shape;134;p34"/>
          <p:cNvSpPr txBox="1">
            <a:spLocks noGrp="1"/>
          </p:cNvSpPr>
          <p:nvPr>
            <p:ph type="body" idx="1"/>
          </p:nvPr>
        </p:nvSpPr>
        <p:spPr>
          <a:xfrm>
            <a:off x="683949" y="1694985"/>
            <a:ext cx="10693140" cy="44827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1pPr>
            <a:lvl2pPr marL="914400" lvl="1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2pPr>
            <a:lvl3pPr marL="1371600" lvl="2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3pPr>
            <a:lvl4pPr marL="1828800" lvl="3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5pPr>
            <a:lvl6pPr marL="2743200" lvl="5" indent="-342900" algn="l">
              <a:lnSpc>
                <a:spcPct val="90000"/>
              </a:lnSpc>
              <a:spcBef>
                <a:spcPts val="4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35" name="Google Shape;135;p34"/>
          <p:cNvSpPr txBox="1">
            <a:spLocks noGrp="1"/>
          </p:cNvSpPr>
          <p:nvPr>
            <p:ph type="body" idx="2"/>
          </p:nvPr>
        </p:nvSpPr>
        <p:spPr>
          <a:xfrm>
            <a:off x="668872" y="1136920"/>
            <a:ext cx="9173944" cy="4800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500"/>
              <a:buNone/>
              <a:defRPr sz="2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2pPr>
            <a:lvl3pPr marL="1371600" lvl="2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3pPr>
            <a:lvl4pPr marL="1828800" lvl="3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5pPr>
            <a:lvl6pPr marL="2743200" lvl="5" indent="-342900" algn="l">
              <a:lnSpc>
                <a:spcPct val="90000"/>
              </a:lnSpc>
              <a:spcBef>
                <a:spcPts val="4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wo column (vertical)" type="twoObj">
  <p:cSld name="TWO_OBJECTS"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35"/>
          <p:cNvSpPr txBox="1">
            <a:spLocks noGrp="1"/>
          </p:cNvSpPr>
          <p:nvPr>
            <p:ph type="title"/>
          </p:nvPr>
        </p:nvSpPr>
        <p:spPr>
          <a:xfrm>
            <a:off x="683941" y="342823"/>
            <a:ext cx="9114263" cy="5715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8" name="Google Shape;138;p35"/>
          <p:cNvSpPr txBox="1">
            <a:spLocks noGrp="1"/>
          </p:cNvSpPr>
          <p:nvPr>
            <p:ph type="body" idx="1"/>
          </p:nvPr>
        </p:nvSpPr>
        <p:spPr>
          <a:xfrm>
            <a:off x="683941" y="1233491"/>
            <a:ext cx="5184000" cy="4943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1pPr>
            <a:lvl2pPr marL="914400" lvl="1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2pPr>
            <a:lvl3pPr marL="1371600" lvl="2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3pPr>
            <a:lvl4pPr marL="1828800" lvl="3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5pPr>
            <a:lvl6pPr marL="2743200" lvl="5" indent="-342900" algn="l">
              <a:lnSpc>
                <a:spcPct val="90000"/>
              </a:lnSpc>
              <a:spcBef>
                <a:spcPts val="4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39" name="Google Shape;139;p35"/>
          <p:cNvSpPr txBox="1">
            <a:spLocks noGrp="1"/>
          </p:cNvSpPr>
          <p:nvPr>
            <p:ph type="body" idx="2"/>
          </p:nvPr>
        </p:nvSpPr>
        <p:spPr>
          <a:xfrm>
            <a:off x="6172203" y="1233491"/>
            <a:ext cx="5181599" cy="4943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1pPr>
            <a:lvl2pPr marL="914400" lvl="1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2pPr>
            <a:lvl3pPr marL="1371600" lvl="2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3pPr>
            <a:lvl4pPr marL="1828800" lvl="3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5pPr>
            <a:lvl6pPr marL="2743200" lvl="5" indent="-342900" algn="l">
              <a:lnSpc>
                <a:spcPct val="90000"/>
              </a:lnSpc>
              <a:spcBef>
                <a:spcPts val="4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0" name="Google Shape;140;p35"/>
          <p:cNvSpPr txBox="1">
            <a:spLocks noGrp="1"/>
          </p:cNvSpPr>
          <p:nvPr>
            <p:ph type="ftr" idx="11"/>
          </p:nvPr>
        </p:nvSpPr>
        <p:spPr>
          <a:xfrm>
            <a:off x="693245" y="6356365"/>
            <a:ext cx="4114799" cy="365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Objectives and overview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wo column (horizontal)">
  <p:cSld name="Title + Two column (horizontal)"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36"/>
          <p:cNvSpPr txBox="1">
            <a:spLocks noGrp="1"/>
          </p:cNvSpPr>
          <p:nvPr>
            <p:ph type="title"/>
          </p:nvPr>
        </p:nvSpPr>
        <p:spPr>
          <a:xfrm>
            <a:off x="683941" y="342823"/>
            <a:ext cx="9114263" cy="5715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3" name="Google Shape;143;p36"/>
          <p:cNvSpPr txBox="1">
            <a:spLocks noGrp="1"/>
          </p:cNvSpPr>
          <p:nvPr>
            <p:ph type="body" idx="1"/>
          </p:nvPr>
        </p:nvSpPr>
        <p:spPr>
          <a:xfrm>
            <a:off x="683949" y="1233488"/>
            <a:ext cx="10693140" cy="238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1pPr>
            <a:lvl2pPr marL="914400" lvl="1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2pPr>
            <a:lvl3pPr marL="1371600" lvl="2" indent="-355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000"/>
              <a:buChar char="▪"/>
              <a:defRPr/>
            </a:lvl3pPr>
            <a:lvl4pPr marL="1828800" lvl="3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5pPr>
            <a:lvl6pPr marL="2743200" lvl="5" indent="-342900" algn="l">
              <a:lnSpc>
                <a:spcPct val="90000"/>
              </a:lnSpc>
              <a:spcBef>
                <a:spcPts val="4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4" name="Google Shape;144;p36"/>
          <p:cNvSpPr txBox="1">
            <a:spLocks noGrp="1"/>
          </p:cNvSpPr>
          <p:nvPr>
            <p:ph type="body" idx="2"/>
          </p:nvPr>
        </p:nvSpPr>
        <p:spPr>
          <a:xfrm>
            <a:off x="682686" y="3601844"/>
            <a:ext cx="10694400" cy="25725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1pPr>
            <a:lvl2pPr marL="914400" lvl="1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2pPr>
            <a:lvl3pPr marL="1371600" lvl="2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3pPr>
            <a:lvl4pPr marL="1828800" lvl="3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5pPr>
            <a:lvl6pPr marL="2743200" lvl="5" indent="-342900" algn="l">
              <a:lnSpc>
                <a:spcPct val="90000"/>
              </a:lnSpc>
              <a:spcBef>
                <a:spcPts val="4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5" name="Google Shape;145;p36"/>
          <p:cNvSpPr txBox="1">
            <a:spLocks noGrp="1"/>
          </p:cNvSpPr>
          <p:nvPr>
            <p:ph type="ftr" idx="11"/>
          </p:nvPr>
        </p:nvSpPr>
        <p:spPr>
          <a:xfrm>
            <a:off x="693245" y="6356365"/>
            <a:ext cx="4114799" cy="365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Objectives and overview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Image">
  <p:cSld name="Title + Image"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37"/>
          <p:cNvSpPr txBox="1">
            <a:spLocks noGrp="1"/>
          </p:cNvSpPr>
          <p:nvPr>
            <p:ph type="body" idx="1"/>
          </p:nvPr>
        </p:nvSpPr>
        <p:spPr>
          <a:xfrm>
            <a:off x="802217" y="1233502"/>
            <a:ext cx="10604501" cy="49514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000"/>
              <a:buFont typeface="Arial"/>
              <a:buNone/>
              <a:defRPr/>
            </a:lvl1pPr>
            <a:lvl2pPr marL="914400" lvl="1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2pPr>
            <a:lvl3pPr marL="1371600" lvl="2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3pPr>
            <a:lvl4pPr marL="1828800" lvl="3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5pPr>
            <a:lvl6pPr marL="2743200" lvl="5" indent="-342900" algn="l">
              <a:lnSpc>
                <a:spcPct val="90000"/>
              </a:lnSpc>
              <a:spcBef>
                <a:spcPts val="4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8" name="Google Shape;148;p37"/>
          <p:cNvSpPr txBox="1">
            <a:spLocks noGrp="1"/>
          </p:cNvSpPr>
          <p:nvPr>
            <p:ph type="title"/>
          </p:nvPr>
        </p:nvSpPr>
        <p:spPr>
          <a:xfrm>
            <a:off x="683941" y="342823"/>
            <a:ext cx="9114263" cy="5715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9" name="Google Shape;149;p37"/>
          <p:cNvSpPr txBox="1">
            <a:spLocks noGrp="1"/>
          </p:cNvSpPr>
          <p:nvPr>
            <p:ph type="ftr" idx="11"/>
          </p:nvPr>
        </p:nvSpPr>
        <p:spPr>
          <a:xfrm>
            <a:off x="693245" y="6356365"/>
            <a:ext cx="4114799" cy="365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Objectives and overview</a:t>
            </a:r>
            <a:endParaRPr/>
          </a:p>
        </p:txBody>
      </p:sp>
      <p:sp>
        <p:nvSpPr>
          <p:cNvPr id="150" name="Google Shape;150;p37"/>
          <p:cNvSpPr txBox="1">
            <a:spLocks noGrp="1"/>
          </p:cNvSpPr>
          <p:nvPr>
            <p:ph type="sldNum" idx="12"/>
          </p:nvPr>
        </p:nvSpPr>
        <p:spPr>
          <a:xfrm>
            <a:off x="8774150" y="6356365"/>
            <a:ext cx="2743199" cy="365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8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© Institute for Fiscal Studies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 + image">
  <p:cSld name="Title + text + image"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38"/>
          <p:cNvSpPr txBox="1">
            <a:spLocks noGrp="1"/>
          </p:cNvSpPr>
          <p:nvPr>
            <p:ph type="title"/>
          </p:nvPr>
        </p:nvSpPr>
        <p:spPr>
          <a:xfrm>
            <a:off x="683941" y="342823"/>
            <a:ext cx="9114263" cy="5715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501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3" name="Google Shape;153;p38"/>
          <p:cNvSpPr txBox="1">
            <a:spLocks noGrp="1"/>
          </p:cNvSpPr>
          <p:nvPr>
            <p:ph type="body" idx="1"/>
          </p:nvPr>
        </p:nvSpPr>
        <p:spPr>
          <a:xfrm>
            <a:off x="669075" y="1238027"/>
            <a:ext cx="5296829" cy="489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1pPr>
            <a:lvl2pPr marL="914400" lvl="1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2pPr>
            <a:lvl3pPr marL="1371600" lvl="2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3pPr>
            <a:lvl4pPr marL="1828800" lvl="3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5pPr>
            <a:lvl6pPr marL="2743200" lvl="5" indent="-342900" algn="l">
              <a:lnSpc>
                <a:spcPct val="90000"/>
              </a:lnSpc>
              <a:spcBef>
                <a:spcPts val="4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4" name="Google Shape;154;p38"/>
          <p:cNvSpPr>
            <a:spLocks noGrp="1"/>
          </p:cNvSpPr>
          <p:nvPr>
            <p:ph type="pic" idx="2"/>
          </p:nvPr>
        </p:nvSpPr>
        <p:spPr>
          <a:xfrm>
            <a:off x="6166631" y="1393909"/>
            <a:ext cx="5210457" cy="4749724"/>
          </a:xfrm>
          <a:prstGeom prst="rect">
            <a:avLst/>
          </a:prstGeom>
          <a:noFill/>
          <a:ln>
            <a:noFill/>
          </a:ln>
        </p:spPr>
      </p:sp>
      <p:sp>
        <p:nvSpPr>
          <p:cNvPr id="155" name="Google Shape;155;p38"/>
          <p:cNvSpPr txBox="1">
            <a:spLocks noGrp="1"/>
          </p:cNvSpPr>
          <p:nvPr>
            <p:ph type="ftr" idx="11"/>
          </p:nvPr>
        </p:nvSpPr>
        <p:spPr>
          <a:xfrm>
            <a:off x="693245" y="6356365"/>
            <a:ext cx="4114799" cy="365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Objectives and overview</a:t>
            </a:r>
            <a:endParaRPr/>
          </a:p>
        </p:txBody>
      </p:sp>
      <p:sp>
        <p:nvSpPr>
          <p:cNvPr id="156" name="Google Shape;156;p38"/>
          <p:cNvSpPr txBox="1">
            <a:spLocks noGrp="1"/>
          </p:cNvSpPr>
          <p:nvPr>
            <p:ph type="sldNum" idx="12"/>
          </p:nvPr>
        </p:nvSpPr>
        <p:spPr>
          <a:xfrm>
            <a:off x="8774150" y="6356365"/>
            <a:ext cx="2743199" cy="365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8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© Institute for Fiscal Studies</a:t>
            </a:r>
            <a:endParaRPr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pos="1815">
          <p15:clr>
            <a:srgbClr val="FBAE40"/>
          </p15:clr>
        </p15:guide>
        <p15:guide id="2" orient="horz" pos="41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8.xml"/><Relationship Id="rId18" Type="http://schemas.openxmlformats.org/officeDocument/2006/relationships/image" Target="../media/image8.emf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31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25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9"/>
          <p:cNvSpPr txBox="1">
            <a:spLocks noGrp="1"/>
          </p:cNvSpPr>
          <p:nvPr>
            <p:ph type="ftr" idx="11"/>
          </p:nvPr>
        </p:nvSpPr>
        <p:spPr>
          <a:xfrm>
            <a:off x="693245" y="6356365"/>
            <a:ext cx="4114799" cy="365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99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/>
              <a:t>Objectives and overview</a:t>
            </a:r>
            <a:endParaRPr/>
          </a:p>
        </p:txBody>
      </p:sp>
      <p:sp>
        <p:nvSpPr>
          <p:cNvPr id="82" name="Google Shape;82;p19"/>
          <p:cNvSpPr txBox="1">
            <a:spLocks noGrp="1"/>
          </p:cNvSpPr>
          <p:nvPr>
            <p:ph type="title"/>
          </p:nvPr>
        </p:nvSpPr>
        <p:spPr>
          <a:xfrm>
            <a:off x="683941" y="342823"/>
            <a:ext cx="9114263" cy="5715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501"/>
              <a:buFont typeface="Arial"/>
              <a:buNone/>
              <a:defRPr sz="3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3" name="Google Shape;83;p19"/>
          <p:cNvSpPr txBox="1">
            <a:spLocks noGrp="1"/>
          </p:cNvSpPr>
          <p:nvPr>
            <p:ph type="body" idx="1"/>
          </p:nvPr>
        </p:nvSpPr>
        <p:spPr>
          <a:xfrm>
            <a:off x="683945" y="1233491"/>
            <a:ext cx="10669859" cy="4943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556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4325" algn="l" rtl="0">
              <a:lnSpc>
                <a:spcPct val="90000"/>
              </a:lnSpc>
              <a:spcBef>
                <a:spcPts val="451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4" name="Google Shape;84;p19"/>
          <p:cNvSpPr/>
          <p:nvPr/>
        </p:nvSpPr>
        <p:spPr>
          <a:xfrm>
            <a:off x="0" y="6706814"/>
            <a:ext cx="12192000" cy="1512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12"/>
              <a:buFont typeface="Arial"/>
              <a:buNone/>
            </a:pPr>
            <a:endParaRPr sz="1012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5" name="Google Shape;85;p19"/>
          <p:cNvGrpSpPr/>
          <p:nvPr/>
        </p:nvGrpSpPr>
        <p:grpSpPr>
          <a:xfrm>
            <a:off x="9212052" y="6244985"/>
            <a:ext cx="2141750" cy="365124"/>
            <a:chOff x="6909035" y="6244992"/>
            <a:chExt cx="1606313" cy="365124"/>
          </a:xfrm>
        </p:grpSpPr>
        <p:pic>
          <p:nvPicPr>
            <p:cNvPr id="86" name="Google Shape;86;p19"/>
            <p:cNvPicPr preferRelativeResize="0"/>
            <p:nvPr/>
          </p:nvPicPr>
          <p:blipFill rotWithShape="1">
            <a:blip r:embed="rId17">
              <a:alphaModFix/>
            </a:blip>
            <a:srcRect/>
            <a:stretch/>
          </p:blipFill>
          <p:spPr>
            <a:xfrm>
              <a:off x="6909035" y="6244992"/>
              <a:ext cx="659252" cy="36512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7" name="Google Shape;87;p19"/>
            <p:cNvPicPr preferRelativeResize="0"/>
            <p:nvPr/>
          </p:nvPicPr>
          <p:blipFill rotWithShape="1">
            <a:blip r:embed="rId18">
              <a:alphaModFix/>
            </a:blip>
            <a:srcRect/>
            <a:stretch/>
          </p:blipFill>
          <p:spPr>
            <a:xfrm>
              <a:off x="7975348" y="6336203"/>
              <a:ext cx="540000" cy="250687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88" name="Google Shape;88;p19"/>
          <p:cNvSpPr txBox="1"/>
          <p:nvPr/>
        </p:nvSpPr>
        <p:spPr>
          <a:xfrm>
            <a:off x="9960946" y="67524"/>
            <a:ext cx="2393795" cy="7437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09E75"/>
              </a:buClr>
              <a:buSzPts val="4233"/>
              <a:buFont typeface="Roboto"/>
              <a:buNone/>
            </a:pPr>
            <a:r>
              <a:rPr lang="en-GB" sz="4233" b="1" i="0" u="none" strike="noStrike" cap="none" dirty="0">
                <a:solidFill>
                  <a:srgbClr val="309E75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  <a:sym typeface="Roboto"/>
              </a:rPr>
              <a:t>TaxDev</a:t>
            </a:r>
            <a:endParaRPr sz="3500" b="1" i="0" u="none" strike="noStrike" cap="none" dirty="0">
              <a:solidFill>
                <a:srgbClr val="309E75"/>
              </a:solidFill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</p:sldLayoutIdLst>
  <p:hf sldNum="0"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243">
          <p15:clr>
            <a:srgbClr val="F26B43"/>
          </p15:clr>
        </p15:guide>
        <p15:guide id="2" pos="3387">
          <p15:clr>
            <a:srgbClr val="F26B43"/>
          </p15:clr>
        </p15:guide>
        <p15:guide id="3" orient="horz" pos="367">
          <p15:clr>
            <a:srgbClr val="F26B43"/>
          </p15:clr>
        </p15:guide>
        <p15:guide id="4" orient="horz" pos="228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8DAF1D-76FB-5146-B240-BE9A5F08FE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3245" y="6356365"/>
            <a:ext cx="4114799" cy="36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9" b="1">
                <a:solidFill>
                  <a:schemeClr val="bg2"/>
                </a:solidFill>
              </a:defRPr>
            </a:lvl1pPr>
          </a:lstStyle>
          <a:p>
            <a:r>
              <a:rPr lang="en-US"/>
              <a:t>Defining the benchmark tax system</a:t>
            </a:r>
            <a:endParaRPr lang="en-US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A916EFB-8BF9-554D-9E2D-B467B1E3A5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941" y="342823"/>
            <a:ext cx="9114263" cy="57157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670385-1296-BC41-8BE7-D104D1F7BE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3945" y="1233491"/>
            <a:ext cx="10669859" cy="494347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11E2A71-ECD6-B44A-A304-747010765351}"/>
              </a:ext>
            </a:extLst>
          </p:cNvPr>
          <p:cNvSpPr/>
          <p:nvPr userDrawn="1"/>
        </p:nvSpPr>
        <p:spPr>
          <a:xfrm>
            <a:off x="0" y="6706814"/>
            <a:ext cx="12192000" cy="151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2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986085A-3B5A-4134-ACA7-60058138D891}"/>
              </a:ext>
            </a:extLst>
          </p:cNvPr>
          <p:cNvGrpSpPr/>
          <p:nvPr userDrawn="1"/>
        </p:nvGrpSpPr>
        <p:grpSpPr>
          <a:xfrm>
            <a:off x="9212052" y="6244985"/>
            <a:ext cx="2141750" cy="365124"/>
            <a:chOff x="6909035" y="6244992"/>
            <a:chExt cx="1606313" cy="365124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1F5E8FD6-D9ED-AF41-87F7-86A5A05A097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8"/>
            <a:stretch>
              <a:fillRect/>
            </a:stretch>
          </p:blipFill>
          <p:spPr>
            <a:xfrm>
              <a:off x="6909035" y="6244992"/>
              <a:ext cx="659252" cy="365124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8537FE5F-1706-4912-B4C0-2887A096E91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9"/>
            <a:stretch>
              <a:fillRect/>
            </a:stretch>
          </p:blipFill>
          <p:spPr>
            <a:xfrm>
              <a:off x="7975348" y="6336203"/>
              <a:ext cx="540000" cy="250687"/>
            </a:xfrm>
            <a:prstGeom prst="rect">
              <a:avLst/>
            </a:prstGeom>
          </p:spPr>
        </p:pic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AFDC0B68-89DE-4CBC-B33B-86CBFEDAF500}"/>
              </a:ext>
            </a:extLst>
          </p:cNvPr>
          <p:cNvSpPr txBox="1"/>
          <p:nvPr userDrawn="1"/>
        </p:nvSpPr>
        <p:spPr>
          <a:xfrm>
            <a:off x="9960946" y="67524"/>
            <a:ext cx="2393795" cy="743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233" b="1" kern="1200" dirty="0">
                <a:solidFill>
                  <a:schemeClr val="tx2"/>
                </a:solidFill>
                <a:latin typeface="Roboto Bk" pitchFamily="2" charset="0"/>
                <a:ea typeface="Roboto Bk" pitchFamily="2" charset="0"/>
                <a:cs typeface="+mj-cs"/>
              </a:rPr>
              <a:t>TaxDev</a:t>
            </a:r>
            <a:endParaRPr lang="en-GB" sz="3501" b="1" kern="1200" dirty="0">
              <a:solidFill>
                <a:schemeClr val="tx2"/>
              </a:solidFill>
              <a:latin typeface="Roboto Bk" pitchFamily="2" charset="0"/>
              <a:ea typeface="Roboto Bk" pitchFamily="2" charset="0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09270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hf sldNum="0" hdr="0" dt="0"/>
  <p:txStyles>
    <p:titleStyle>
      <a:lvl1pPr algn="l" defTabSz="685848" rtl="0" eaLnBrk="1" latinLnBrk="0" hangingPunct="1">
        <a:lnSpc>
          <a:spcPct val="90000"/>
        </a:lnSpc>
        <a:spcBef>
          <a:spcPct val="0"/>
        </a:spcBef>
        <a:buNone/>
        <a:defRPr sz="3501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71462" indent="-171462" algn="l" defTabSz="685848" rtl="0" eaLnBrk="1" latinLnBrk="0" hangingPunct="1">
        <a:lnSpc>
          <a:spcPct val="100000"/>
        </a:lnSpc>
        <a:spcBef>
          <a:spcPts val="800"/>
        </a:spcBef>
        <a:spcAft>
          <a:spcPts val="451"/>
        </a:spcAft>
        <a:buClr>
          <a:schemeClr val="tx2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85" indent="-171462" algn="l" defTabSz="685848" rtl="0" eaLnBrk="1" latinLnBrk="0" hangingPunct="1">
        <a:lnSpc>
          <a:spcPct val="100000"/>
        </a:lnSpc>
        <a:spcBef>
          <a:spcPts val="800"/>
        </a:spcBef>
        <a:spcAft>
          <a:spcPts val="451"/>
        </a:spcAft>
        <a:buClr>
          <a:schemeClr val="tx2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57310" indent="-171462" algn="l" defTabSz="685848" rtl="0" eaLnBrk="1" latinLnBrk="0" hangingPunct="1">
        <a:lnSpc>
          <a:spcPct val="100000"/>
        </a:lnSpc>
        <a:spcBef>
          <a:spcPts val="800"/>
        </a:spcBef>
        <a:spcAft>
          <a:spcPts val="451"/>
        </a:spcAft>
        <a:buClr>
          <a:schemeClr val="tx2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233" indent="-171462" algn="l" defTabSz="685848" rtl="0" eaLnBrk="1" latinLnBrk="0" hangingPunct="1">
        <a:lnSpc>
          <a:spcPct val="100000"/>
        </a:lnSpc>
        <a:spcBef>
          <a:spcPts val="800"/>
        </a:spcBef>
        <a:spcAft>
          <a:spcPts val="451"/>
        </a:spcAft>
        <a:buClr>
          <a:schemeClr val="tx2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156" indent="-171462" algn="l" defTabSz="685848" rtl="0" eaLnBrk="1" latinLnBrk="0" hangingPunct="1">
        <a:lnSpc>
          <a:spcPct val="100000"/>
        </a:lnSpc>
        <a:spcBef>
          <a:spcPts val="800"/>
        </a:spcBef>
        <a:spcAft>
          <a:spcPts val="451"/>
        </a:spcAft>
        <a:buClr>
          <a:schemeClr val="tx2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886079" indent="-171462" algn="l" defTabSz="685848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9004" indent="-171462" algn="l" defTabSz="685848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927" indent="-171462" algn="l" defTabSz="685848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848" indent="-171462" algn="l" defTabSz="685848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4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23" algn="l" defTabSz="68584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48" algn="l" defTabSz="68584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71" algn="l" defTabSz="68584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94" algn="l" defTabSz="68584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617" algn="l" defTabSz="68584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543" algn="l" defTabSz="68584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466" algn="l" defTabSz="68584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389" algn="l" defTabSz="68584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243">
          <p15:clr>
            <a:srgbClr val="F26B43"/>
          </p15:clr>
        </p15:guide>
        <p15:guide id="2" pos="3387">
          <p15:clr>
            <a:srgbClr val="F26B43"/>
          </p15:clr>
        </p15:guide>
        <p15:guide id="3" orient="horz" pos="367">
          <p15:clr>
            <a:srgbClr val="F26B43"/>
          </p15:clr>
        </p15:guide>
        <p15:guide id="4" orient="horz" pos="22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D904D3-326E-E703-BF6E-AAFCAB96E33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err="1"/>
              <a:t>TaxDev</a:t>
            </a:r>
            <a:r>
              <a:rPr lang="en-GB" dirty="0"/>
              <a:t> Tax Expenditure Workshop:</a:t>
            </a:r>
            <a:br>
              <a:rPr lang="en-GB" dirty="0"/>
            </a:br>
            <a:r>
              <a:rPr lang="en-GB" dirty="0"/>
              <a:t>Introduction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E91C0F2-FE94-377C-FB14-26BC686BD0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56814" y="4325452"/>
            <a:ext cx="6822355" cy="1081477"/>
          </a:xfrm>
        </p:spPr>
        <p:txBody>
          <a:bodyPr>
            <a:normAutofit/>
          </a:bodyPr>
          <a:lstStyle/>
          <a:p>
            <a:r>
              <a:rPr lang="en-GB" sz="2400" dirty="0"/>
              <a:t>Objectives, overview and country experiences</a:t>
            </a:r>
          </a:p>
          <a:p>
            <a:endParaRPr lang="en-GB" sz="1800" dirty="0"/>
          </a:p>
          <a:p>
            <a:r>
              <a:rPr lang="en-GB" dirty="0"/>
              <a:t>6</a:t>
            </a:r>
            <a:r>
              <a:rPr lang="en-GB" baseline="30000" dirty="0"/>
              <a:t>th</a:t>
            </a:r>
            <a:r>
              <a:rPr lang="en-GB" dirty="0"/>
              <a:t> February 2023</a:t>
            </a:r>
            <a:endParaRPr lang="en-GB" sz="180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E288E31-CB20-3AC6-5016-ABEADBCE59AE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983410" y="3801671"/>
            <a:ext cx="2060581" cy="1583630"/>
          </a:xfrm>
        </p:spPr>
        <p:txBody>
          <a:bodyPr/>
          <a:lstStyle/>
          <a:p>
            <a:pPr marL="0"/>
            <a:r>
              <a:rPr lang="en-GB" dirty="0"/>
              <a:t>David Phillips,                  Associate Director, IFS</a:t>
            </a:r>
          </a:p>
          <a:p>
            <a:pPr marL="0"/>
            <a:endParaRPr lang="en-GB" dirty="0"/>
          </a:p>
          <a:p>
            <a:pPr marL="0"/>
            <a:r>
              <a:rPr lang="en-GB" dirty="0" err="1"/>
              <a:t>Yani</a:t>
            </a:r>
            <a:r>
              <a:rPr lang="en-GB" dirty="0"/>
              <a:t> </a:t>
            </a:r>
            <a:r>
              <a:rPr lang="en-GB" dirty="0" err="1"/>
              <a:t>Tyskerud</a:t>
            </a:r>
            <a:r>
              <a:rPr lang="en-GB" dirty="0"/>
              <a:t>,          Programme Director, IFS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01930" algn="l" rtl="0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chemeClr val="bg2"/>
              </a:buClr>
              <a:buSzPct val="100000"/>
              <a:buChar char="•"/>
            </a:pPr>
            <a:r>
              <a:rPr lang="en-GB" sz="2200" dirty="0"/>
              <a:t>How to identify tax expenditures by defining the ‘benchmark tax system’</a:t>
            </a:r>
          </a:p>
          <a:p>
            <a:pPr marL="228600" lvl="0" indent="-201930" algn="l" rtl="0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chemeClr val="bg2"/>
              </a:buClr>
              <a:buSzPct val="100000"/>
              <a:buChar char="•"/>
            </a:pPr>
            <a:r>
              <a:rPr lang="en-GB" sz="2200" dirty="0"/>
              <a:t>Explanations and practical examples of how to estimate tax expenditures</a:t>
            </a:r>
          </a:p>
          <a:p>
            <a:pPr marL="826770" lvl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chemeClr val="bg2"/>
              </a:buClr>
              <a:buSzPct val="100000"/>
              <a:buFont typeface="Wingdings" panose="05000000000000000000" pitchFamily="2" charset="2"/>
              <a:buChar char="Ø"/>
            </a:pPr>
            <a:r>
              <a:rPr lang="en-GB" dirty="0"/>
              <a:t>Trade taxes</a:t>
            </a:r>
          </a:p>
          <a:p>
            <a:pPr marL="826770" lvl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chemeClr val="bg2"/>
              </a:buClr>
              <a:buSzPct val="100000"/>
              <a:buFont typeface="Wingdings" panose="05000000000000000000" pitchFamily="2" charset="2"/>
              <a:buChar char="Ø"/>
            </a:pPr>
            <a:r>
              <a:rPr lang="en-GB" dirty="0"/>
              <a:t>Value added tax (VAT)</a:t>
            </a:r>
          </a:p>
          <a:p>
            <a:pPr marL="826770" lvl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chemeClr val="bg2"/>
              </a:buClr>
              <a:buSzPct val="100000"/>
              <a:buFont typeface="Wingdings" panose="05000000000000000000" pitchFamily="2" charset="2"/>
              <a:buChar char="Ø"/>
            </a:pPr>
            <a:r>
              <a:rPr lang="en-GB" dirty="0"/>
              <a:t>Personal income tax</a:t>
            </a:r>
          </a:p>
          <a:p>
            <a:pPr marL="826770" lvl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chemeClr val="bg2"/>
              </a:buClr>
              <a:buSzPct val="100000"/>
              <a:buFont typeface="Wingdings" panose="05000000000000000000" pitchFamily="2" charset="2"/>
              <a:buChar char="Ø"/>
            </a:pPr>
            <a:r>
              <a:rPr lang="en-GB" dirty="0"/>
              <a:t>Corporate income tax</a:t>
            </a:r>
          </a:p>
          <a:p>
            <a:pPr marL="228600" indent="-201930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chemeClr val="bg2"/>
              </a:buClr>
              <a:buSzPct val="100000"/>
              <a:buChar char="•"/>
            </a:pPr>
            <a:r>
              <a:rPr lang="en-GB" sz="2200" dirty="0"/>
              <a:t>Writing and publicising a Tax Expenditure Report</a:t>
            </a:r>
          </a:p>
          <a:p>
            <a:pPr marL="228600" indent="-201930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chemeClr val="bg2"/>
              </a:buClr>
              <a:buSzPct val="100000"/>
              <a:buChar char="•"/>
            </a:pPr>
            <a:r>
              <a:rPr lang="en-GB" sz="2200" dirty="0"/>
              <a:t>Evaluating the economic impacts of Tax Expenditures</a:t>
            </a:r>
          </a:p>
          <a:p>
            <a:pPr marL="228600" indent="-201930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chemeClr val="bg2"/>
              </a:buClr>
              <a:buSzPct val="100000"/>
              <a:buChar char="•"/>
            </a:pPr>
            <a:r>
              <a:rPr lang="en-GB" sz="2200" dirty="0"/>
              <a:t>The implications of international corporate tax reform</a:t>
            </a:r>
          </a:p>
          <a:p>
            <a:pPr marL="228600" indent="-201930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chemeClr val="bg2"/>
              </a:buClr>
              <a:buSzPct val="100000"/>
              <a:buChar char="•"/>
            </a:pPr>
            <a:r>
              <a:rPr lang="en-GB" sz="2200" dirty="0"/>
              <a:t>Summary and YOUR (potentially updated) priorities for the future</a:t>
            </a:r>
            <a:endParaRPr sz="2200"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dirty="0"/>
          </a:p>
          <a:p>
            <a:pPr marL="228600" lvl="0" indent="-50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dirty="0"/>
          </a:p>
        </p:txBody>
      </p:sp>
      <p:sp>
        <p:nvSpPr>
          <p:cNvPr id="229" name="Google Shape;229;p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GB" dirty="0"/>
              <a:t>What’s coming up over the next 3 days</a:t>
            </a:r>
            <a:endParaRPr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BBA42D2-1E7B-41C1-8592-31F9E63E44F5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Objectives and overview</a:t>
            </a:r>
          </a:p>
        </p:txBody>
      </p:sp>
    </p:spTree>
    <p:extLst>
      <p:ext uri="{BB962C8B-B14F-4D97-AF65-F5344CB8AC3E}">
        <p14:creationId xmlns:p14="http://schemas.microsoft.com/office/powerpoint/2010/main" val="17833367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658623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273B22-726B-4233-FFAC-C2B31F7E4D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941" y="3086034"/>
            <a:ext cx="9236436" cy="1325562"/>
          </a:xfrm>
        </p:spPr>
        <p:txBody>
          <a:bodyPr/>
          <a:lstStyle/>
          <a:p>
            <a:r>
              <a:rPr lang="en-GB" dirty="0"/>
              <a:t>Objectives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FE96BAD-7424-47C0-937C-71EB7812DF7A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Objectives and overview</a:t>
            </a:r>
          </a:p>
        </p:txBody>
      </p:sp>
    </p:spTree>
    <p:extLst>
      <p:ext uri="{BB962C8B-B14F-4D97-AF65-F5344CB8AC3E}">
        <p14:creationId xmlns:p14="http://schemas.microsoft.com/office/powerpoint/2010/main" val="4097237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228600" lvl="0" indent="-201930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chemeClr val="bg2"/>
              </a:buClr>
              <a:buSzPct val="100000"/>
              <a:buFont typeface="Noto Sans Symbols"/>
              <a:buChar char="•"/>
            </a:pPr>
            <a:r>
              <a:rPr lang="en-GB" sz="1800" dirty="0"/>
              <a:t>To introduce tax expenditure reporting and analysis</a:t>
            </a:r>
          </a:p>
          <a:p>
            <a:pPr marL="685800" lvl="1" indent="-201930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chemeClr val="bg2"/>
              </a:buClr>
              <a:buSzPct val="100000"/>
              <a:buFont typeface="Noto Sans Symbols"/>
              <a:buChar char="•"/>
            </a:pPr>
            <a:r>
              <a:rPr lang="en-GB" sz="1800" dirty="0"/>
              <a:t>Define the benchmark tax system</a:t>
            </a:r>
          </a:p>
          <a:p>
            <a:pPr marL="685800" lvl="1" indent="-201930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chemeClr val="bg2"/>
              </a:buClr>
              <a:buSzPct val="100000"/>
              <a:buFont typeface="Noto Sans Symbols"/>
              <a:buChar char="•"/>
            </a:pPr>
            <a:r>
              <a:rPr lang="en-GB" sz="1800" dirty="0"/>
              <a:t>Do some practical exercises to apply the principles learned</a:t>
            </a:r>
          </a:p>
          <a:p>
            <a:pPr marL="685800" lvl="1" indent="-201930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chemeClr val="bg2"/>
              </a:buClr>
              <a:buSzPct val="100000"/>
              <a:buFont typeface="Noto Sans Symbols"/>
              <a:buChar char="•"/>
            </a:pPr>
            <a:r>
              <a:rPr lang="en-GB" sz="1800" dirty="0"/>
              <a:t>Discuss how to best develop and communicate the TE report</a:t>
            </a:r>
          </a:p>
          <a:p>
            <a:pPr marL="228600" lvl="0" indent="-201930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chemeClr val="bg2"/>
              </a:buClr>
              <a:buSzPct val="100000"/>
              <a:buFont typeface="Noto Sans Symbols"/>
              <a:buChar char="•"/>
            </a:pPr>
            <a:r>
              <a:rPr lang="en-GB" sz="1800" dirty="0"/>
              <a:t>To share lessons and experiences from across countries</a:t>
            </a:r>
          </a:p>
          <a:p>
            <a:pPr marL="685800" lvl="1" indent="-201930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chemeClr val="bg2"/>
              </a:buClr>
              <a:buSzPct val="100000"/>
              <a:buFont typeface="Noto Sans Symbols"/>
              <a:buChar char="•"/>
            </a:pPr>
            <a:r>
              <a:rPr lang="en-GB" sz="1800" dirty="0"/>
              <a:t>Active participation and discussion is encouraged!</a:t>
            </a:r>
          </a:p>
          <a:p>
            <a:pPr marL="228600" indent="-201930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Clr>
                <a:schemeClr val="bg2"/>
              </a:buClr>
              <a:buSzPct val="100000"/>
              <a:buFont typeface="Noto Sans Symbols"/>
              <a:buChar char="•"/>
            </a:pPr>
            <a:r>
              <a:rPr lang="en-GB" sz="1800" dirty="0"/>
              <a:t>To understand &amp; discuss the options and decisions that need to be made</a:t>
            </a:r>
          </a:p>
          <a:p>
            <a:pPr marL="685800" lvl="1" indent="-201930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chemeClr val="bg2"/>
              </a:buClr>
              <a:buSzPct val="100000"/>
              <a:buFont typeface="Noto Sans Symbols"/>
              <a:buChar char="•"/>
            </a:pPr>
            <a:r>
              <a:rPr lang="en-GB" sz="1800" dirty="0"/>
              <a:t>There is no one correct way to do this </a:t>
            </a:r>
          </a:p>
          <a:p>
            <a:pPr marL="685800" lvl="1" indent="-201930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chemeClr val="bg2"/>
              </a:buClr>
              <a:buSzPct val="100000"/>
              <a:buFont typeface="Noto Sans Symbols"/>
              <a:buChar char="•"/>
            </a:pPr>
            <a:r>
              <a:rPr lang="en-GB" sz="1800" dirty="0"/>
              <a:t>Each MoF is at a different stage</a:t>
            </a:r>
          </a:p>
          <a:p>
            <a:pPr marL="685800" lvl="1" indent="-201930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chemeClr val="bg2"/>
              </a:buClr>
              <a:buSzPct val="100000"/>
              <a:buFont typeface="Noto Sans Symbols"/>
              <a:buChar char="•"/>
            </a:pPr>
            <a:r>
              <a:rPr lang="en-GB" sz="1800" dirty="0"/>
              <a:t>Each MoF will make decisions according to their tax system and requirements</a:t>
            </a:r>
          </a:p>
          <a:p>
            <a:pPr marL="228600" lvl="0" indent="-201930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chemeClr val="bg2"/>
              </a:buClr>
              <a:buSzPct val="100000"/>
              <a:buFont typeface="Noto Sans Symbols"/>
              <a:buChar char="•"/>
            </a:pPr>
            <a:r>
              <a:rPr lang="en-GB" sz="1800" dirty="0"/>
              <a:t>Complex and ongoing process – we will not be able to cover everything in 3 days</a:t>
            </a:r>
          </a:p>
          <a:p>
            <a:pPr marL="685800" lvl="1" indent="-201930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chemeClr val="bg2"/>
              </a:buClr>
              <a:buSzPct val="100000"/>
              <a:buFont typeface="Noto Sans Symbols"/>
              <a:buChar char="•"/>
            </a:pPr>
            <a:r>
              <a:rPr lang="en-GB" sz="1800" dirty="0" err="1"/>
              <a:t>TaxDev</a:t>
            </a:r>
            <a:r>
              <a:rPr lang="en-GB" sz="1800" dirty="0"/>
              <a:t> Country Advisers can provide longer-term support</a:t>
            </a:r>
          </a:p>
          <a:p>
            <a:pPr marL="483870" lvl="1" indent="0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chemeClr val="bg2"/>
              </a:buClr>
              <a:buSzPct val="100000"/>
              <a:buNone/>
            </a:pPr>
            <a:endParaRPr lang="en-GB" sz="1800" dirty="0"/>
          </a:p>
          <a:p>
            <a:pPr marL="228600" indent="-201930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chemeClr val="bg2"/>
              </a:buClr>
              <a:buSzPct val="100000"/>
              <a:buFont typeface="Noto Sans Symbols"/>
              <a:buChar char="•"/>
            </a:pPr>
            <a:endParaRPr lang="en-GB" sz="1800" dirty="0"/>
          </a:p>
          <a:p>
            <a:pPr marL="685800" lvl="1" indent="-201930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chemeClr val="bg2"/>
              </a:buClr>
              <a:buSzPct val="100000"/>
              <a:buFont typeface="Noto Sans Symbols"/>
              <a:buChar char="•"/>
            </a:pPr>
            <a:endParaRPr lang="en-GB" sz="1800" dirty="0"/>
          </a:p>
          <a:p>
            <a:pPr marL="685800" lvl="1" indent="-201930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chemeClr val="bg2"/>
              </a:buClr>
              <a:buSzPct val="100000"/>
              <a:buFont typeface="Noto Sans Symbols"/>
              <a:buChar char="•"/>
            </a:pPr>
            <a:endParaRPr lang="en-GB" sz="1800" dirty="0"/>
          </a:p>
          <a:p>
            <a:pPr marL="685800" lvl="1" indent="-201930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chemeClr val="bg2"/>
              </a:buClr>
              <a:buSzPct val="100000"/>
              <a:buFont typeface="Noto Sans Symbols"/>
              <a:buChar char="•"/>
            </a:pPr>
            <a:endParaRPr lang="en-GB" sz="1800" dirty="0"/>
          </a:p>
          <a:p>
            <a:pPr marL="685800" lvl="1" indent="-201930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chemeClr val="bg2"/>
              </a:buClr>
              <a:buSzPct val="100000"/>
              <a:buFont typeface="Noto Sans Symbols"/>
              <a:buChar char="•"/>
            </a:pPr>
            <a:endParaRPr sz="1800"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dirty="0"/>
          </a:p>
          <a:p>
            <a:pPr marL="228600" lvl="0" indent="-50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dirty="0"/>
          </a:p>
        </p:txBody>
      </p:sp>
      <p:sp>
        <p:nvSpPr>
          <p:cNvPr id="229" name="Google Shape;229;p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GB" dirty="0"/>
              <a:t>Objectives of workshop</a:t>
            </a:r>
            <a:endParaRPr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0046447-1D5F-493F-B366-AC1A83B88BED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Objectives and overview</a:t>
            </a:r>
          </a:p>
        </p:txBody>
      </p:sp>
    </p:spTree>
    <p:extLst>
      <p:ext uri="{BB962C8B-B14F-4D97-AF65-F5344CB8AC3E}">
        <p14:creationId xmlns:p14="http://schemas.microsoft.com/office/powerpoint/2010/main" val="27240902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273B22-726B-4233-FFAC-C2B31F7E4D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941" y="3086034"/>
            <a:ext cx="9236436" cy="1325562"/>
          </a:xfrm>
        </p:spPr>
        <p:txBody>
          <a:bodyPr/>
          <a:lstStyle/>
          <a:p>
            <a:r>
              <a:rPr lang="en-GB" dirty="0"/>
              <a:t>What are tax expenditures?</a:t>
            </a:r>
            <a:br>
              <a:rPr lang="en-GB" dirty="0"/>
            </a:br>
            <a:r>
              <a:rPr lang="en-GB" dirty="0"/>
              <a:t>Why is it important to analyse them?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1BAEDB-91BC-44C6-9ADD-86A18D97ED51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Objectives and overview</a:t>
            </a:r>
          </a:p>
        </p:txBody>
      </p:sp>
    </p:spTree>
    <p:extLst>
      <p:ext uri="{BB962C8B-B14F-4D97-AF65-F5344CB8AC3E}">
        <p14:creationId xmlns:p14="http://schemas.microsoft.com/office/powerpoint/2010/main" val="17685765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2"/>
          <p:cNvSpPr txBox="1">
            <a:spLocks noGrp="1"/>
          </p:cNvSpPr>
          <p:nvPr>
            <p:ph type="body" idx="1"/>
          </p:nvPr>
        </p:nvSpPr>
        <p:spPr>
          <a:xfrm>
            <a:off x="683945" y="1233490"/>
            <a:ext cx="10669859" cy="5167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indent="-201930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chemeClr val="bg2"/>
              </a:buClr>
              <a:buSzPct val="100000"/>
              <a:buFont typeface="Noto Sans Symbols"/>
              <a:buChar char="•"/>
            </a:pPr>
            <a:r>
              <a:rPr lang="en-GB" sz="2200" dirty="0"/>
              <a:t>Governments’ and parliaments carefully scrutinise and document their spending, especially on subsidies and cash transfers to particular sectors, businesses and population groups</a:t>
            </a:r>
          </a:p>
          <a:p>
            <a:pPr marL="228600" indent="-201930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chemeClr val="bg2"/>
              </a:buClr>
              <a:buSzPct val="100000"/>
              <a:buFont typeface="Noto Sans Symbols"/>
              <a:buChar char="•"/>
            </a:pPr>
            <a:r>
              <a:rPr lang="en-GB" sz="2200" dirty="0"/>
              <a:t>But the cost of support provided via reductions to tax for particular sectors, businesses and population groups can also be very large</a:t>
            </a:r>
          </a:p>
          <a:p>
            <a:pPr marL="685800" lvl="1" indent="-201930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chemeClr val="bg2"/>
              </a:buClr>
              <a:buSzPct val="100000"/>
              <a:buFont typeface="Noto Sans Symbols"/>
              <a:buChar char="•"/>
            </a:pPr>
            <a:r>
              <a:rPr lang="en-GB" sz="2200" dirty="0"/>
              <a:t>These are </a:t>
            </a:r>
            <a:r>
              <a:rPr lang="en-GB" sz="2200" b="1" dirty="0"/>
              <a:t>Tax Expenditures </a:t>
            </a:r>
            <a:r>
              <a:rPr lang="en-GB" sz="2200" dirty="0"/>
              <a:t>and their cost is much less rarely tracked</a:t>
            </a:r>
          </a:p>
          <a:p>
            <a:pPr marL="228600" indent="-201930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chemeClr val="bg2"/>
              </a:buClr>
              <a:buSzPct val="100000"/>
              <a:buFont typeface="Noto Sans Symbols"/>
              <a:buChar char="•"/>
            </a:pPr>
            <a:r>
              <a:rPr lang="en-GB" sz="2200" dirty="0"/>
              <a:t>Examples of tax expenditures:</a:t>
            </a:r>
          </a:p>
          <a:p>
            <a:pPr marL="826770" lvl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chemeClr val="bg2"/>
              </a:buClr>
              <a:buSzPct val="100000"/>
              <a:buFont typeface="Wingdings" panose="05000000000000000000" pitchFamily="2" charset="2"/>
              <a:buChar char="Ø"/>
            </a:pPr>
            <a:r>
              <a:rPr lang="en-GB" sz="2200" dirty="0"/>
              <a:t>Tax holidays and reduced tax rates for foreign investors</a:t>
            </a:r>
          </a:p>
          <a:p>
            <a:pPr marL="826770" lvl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chemeClr val="bg2"/>
              </a:buClr>
              <a:buSzPct val="100000"/>
              <a:buFont typeface="Wingdings" panose="05000000000000000000" pitchFamily="2" charset="2"/>
              <a:buChar char="Ø"/>
            </a:pPr>
            <a:r>
              <a:rPr lang="en-GB" sz="2200" dirty="0"/>
              <a:t>Lower rates of income tax on overtime and bonus payments</a:t>
            </a:r>
          </a:p>
          <a:p>
            <a:pPr marL="826770" lvl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chemeClr val="bg2"/>
              </a:buClr>
              <a:buSzPct val="100000"/>
              <a:buFont typeface="Wingdings" panose="05000000000000000000" pitchFamily="2" charset="2"/>
              <a:buChar char="Ø"/>
            </a:pPr>
            <a:r>
              <a:rPr lang="en-GB" sz="2200" dirty="0"/>
              <a:t>VAT exemptions for food and medicines</a:t>
            </a:r>
          </a:p>
          <a:p>
            <a:pPr marL="826770" lvl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chemeClr val="bg2"/>
              </a:buClr>
              <a:buSzPct val="100000"/>
              <a:buFont typeface="Wingdings" panose="05000000000000000000" pitchFamily="2" charset="2"/>
              <a:buChar char="Ø"/>
            </a:pPr>
            <a:r>
              <a:rPr lang="en-GB" sz="2200" dirty="0"/>
              <a:t>Customs duty exemptions for imports by State Owned Enterprises</a:t>
            </a: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dirty="0"/>
          </a:p>
          <a:p>
            <a:pPr marL="228600" lvl="0" indent="-50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dirty="0"/>
          </a:p>
        </p:txBody>
      </p:sp>
      <p:sp>
        <p:nvSpPr>
          <p:cNvPr id="229" name="Google Shape;229;p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GB" dirty="0"/>
              <a:t>Expenditure via the Tax System</a:t>
            </a:r>
            <a:endParaRPr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D243A7C-22DC-4FC2-B3D8-23772CE1B4EE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Objectives and overview</a:t>
            </a:r>
          </a:p>
        </p:txBody>
      </p:sp>
    </p:spTree>
    <p:extLst>
      <p:ext uri="{BB962C8B-B14F-4D97-AF65-F5344CB8AC3E}">
        <p14:creationId xmlns:p14="http://schemas.microsoft.com/office/powerpoint/2010/main" val="39077341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2"/>
          <p:cNvSpPr txBox="1">
            <a:spLocks noGrp="1"/>
          </p:cNvSpPr>
          <p:nvPr>
            <p:ph type="body" idx="1"/>
          </p:nvPr>
        </p:nvSpPr>
        <p:spPr>
          <a:xfrm>
            <a:off x="683945" y="1233490"/>
            <a:ext cx="10669859" cy="5167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indent="-201930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chemeClr val="bg2"/>
              </a:buClr>
              <a:buSzPct val="100000"/>
              <a:buFont typeface="Noto Sans Symbols"/>
              <a:buChar char="•"/>
            </a:pPr>
            <a:r>
              <a:rPr lang="en-GB" sz="2200" dirty="0"/>
              <a:t>Transparency and accountability – so parliamentarians and the public know how much various tax expenditures are costing</a:t>
            </a:r>
          </a:p>
          <a:p>
            <a:pPr marL="228600" indent="-201930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chemeClr val="bg2"/>
              </a:buClr>
              <a:buSzPct val="100000"/>
              <a:buFont typeface="Noto Sans Symbols"/>
              <a:buChar char="•"/>
            </a:pPr>
            <a:r>
              <a:rPr lang="en-GB" sz="2200" dirty="0"/>
              <a:t>To enable further analysis and a comparison of the costs and benefits of the tax expenditures, in turn, allowing reform options to be identified</a:t>
            </a:r>
          </a:p>
          <a:p>
            <a:pPr marL="228600" indent="-201930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chemeClr val="bg2"/>
              </a:buClr>
              <a:buSzPct val="100000"/>
              <a:buFont typeface="Noto Sans Symbols"/>
              <a:buChar char="•"/>
            </a:pPr>
            <a:r>
              <a:rPr lang="en-GB" sz="2200" dirty="0"/>
              <a:t> Because bilateral and multilateral partners increasingly expect information on tax expenditures when providing financial support</a:t>
            </a:r>
          </a:p>
          <a:p>
            <a:pPr marL="228600" indent="-201930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chemeClr val="bg2"/>
              </a:buClr>
              <a:buSzPct val="100000"/>
              <a:buFont typeface="Noto Sans Symbols"/>
              <a:buChar char="•"/>
            </a:pPr>
            <a:endParaRPr lang="en-GB" sz="2200" dirty="0"/>
          </a:p>
          <a:p>
            <a:pPr marL="26670" indent="0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chemeClr val="bg2"/>
              </a:buClr>
              <a:buSzPct val="100000"/>
              <a:buNone/>
            </a:pPr>
            <a:r>
              <a:rPr lang="en-GB" sz="2200" dirty="0"/>
              <a:t>A systematic and well-documented approach to TE reporting and analysis is beneficial as it aids transparency &amp; accountability and helps with comparisons between countries. </a:t>
            </a: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dirty="0"/>
          </a:p>
          <a:p>
            <a:pPr marL="228600" lvl="0" indent="-50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dirty="0"/>
          </a:p>
        </p:txBody>
      </p:sp>
      <p:sp>
        <p:nvSpPr>
          <p:cNvPr id="229" name="Google Shape;229;p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GB" dirty="0"/>
              <a:t>Why is it important to measure TEs? </a:t>
            </a:r>
            <a:endParaRPr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76A6A5B-F6B3-465E-A022-AF291E658065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Objectives and overview</a:t>
            </a:r>
          </a:p>
        </p:txBody>
      </p:sp>
    </p:spTree>
    <p:extLst>
      <p:ext uri="{BB962C8B-B14F-4D97-AF65-F5344CB8AC3E}">
        <p14:creationId xmlns:p14="http://schemas.microsoft.com/office/powerpoint/2010/main" val="40435668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273B22-726B-4233-FFAC-C2B31F7E4D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941" y="3086034"/>
            <a:ext cx="9236436" cy="1325562"/>
          </a:xfrm>
        </p:spPr>
        <p:txBody>
          <a:bodyPr/>
          <a:lstStyle/>
          <a:p>
            <a:r>
              <a:rPr lang="en-GB" dirty="0"/>
              <a:t>Your country’s experience of tax expenditure reporting &amp; analysis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16E88F6-7DD3-4D2D-91EB-525A40E3476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Objectives and overview</a:t>
            </a:r>
          </a:p>
        </p:txBody>
      </p:sp>
    </p:spTree>
    <p:extLst>
      <p:ext uri="{BB962C8B-B14F-4D97-AF65-F5344CB8AC3E}">
        <p14:creationId xmlns:p14="http://schemas.microsoft.com/office/powerpoint/2010/main" val="17586760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indent="-201930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chemeClr val="bg2"/>
              </a:buClr>
              <a:buSzPct val="100000"/>
              <a:buFont typeface="Noto Sans Symbols"/>
              <a:buChar char="•"/>
            </a:pPr>
            <a:r>
              <a:rPr lang="en-GB" sz="2200" dirty="0"/>
              <a:t>We’d like to hear about your country’s experience with Tax Expenditure reporting and your objectives the future.</a:t>
            </a:r>
          </a:p>
          <a:p>
            <a:pPr marL="228600" indent="-201930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chemeClr val="bg2"/>
              </a:buClr>
              <a:buSzPct val="100000"/>
              <a:buFont typeface="Noto Sans Symbols"/>
              <a:buChar char="•"/>
            </a:pPr>
            <a:r>
              <a:rPr lang="en-GB" sz="2200" dirty="0"/>
              <a:t>You have 15 mins to think and then</a:t>
            </a:r>
            <a:r>
              <a:rPr lang="en-GB" sz="2200" b="1" dirty="0"/>
              <a:t> 3 – 5 minutes per country </a:t>
            </a:r>
            <a:r>
              <a:rPr lang="en-GB" sz="2200" dirty="0"/>
              <a:t>to tell us about…</a:t>
            </a:r>
          </a:p>
          <a:p>
            <a:pPr marL="941070" lvl="1" indent="-457200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chemeClr val="bg2"/>
              </a:buClr>
              <a:buSzPct val="100000"/>
              <a:buFont typeface="+mj-lt"/>
              <a:buAutoNum type="arabicPeriod"/>
            </a:pPr>
            <a:r>
              <a:rPr lang="en-GB" sz="2200" dirty="0"/>
              <a:t>What tax expenditure reporting and analysis does your country currently undertake?</a:t>
            </a:r>
          </a:p>
          <a:p>
            <a:pPr marL="941070" lvl="1" indent="-457200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chemeClr val="bg2"/>
              </a:buClr>
              <a:buSzPct val="100000"/>
              <a:buFont typeface="+mj-lt"/>
              <a:buAutoNum type="arabicPeriod"/>
            </a:pPr>
            <a:r>
              <a:rPr lang="en-GB" sz="2200" dirty="0"/>
              <a:t>What challenges have you faced in tax expenditure reporting and analysis?</a:t>
            </a:r>
          </a:p>
          <a:p>
            <a:pPr marL="941070" lvl="1" indent="-457200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chemeClr val="bg2"/>
              </a:buClr>
              <a:buSzPct val="100000"/>
              <a:buFont typeface="+mj-lt"/>
              <a:buAutoNum type="arabicPeriod"/>
            </a:pPr>
            <a:r>
              <a:rPr lang="en-GB" sz="2200" dirty="0"/>
              <a:t>What are your objectives for tax expenditure reporting and analysis in the next few years?</a:t>
            </a:r>
          </a:p>
          <a:p>
            <a:pPr marL="941070" lvl="1" indent="-457200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chemeClr val="bg2"/>
              </a:buClr>
              <a:buSzPct val="100000"/>
              <a:buFont typeface="+mj-lt"/>
              <a:buAutoNum type="arabicPeriod"/>
            </a:pPr>
            <a:r>
              <a:rPr lang="en-GB" sz="2200" dirty="0"/>
              <a:t>What do you most want to learn from this workshop?</a:t>
            </a:r>
            <a:endParaRPr sz="2200"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dirty="0"/>
          </a:p>
          <a:p>
            <a:pPr marL="228600" lvl="0" indent="-50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dirty="0"/>
          </a:p>
        </p:txBody>
      </p:sp>
      <p:sp>
        <p:nvSpPr>
          <p:cNvPr id="229" name="Google Shape;229;p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GB" dirty="0"/>
              <a:t>Your experiences and objectives</a:t>
            </a:r>
            <a:endParaRPr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8851B83-BBFF-47EA-A852-43B461C0B614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Objectives and overview</a:t>
            </a:r>
          </a:p>
        </p:txBody>
      </p:sp>
    </p:spTree>
    <p:extLst>
      <p:ext uri="{BB962C8B-B14F-4D97-AF65-F5344CB8AC3E}">
        <p14:creationId xmlns:p14="http://schemas.microsoft.com/office/powerpoint/2010/main" val="12691633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273B22-726B-4233-FFAC-C2B31F7E4D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941" y="3086034"/>
            <a:ext cx="9236436" cy="1325562"/>
          </a:xfrm>
        </p:spPr>
        <p:txBody>
          <a:bodyPr/>
          <a:lstStyle/>
          <a:p>
            <a:r>
              <a:rPr lang="en-GB" dirty="0"/>
              <a:t>The rest of this workshop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C193502-67E6-4C2C-83FE-9824B6491FCC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Objectives and overview</a:t>
            </a:r>
          </a:p>
        </p:txBody>
      </p:sp>
    </p:spTree>
    <p:extLst>
      <p:ext uri="{BB962C8B-B14F-4D97-AF65-F5344CB8AC3E}">
        <p14:creationId xmlns:p14="http://schemas.microsoft.com/office/powerpoint/2010/main" val="3310761103"/>
      </p:ext>
    </p:extLst>
  </p:cSld>
  <p:clrMapOvr>
    <a:masterClrMapping/>
  </p:clrMapOvr>
</p:sld>
</file>

<file path=ppt/theme/theme1.xml><?xml version="1.0" encoding="utf-8"?>
<a:theme xmlns:a="http://schemas.openxmlformats.org/drawingml/2006/main" name="IFS-Theme">
  <a:themeElements>
    <a:clrScheme name="IFS-Theme">
      <a:dk1>
        <a:srgbClr val="000000"/>
      </a:dk1>
      <a:lt1>
        <a:srgbClr val="FFFFFF"/>
      </a:lt1>
      <a:dk2>
        <a:srgbClr val="309E75"/>
      </a:dk2>
      <a:lt2>
        <a:srgbClr val="40646D"/>
      </a:lt2>
      <a:accent1>
        <a:srgbClr val="247658"/>
      </a:accent1>
      <a:accent2>
        <a:srgbClr val="334F56"/>
      </a:accent2>
      <a:accent3>
        <a:srgbClr val="F2B517"/>
      </a:accent3>
      <a:accent4>
        <a:srgbClr val="8F3363"/>
      </a:accent4>
      <a:accent5>
        <a:srgbClr val="EB5C40"/>
      </a:accent5>
      <a:accent6>
        <a:srgbClr val="2478C7"/>
      </a:accent6>
      <a:hlink>
        <a:srgbClr val="247658"/>
      </a:hlink>
      <a:folHlink>
        <a:srgbClr val="D5E3E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IFS-Theme">
  <a:themeElements>
    <a:clrScheme name="IFS-Theme">
      <a:dk1>
        <a:srgbClr val="000000"/>
      </a:dk1>
      <a:lt1>
        <a:srgbClr val="FFFFFF"/>
      </a:lt1>
      <a:dk2>
        <a:srgbClr val="309E75"/>
      </a:dk2>
      <a:lt2>
        <a:srgbClr val="40646D"/>
      </a:lt2>
      <a:accent1>
        <a:srgbClr val="247658"/>
      </a:accent1>
      <a:accent2>
        <a:srgbClr val="334F56"/>
      </a:accent2>
      <a:accent3>
        <a:srgbClr val="F2B517"/>
      </a:accent3>
      <a:accent4>
        <a:srgbClr val="8F3363"/>
      </a:accent4>
      <a:accent5>
        <a:srgbClr val="EB5C40"/>
      </a:accent5>
      <a:accent6>
        <a:srgbClr val="2478C7"/>
      </a:accent6>
      <a:hlink>
        <a:srgbClr val="247658"/>
      </a:hlink>
      <a:folHlink>
        <a:srgbClr val="D5E3E6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axDev Powerpoint Template" id="{BFC43A56-2B86-45E2-9737-3812A41C18C3}" vid="{09341B10-ED2C-427E-865C-019E3DD6E4C5}"/>
    </a:ext>
  </a:extLst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1221</TotalTime>
  <Words>564</Words>
  <Application>Microsoft Office PowerPoint</Application>
  <PresentationFormat>Widescreen</PresentationFormat>
  <Paragraphs>72</Paragraphs>
  <Slides>11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Noto Sans Symbols</vt:lpstr>
      <vt:lpstr>Wingdings</vt:lpstr>
      <vt:lpstr>Roboto</vt:lpstr>
      <vt:lpstr>Roboto Bk</vt:lpstr>
      <vt:lpstr>Arial</vt:lpstr>
      <vt:lpstr>Calibri</vt:lpstr>
      <vt:lpstr>IFS-Theme</vt:lpstr>
      <vt:lpstr>1_IFS-Theme</vt:lpstr>
      <vt:lpstr>TaxDev Tax Expenditure Workshop: Introduction</vt:lpstr>
      <vt:lpstr>Objectives</vt:lpstr>
      <vt:lpstr>Objectives of workshop</vt:lpstr>
      <vt:lpstr>What are tax expenditures? Why is it important to analyse them?</vt:lpstr>
      <vt:lpstr>Expenditure via the Tax System</vt:lpstr>
      <vt:lpstr>Why is it important to measure TEs? </vt:lpstr>
      <vt:lpstr>Your country’s experience of tax expenditure reporting &amp; analysis</vt:lpstr>
      <vt:lpstr>Your experiences and objectives</vt:lpstr>
      <vt:lpstr>The rest of this workshop</vt:lpstr>
      <vt:lpstr>What’s coming up over the next 3 days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TaxDev study tour: VAT tax expenditure</dc:title>
  <dc:creator>Harshil Parekh</dc:creator>
  <cp:lastModifiedBy>David Phillips</cp:lastModifiedBy>
  <cp:revision>66</cp:revision>
  <dcterms:created xsi:type="dcterms:W3CDTF">2022-12-16T13:58:13Z</dcterms:created>
  <dcterms:modified xsi:type="dcterms:W3CDTF">2023-03-24T18:03:01Z</dcterms:modified>
</cp:coreProperties>
</file>