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29"/>
  </p:notesMasterIdLst>
  <p:handoutMasterIdLst>
    <p:handoutMasterId r:id="rId30"/>
  </p:handoutMasterIdLst>
  <p:sldIdLst>
    <p:sldId id="276" r:id="rId2"/>
    <p:sldId id="371" r:id="rId3"/>
    <p:sldId id="372" r:id="rId4"/>
    <p:sldId id="314" r:id="rId5"/>
    <p:sldId id="326" r:id="rId6"/>
    <p:sldId id="364" r:id="rId7"/>
    <p:sldId id="365" r:id="rId8"/>
    <p:sldId id="327" r:id="rId9"/>
    <p:sldId id="328" r:id="rId10"/>
    <p:sldId id="329" r:id="rId11"/>
    <p:sldId id="356" r:id="rId12"/>
    <p:sldId id="357" r:id="rId13"/>
    <p:sldId id="358" r:id="rId14"/>
    <p:sldId id="367" r:id="rId15"/>
    <p:sldId id="366" r:id="rId16"/>
    <p:sldId id="359" r:id="rId17"/>
    <p:sldId id="368" r:id="rId18"/>
    <p:sldId id="360" r:id="rId19"/>
    <p:sldId id="361" r:id="rId20"/>
    <p:sldId id="362" r:id="rId21"/>
    <p:sldId id="332" r:id="rId22"/>
    <p:sldId id="369" r:id="rId23"/>
    <p:sldId id="355" r:id="rId24"/>
    <p:sldId id="363" r:id="rId25"/>
    <p:sldId id="317" r:id="rId26"/>
    <p:sldId id="316" r:id="rId27"/>
    <p:sldId id="272" r:id="rId28"/>
  </p:sldIdLst>
  <p:sldSz cx="5759450" cy="3240088"/>
  <p:notesSz cx="6858000" cy="9144000"/>
  <p:defaultTextStyle>
    <a:defPPr>
      <a:defRPr lang="en-US"/>
    </a:defPPr>
    <a:lvl1pPr marL="0" algn="l" defTabSz="514259" rtl="0" eaLnBrk="1" latinLnBrk="0" hangingPunct="1">
      <a:defRPr sz="1012" kern="1200">
        <a:solidFill>
          <a:schemeClr val="tx1"/>
        </a:solidFill>
        <a:latin typeface="+mn-lt"/>
        <a:ea typeface="+mn-ea"/>
        <a:cs typeface="+mn-cs"/>
      </a:defRPr>
    </a:lvl1pPr>
    <a:lvl2pPr marL="257129" algn="l" defTabSz="514259" rtl="0" eaLnBrk="1" latinLnBrk="0" hangingPunct="1">
      <a:defRPr sz="1012" kern="1200">
        <a:solidFill>
          <a:schemeClr val="tx1"/>
        </a:solidFill>
        <a:latin typeface="+mn-lt"/>
        <a:ea typeface="+mn-ea"/>
        <a:cs typeface="+mn-cs"/>
      </a:defRPr>
    </a:lvl2pPr>
    <a:lvl3pPr marL="514259" algn="l" defTabSz="514259" rtl="0" eaLnBrk="1" latinLnBrk="0" hangingPunct="1">
      <a:defRPr sz="1012" kern="1200">
        <a:solidFill>
          <a:schemeClr val="tx1"/>
        </a:solidFill>
        <a:latin typeface="+mn-lt"/>
        <a:ea typeface="+mn-ea"/>
        <a:cs typeface="+mn-cs"/>
      </a:defRPr>
    </a:lvl3pPr>
    <a:lvl4pPr marL="771388" algn="l" defTabSz="514259" rtl="0" eaLnBrk="1" latinLnBrk="0" hangingPunct="1">
      <a:defRPr sz="1012" kern="1200">
        <a:solidFill>
          <a:schemeClr val="tx1"/>
        </a:solidFill>
        <a:latin typeface="+mn-lt"/>
        <a:ea typeface="+mn-ea"/>
        <a:cs typeface="+mn-cs"/>
      </a:defRPr>
    </a:lvl4pPr>
    <a:lvl5pPr marL="1028517" algn="l" defTabSz="514259" rtl="0" eaLnBrk="1" latinLnBrk="0" hangingPunct="1">
      <a:defRPr sz="1012" kern="1200">
        <a:solidFill>
          <a:schemeClr val="tx1"/>
        </a:solidFill>
        <a:latin typeface="+mn-lt"/>
        <a:ea typeface="+mn-ea"/>
        <a:cs typeface="+mn-cs"/>
      </a:defRPr>
    </a:lvl5pPr>
    <a:lvl6pPr marL="1285646" algn="l" defTabSz="514259" rtl="0" eaLnBrk="1" latinLnBrk="0" hangingPunct="1">
      <a:defRPr sz="1012" kern="1200">
        <a:solidFill>
          <a:schemeClr val="tx1"/>
        </a:solidFill>
        <a:latin typeface="+mn-lt"/>
        <a:ea typeface="+mn-ea"/>
        <a:cs typeface="+mn-cs"/>
      </a:defRPr>
    </a:lvl6pPr>
    <a:lvl7pPr marL="1542776" algn="l" defTabSz="514259" rtl="0" eaLnBrk="1" latinLnBrk="0" hangingPunct="1">
      <a:defRPr sz="1012" kern="1200">
        <a:solidFill>
          <a:schemeClr val="tx1"/>
        </a:solidFill>
        <a:latin typeface="+mn-lt"/>
        <a:ea typeface="+mn-ea"/>
        <a:cs typeface="+mn-cs"/>
      </a:defRPr>
    </a:lvl7pPr>
    <a:lvl8pPr marL="1799905" algn="l" defTabSz="514259" rtl="0" eaLnBrk="1" latinLnBrk="0" hangingPunct="1">
      <a:defRPr sz="1012" kern="1200">
        <a:solidFill>
          <a:schemeClr val="tx1"/>
        </a:solidFill>
        <a:latin typeface="+mn-lt"/>
        <a:ea typeface="+mn-ea"/>
        <a:cs typeface="+mn-cs"/>
      </a:defRPr>
    </a:lvl8pPr>
    <a:lvl9pPr marL="2057034" algn="l" defTabSz="514259" rtl="0" eaLnBrk="1" latinLnBrk="0" hangingPunct="1">
      <a:defRPr sz="1012" kern="1200">
        <a:solidFill>
          <a:schemeClr val="tx1"/>
        </a:solidFill>
        <a:latin typeface="+mn-lt"/>
        <a:ea typeface="+mn-ea"/>
        <a:cs typeface="+mn-cs"/>
      </a:defRPr>
    </a:lvl9pPr>
  </p:defaultTextStyle>
  <p:extLst>
    <p:ext uri="{EFAFB233-063F-42B5-8137-9DF3F51BA10A}">
      <p15:sldGuideLst xmlns:p15="http://schemas.microsoft.com/office/powerpoint/2012/main">
        <p15:guide id="1" pos="2943" userDrawn="1">
          <p15:clr>
            <a:srgbClr val="A4A3A4"/>
          </p15:clr>
        </p15:guide>
        <p15:guide id="2" orient="horz" pos="18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13" autoAdjust="0"/>
    <p:restoredTop sz="80387" autoAdjust="0"/>
  </p:normalViewPr>
  <p:slideViewPr>
    <p:cSldViewPr snapToGrid="0" snapToObjects="1">
      <p:cViewPr varScale="1">
        <p:scale>
          <a:sx n="182" d="100"/>
          <a:sy n="182" d="100"/>
        </p:scale>
        <p:origin x="1746" y="144"/>
      </p:cViewPr>
      <p:guideLst>
        <p:guide pos="2943"/>
        <p:guide orient="horz" pos="18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8B6467-4A3E-0145-AA3E-17E02008F8D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3A72738-6400-2A41-AC7A-40F4371056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E72FFDE-B5C7-814B-87CA-77C159E55A4A}" type="datetimeFigureOut">
              <a:rPr lang="en-US" smtClean="0"/>
              <a:t>3/24/2023</a:t>
            </a:fld>
            <a:endParaRPr lang="en-US"/>
          </a:p>
        </p:txBody>
      </p:sp>
      <p:sp>
        <p:nvSpPr>
          <p:cNvPr id="4" name="Footer Placeholder 3">
            <a:extLst>
              <a:ext uri="{FF2B5EF4-FFF2-40B4-BE49-F238E27FC236}">
                <a16:creationId xmlns:a16="http://schemas.microsoft.com/office/drawing/2014/main" id="{07C65E01-0C07-4B45-8F01-F70786EC98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D58A8CE-36DE-E540-A889-B366608B78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856785-C915-AE4A-B18E-A4C8F06029B0}" type="slidenum">
              <a:rPr lang="en-US" smtClean="0"/>
              <a:t>‹#›</a:t>
            </a:fld>
            <a:endParaRPr lang="en-US"/>
          </a:p>
        </p:txBody>
      </p:sp>
    </p:spTree>
    <p:extLst>
      <p:ext uri="{BB962C8B-B14F-4D97-AF65-F5344CB8AC3E}">
        <p14:creationId xmlns:p14="http://schemas.microsoft.com/office/powerpoint/2010/main" val="3965411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A39EB6-B7EA-F940-9096-0D176A7425F7}" type="datetimeFigureOut">
              <a:rPr lang="en-US" smtClean="0"/>
              <a:t>3/24/2023</a:t>
            </a:fld>
            <a:endParaRPr lang="en-US"/>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38C5F6-2000-A44D-9F30-3827A51FF1EB}" type="slidenum">
              <a:rPr lang="en-US" smtClean="0"/>
              <a:t>‹#›</a:t>
            </a:fld>
            <a:endParaRPr lang="en-US"/>
          </a:p>
        </p:txBody>
      </p:sp>
    </p:spTree>
    <p:extLst>
      <p:ext uri="{BB962C8B-B14F-4D97-AF65-F5344CB8AC3E}">
        <p14:creationId xmlns:p14="http://schemas.microsoft.com/office/powerpoint/2010/main" val="2455164665"/>
      </p:ext>
    </p:extLst>
  </p:cSld>
  <p:clrMap bg1="lt1" tx1="dk1" bg2="lt2" tx2="dk2" accent1="accent1" accent2="accent2" accent3="accent3" accent4="accent4" accent5="accent5" accent6="accent6" hlink="hlink" folHlink="folHlink"/>
  <p:notesStyle>
    <a:lvl1pPr marL="0" algn="l" defTabSz="385694" rtl="0" eaLnBrk="1" latinLnBrk="0" hangingPunct="1">
      <a:defRPr sz="506" kern="1200">
        <a:solidFill>
          <a:schemeClr val="tx1"/>
        </a:solidFill>
        <a:latin typeface="+mn-lt"/>
        <a:ea typeface="+mn-ea"/>
        <a:cs typeface="+mn-cs"/>
      </a:defRPr>
    </a:lvl1pPr>
    <a:lvl2pPr marL="192847" algn="l" defTabSz="385694" rtl="0" eaLnBrk="1" latinLnBrk="0" hangingPunct="1">
      <a:defRPr sz="506" kern="1200">
        <a:solidFill>
          <a:schemeClr val="tx1"/>
        </a:solidFill>
        <a:latin typeface="+mn-lt"/>
        <a:ea typeface="+mn-ea"/>
        <a:cs typeface="+mn-cs"/>
      </a:defRPr>
    </a:lvl2pPr>
    <a:lvl3pPr marL="385694" algn="l" defTabSz="385694" rtl="0" eaLnBrk="1" latinLnBrk="0" hangingPunct="1">
      <a:defRPr sz="506" kern="1200">
        <a:solidFill>
          <a:schemeClr val="tx1"/>
        </a:solidFill>
        <a:latin typeface="+mn-lt"/>
        <a:ea typeface="+mn-ea"/>
        <a:cs typeface="+mn-cs"/>
      </a:defRPr>
    </a:lvl3pPr>
    <a:lvl4pPr marL="578541" algn="l" defTabSz="385694" rtl="0" eaLnBrk="1" latinLnBrk="0" hangingPunct="1">
      <a:defRPr sz="506" kern="1200">
        <a:solidFill>
          <a:schemeClr val="tx1"/>
        </a:solidFill>
        <a:latin typeface="+mn-lt"/>
        <a:ea typeface="+mn-ea"/>
        <a:cs typeface="+mn-cs"/>
      </a:defRPr>
    </a:lvl4pPr>
    <a:lvl5pPr marL="771388" algn="l" defTabSz="385694" rtl="0" eaLnBrk="1" latinLnBrk="0" hangingPunct="1">
      <a:defRPr sz="506" kern="1200">
        <a:solidFill>
          <a:schemeClr val="tx1"/>
        </a:solidFill>
        <a:latin typeface="+mn-lt"/>
        <a:ea typeface="+mn-ea"/>
        <a:cs typeface="+mn-cs"/>
      </a:defRPr>
    </a:lvl5pPr>
    <a:lvl6pPr marL="964235" algn="l" defTabSz="385694" rtl="0" eaLnBrk="1" latinLnBrk="0" hangingPunct="1">
      <a:defRPr sz="506" kern="1200">
        <a:solidFill>
          <a:schemeClr val="tx1"/>
        </a:solidFill>
        <a:latin typeface="+mn-lt"/>
        <a:ea typeface="+mn-ea"/>
        <a:cs typeface="+mn-cs"/>
      </a:defRPr>
    </a:lvl6pPr>
    <a:lvl7pPr marL="1157082" algn="l" defTabSz="385694" rtl="0" eaLnBrk="1" latinLnBrk="0" hangingPunct="1">
      <a:defRPr sz="506" kern="1200">
        <a:solidFill>
          <a:schemeClr val="tx1"/>
        </a:solidFill>
        <a:latin typeface="+mn-lt"/>
        <a:ea typeface="+mn-ea"/>
        <a:cs typeface="+mn-cs"/>
      </a:defRPr>
    </a:lvl7pPr>
    <a:lvl8pPr marL="1349929" algn="l" defTabSz="385694" rtl="0" eaLnBrk="1" latinLnBrk="0" hangingPunct="1">
      <a:defRPr sz="506" kern="1200">
        <a:solidFill>
          <a:schemeClr val="tx1"/>
        </a:solidFill>
        <a:latin typeface="+mn-lt"/>
        <a:ea typeface="+mn-ea"/>
        <a:cs typeface="+mn-cs"/>
      </a:defRPr>
    </a:lvl8pPr>
    <a:lvl9pPr marL="1542776" algn="l" defTabSz="385694" rtl="0" eaLnBrk="1" latinLnBrk="0" hangingPunct="1">
      <a:defRPr sz="5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638C5F6-2000-A44D-9F30-3827A51FF1EB}" type="slidenum">
              <a:rPr lang="en-US" smtClean="0"/>
              <a:t>1</a:t>
            </a:fld>
            <a:endParaRPr lang="en-US"/>
          </a:p>
        </p:txBody>
      </p:sp>
    </p:spTree>
    <p:extLst>
      <p:ext uri="{BB962C8B-B14F-4D97-AF65-F5344CB8AC3E}">
        <p14:creationId xmlns:p14="http://schemas.microsoft.com/office/powerpoint/2010/main" val="43109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C638C5F6-2000-A44D-9F30-3827A51FF1EB}" type="slidenum">
              <a:rPr lang="en-US" smtClean="0"/>
              <a:t>18</a:t>
            </a:fld>
            <a:endParaRPr lang="en-US"/>
          </a:p>
        </p:txBody>
      </p:sp>
    </p:spTree>
    <p:extLst>
      <p:ext uri="{BB962C8B-B14F-4D97-AF65-F5344CB8AC3E}">
        <p14:creationId xmlns:p14="http://schemas.microsoft.com/office/powerpoint/2010/main" val="3970573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C638C5F6-2000-A44D-9F30-3827A51FF1EB}" type="slidenum">
              <a:rPr lang="en-US" smtClean="0"/>
              <a:t>19</a:t>
            </a:fld>
            <a:endParaRPr lang="en-US"/>
          </a:p>
        </p:txBody>
      </p:sp>
    </p:spTree>
    <p:extLst>
      <p:ext uri="{BB962C8B-B14F-4D97-AF65-F5344CB8AC3E}">
        <p14:creationId xmlns:p14="http://schemas.microsoft.com/office/powerpoint/2010/main" val="2830499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38C5F6-2000-A44D-9F30-3827A51FF1EB}" type="slidenum">
              <a:rPr lang="en-US" smtClean="0"/>
              <a:t>21</a:t>
            </a:fld>
            <a:endParaRPr lang="en-US"/>
          </a:p>
        </p:txBody>
      </p:sp>
    </p:spTree>
    <p:extLst>
      <p:ext uri="{BB962C8B-B14F-4D97-AF65-F5344CB8AC3E}">
        <p14:creationId xmlns:p14="http://schemas.microsoft.com/office/powerpoint/2010/main" val="1014082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38C5F6-2000-A44D-9F30-3827A51FF1EB}" type="slidenum">
              <a:rPr lang="en-US" smtClean="0"/>
              <a:t>22</a:t>
            </a:fld>
            <a:endParaRPr lang="en-US"/>
          </a:p>
        </p:txBody>
      </p:sp>
    </p:spTree>
    <p:extLst>
      <p:ext uri="{BB962C8B-B14F-4D97-AF65-F5344CB8AC3E}">
        <p14:creationId xmlns:p14="http://schemas.microsoft.com/office/powerpoint/2010/main" val="1357244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potential approach might be to begin with a larger repository (more ‘black and white’ or less discretion on the part of policymakers), but identify those ‘grey areas’ where there is debate and adopt criteria for deciding on whether or not they are TEs. </a:t>
            </a:r>
          </a:p>
          <a:p>
            <a:br>
              <a:rPr lang="en-US" dirty="0"/>
            </a:br>
            <a:r>
              <a:rPr lang="en-US" dirty="0"/>
              <a:t>This approach ended up being followed in Uganda (more by accident than design). But the experience was very useful and let policymakers take a holistic look at the tax system. </a:t>
            </a:r>
          </a:p>
          <a:p>
            <a:endParaRPr lang="en-US" dirty="0"/>
          </a:p>
          <a:p>
            <a:r>
              <a:rPr lang="en-US" dirty="0"/>
              <a:t>Important that the BTS is a living document / idea, and it might be that some reliefs which (are) are not part of it today, might be considered as such next year. </a:t>
            </a:r>
          </a:p>
          <a:p>
            <a:endParaRPr lang="en-US" dirty="0"/>
          </a:p>
          <a:p>
            <a:r>
              <a:rPr lang="en-US" dirty="0"/>
              <a:t>Also important that legislative amendments are considered in light of the BTS when enacted. </a:t>
            </a:r>
          </a:p>
        </p:txBody>
      </p:sp>
      <p:sp>
        <p:nvSpPr>
          <p:cNvPr id="4" name="Slide Number Placeholder 3"/>
          <p:cNvSpPr>
            <a:spLocks noGrp="1"/>
          </p:cNvSpPr>
          <p:nvPr>
            <p:ph type="sldNum" sz="quarter" idx="5"/>
          </p:nvPr>
        </p:nvSpPr>
        <p:spPr/>
        <p:txBody>
          <a:bodyPr/>
          <a:lstStyle/>
          <a:p>
            <a:fld id="{C638C5F6-2000-A44D-9F30-3827A51FF1EB}" type="slidenum">
              <a:rPr lang="en-US" smtClean="0"/>
              <a:t>23</a:t>
            </a:fld>
            <a:endParaRPr lang="en-US"/>
          </a:p>
        </p:txBody>
      </p:sp>
    </p:spTree>
    <p:extLst>
      <p:ext uri="{BB962C8B-B14F-4D97-AF65-F5344CB8AC3E}">
        <p14:creationId xmlns:p14="http://schemas.microsoft.com/office/powerpoint/2010/main" val="1245242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38C5F6-2000-A44D-9F30-3827A51FF1EB}" type="slidenum">
              <a:rPr lang="en-US" smtClean="0"/>
              <a:t>24</a:t>
            </a:fld>
            <a:endParaRPr lang="en-US"/>
          </a:p>
        </p:txBody>
      </p:sp>
    </p:spTree>
    <p:extLst>
      <p:ext uri="{BB962C8B-B14F-4D97-AF65-F5344CB8AC3E}">
        <p14:creationId xmlns:p14="http://schemas.microsoft.com/office/powerpoint/2010/main" val="1487609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38C5F6-2000-A44D-9F30-3827A51FF1EB}" type="slidenum">
              <a:rPr lang="en-US" smtClean="0"/>
              <a:t>5</a:t>
            </a:fld>
            <a:endParaRPr lang="en-US"/>
          </a:p>
        </p:txBody>
      </p:sp>
    </p:spTree>
    <p:extLst>
      <p:ext uri="{BB962C8B-B14F-4D97-AF65-F5344CB8AC3E}">
        <p14:creationId xmlns:p14="http://schemas.microsoft.com/office/powerpoint/2010/main" val="316619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38C5F6-2000-A44D-9F30-3827A51FF1EB}" type="slidenum">
              <a:rPr lang="en-US" smtClean="0"/>
              <a:t>6</a:t>
            </a:fld>
            <a:endParaRPr lang="en-US"/>
          </a:p>
        </p:txBody>
      </p:sp>
    </p:spTree>
    <p:extLst>
      <p:ext uri="{BB962C8B-B14F-4D97-AF65-F5344CB8AC3E}">
        <p14:creationId xmlns:p14="http://schemas.microsoft.com/office/powerpoint/2010/main" val="3760415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38C5F6-2000-A44D-9F30-3827A51FF1EB}" type="slidenum">
              <a:rPr lang="en-US" smtClean="0"/>
              <a:t>7</a:t>
            </a:fld>
            <a:endParaRPr lang="en-US"/>
          </a:p>
        </p:txBody>
      </p:sp>
    </p:spTree>
    <p:extLst>
      <p:ext uri="{BB962C8B-B14F-4D97-AF65-F5344CB8AC3E}">
        <p14:creationId xmlns:p14="http://schemas.microsoft.com/office/powerpoint/2010/main" val="4020762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85694" rtl="0" eaLnBrk="1" fontAlgn="auto" latinLnBrk="0" hangingPunct="1">
              <a:lnSpc>
                <a:spcPct val="100000"/>
              </a:lnSpc>
              <a:spcBef>
                <a:spcPts val="0"/>
              </a:spcBef>
              <a:spcAft>
                <a:spcPts val="0"/>
              </a:spcAft>
              <a:buClrTx/>
              <a:buSzTx/>
              <a:buFontTx/>
              <a:buNone/>
              <a:tabLst/>
              <a:defRPr/>
            </a:pPr>
            <a:r>
              <a:rPr lang="en-IE" dirty="0"/>
              <a:t>“Normative” = opinion-based / “Positive” = fact-based</a:t>
            </a:r>
          </a:p>
          <a:p>
            <a:endParaRPr lang="en-US" dirty="0"/>
          </a:p>
        </p:txBody>
      </p:sp>
      <p:sp>
        <p:nvSpPr>
          <p:cNvPr id="4" name="Slide Number Placeholder 3"/>
          <p:cNvSpPr>
            <a:spLocks noGrp="1"/>
          </p:cNvSpPr>
          <p:nvPr>
            <p:ph type="sldNum" sz="quarter" idx="5"/>
          </p:nvPr>
        </p:nvSpPr>
        <p:spPr/>
        <p:txBody>
          <a:bodyPr/>
          <a:lstStyle/>
          <a:p>
            <a:fld id="{C638C5F6-2000-A44D-9F30-3827A51FF1EB}" type="slidenum">
              <a:rPr lang="en-US" smtClean="0"/>
              <a:t>8</a:t>
            </a:fld>
            <a:endParaRPr lang="en-US"/>
          </a:p>
        </p:txBody>
      </p:sp>
    </p:spTree>
    <p:extLst>
      <p:ext uri="{BB962C8B-B14F-4D97-AF65-F5344CB8AC3E}">
        <p14:creationId xmlns:p14="http://schemas.microsoft.com/office/powerpoint/2010/main" val="2472777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38C5F6-2000-A44D-9F30-3827A51FF1EB}" type="slidenum">
              <a:rPr lang="en-US" smtClean="0"/>
              <a:t>9</a:t>
            </a:fld>
            <a:endParaRPr lang="en-US"/>
          </a:p>
        </p:txBody>
      </p:sp>
    </p:spTree>
    <p:extLst>
      <p:ext uri="{BB962C8B-B14F-4D97-AF65-F5344CB8AC3E}">
        <p14:creationId xmlns:p14="http://schemas.microsoft.com/office/powerpoint/2010/main" val="1359661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38C5F6-2000-A44D-9F30-3827A51FF1EB}" type="slidenum">
              <a:rPr lang="en-US" smtClean="0"/>
              <a:t>15</a:t>
            </a:fld>
            <a:endParaRPr lang="en-US"/>
          </a:p>
        </p:txBody>
      </p:sp>
    </p:spTree>
    <p:extLst>
      <p:ext uri="{BB962C8B-B14F-4D97-AF65-F5344CB8AC3E}">
        <p14:creationId xmlns:p14="http://schemas.microsoft.com/office/powerpoint/2010/main" val="150575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C638C5F6-2000-A44D-9F30-3827A51FF1EB}" type="slidenum">
              <a:rPr lang="en-US" smtClean="0"/>
              <a:t>16</a:t>
            </a:fld>
            <a:endParaRPr lang="en-US"/>
          </a:p>
        </p:txBody>
      </p:sp>
    </p:spTree>
    <p:extLst>
      <p:ext uri="{BB962C8B-B14F-4D97-AF65-F5344CB8AC3E}">
        <p14:creationId xmlns:p14="http://schemas.microsoft.com/office/powerpoint/2010/main" val="1347884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C638C5F6-2000-A44D-9F30-3827A51FF1EB}" type="slidenum">
              <a:rPr lang="en-US" smtClean="0"/>
              <a:t>17</a:t>
            </a:fld>
            <a:endParaRPr lang="en-US"/>
          </a:p>
        </p:txBody>
      </p:sp>
    </p:spTree>
    <p:extLst>
      <p:ext uri="{BB962C8B-B14F-4D97-AF65-F5344CB8AC3E}">
        <p14:creationId xmlns:p14="http://schemas.microsoft.com/office/powerpoint/2010/main" val="36144177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long titl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6A13256-5F47-4F4D-BE26-B4B73650620E}"/>
              </a:ext>
            </a:extLst>
          </p:cNvPr>
          <p:cNvSpPr/>
          <p:nvPr userDrawn="1"/>
        </p:nvSpPr>
        <p:spPr>
          <a:xfrm flipV="1">
            <a:off x="0" y="6"/>
            <a:ext cx="5759450" cy="31209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sp>
        <p:nvSpPr>
          <p:cNvPr id="2" name="Title 1">
            <a:extLst>
              <a:ext uri="{FF2B5EF4-FFF2-40B4-BE49-F238E27FC236}">
                <a16:creationId xmlns:a16="http://schemas.microsoft.com/office/drawing/2014/main" id="{89504B9B-18C1-E547-BE77-254F89B19FF7}"/>
              </a:ext>
            </a:extLst>
          </p:cNvPr>
          <p:cNvSpPr>
            <a:spLocks noGrp="1"/>
          </p:cNvSpPr>
          <p:nvPr>
            <p:ph type="ctrTitle" hasCustomPrompt="1"/>
          </p:nvPr>
        </p:nvSpPr>
        <p:spPr>
          <a:xfrm>
            <a:off x="1531176" y="882620"/>
            <a:ext cx="3843316" cy="1122177"/>
          </a:xfrm>
        </p:spPr>
        <p:txBody>
          <a:bodyPr anchor="b">
            <a:normAutofit/>
          </a:bodyPr>
          <a:lstStyle>
            <a:lvl1pPr algn="l">
              <a:defRPr sz="2599" spc="-71">
                <a:solidFill>
                  <a:schemeClr val="bg1"/>
                </a:solidFill>
              </a:defRPr>
            </a:lvl1pPr>
          </a:lstStyle>
          <a:p>
            <a:r>
              <a:rPr lang="en-GB" dirty="0"/>
              <a:t>Click to edit Master title style</a:t>
            </a:r>
            <a:br>
              <a:rPr lang="en-GB" dirty="0"/>
            </a:br>
            <a:r>
              <a:rPr lang="en-GB" dirty="0"/>
              <a:t>max three lines</a:t>
            </a:r>
            <a:endParaRPr lang="en-US" dirty="0"/>
          </a:p>
        </p:txBody>
      </p:sp>
      <p:sp>
        <p:nvSpPr>
          <p:cNvPr id="3" name="Subtitle 2">
            <a:extLst>
              <a:ext uri="{FF2B5EF4-FFF2-40B4-BE49-F238E27FC236}">
                <a16:creationId xmlns:a16="http://schemas.microsoft.com/office/drawing/2014/main" id="{EBB199AB-D245-484B-892E-B0F6186F0C82}"/>
              </a:ext>
            </a:extLst>
          </p:cNvPr>
          <p:cNvSpPr>
            <a:spLocks noGrp="1"/>
          </p:cNvSpPr>
          <p:nvPr>
            <p:ph type="subTitle" idx="1" hasCustomPrompt="1"/>
          </p:nvPr>
        </p:nvSpPr>
        <p:spPr>
          <a:xfrm>
            <a:off x="1585745" y="2043576"/>
            <a:ext cx="2299757" cy="510948"/>
          </a:xfrm>
        </p:spPr>
        <p:txBody>
          <a:bodyPr anchor="t">
            <a:normAutofit/>
          </a:bodyPr>
          <a:lstStyle>
            <a:lvl1pPr marL="0" marR="0" indent="0" algn="l" defTabSz="324033"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sz="756">
                <a:solidFill>
                  <a:schemeClr val="bg1"/>
                </a:solidFill>
              </a:defRPr>
            </a:lvl1pPr>
            <a:lvl2pPr marL="162016" indent="0" algn="ctr">
              <a:buNone/>
              <a:defRPr sz="709"/>
            </a:lvl2pPr>
            <a:lvl3pPr marL="324033" indent="0" algn="ctr">
              <a:buNone/>
              <a:defRPr sz="638"/>
            </a:lvl3pPr>
            <a:lvl4pPr marL="486049" indent="0" algn="ctr">
              <a:buNone/>
              <a:defRPr sz="567"/>
            </a:lvl4pPr>
            <a:lvl5pPr marL="648065" indent="0" algn="ctr">
              <a:buNone/>
              <a:defRPr sz="567"/>
            </a:lvl5pPr>
            <a:lvl6pPr marL="810081" indent="0" algn="ctr">
              <a:buNone/>
              <a:defRPr sz="567"/>
            </a:lvl6pPr>
            <a:lvl7pPr marL="972098" indent="0" algn="ctr">
              <a:buNone/>
              <a:defRPr sz="567"/>
            </a:lvl7pPr>
            <a:lvl8pPr marL="1134114" indent="0" algn="ctr">
              <a:buNone/>
              <a:defRPr sz="567"/>
            </a:lvl8pPr>
            <a:lvl9pPr marL="1296130" indent="0" algn="ctr">
              <a:buNone/>
              <a:defRPr sz="567"/>
            </a:lvl9pPr>
          </a:lstStyle>
          <a:p>
            <a:r>
              <a:rPr lang="en-GB" dirty="0"/>
              <a:t>Click to edit Master author style</a:t>
            </a:r>
          </a:p>
          <a:p>
            <a:r>
              <a:rPr lang="en-GB" dirty="0"/>
              <a:t>Author Name Surname</a:t>
            </a:r>
          </a:p>
          <a:p>
            <a:r>
              <a:rPr lang="en-GB" dirty="0"/>
              <a:t>Author Name Surname</a:t>
            </a:r>
          </a:p>
          <a:p>
            <a:pPr marL="0" marR="0" lvl="0" indent="0" algn="l" defTabSz="324033"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a:pPr>
            <a:r>
              <a:rPr lang="en-GB" dirty="0"/>
              <a:t>Author Name Surname</a:t>
            </a:r>
          </a:p>
        </p:txBody>
      </p:sp>
      <p:cxnSp>
        <p:nvCxnSpPr>
          <p:cNvPr id="16" name="Straight Connector 15">
            <a:extLst>
              <a:ext uri="{FF2B5EF4-FFF2-40B4-BE49-F238E27FC236}">
                <a16:creationId xmlns:a16="http://schemas.microsoft.com/office/drawing/2014/main" id="{5F8C450E-36D1-2E43-91D1-9BA21E1338BC}"/>
              </a:ext>
            </a:extLst>
          </p:cNvPr>
          <p:cNvCxnSpPr>
            <a:cxnSpLocks/>
          </p:cNvCxnSpPr>
          <p:nvPr userDrawn="1"/>
        </p:nvCxnSpPr>
        <p:spPr>
          <a:xfrm>
            <a:off x="1496058" y="0"/>
            <a:ext cx="35119" cy="312095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28ABB31D-4AD6-A14C-AF1F-033782186125}"/>
              </a:ext>
            </a:extLst>
          </p:cNvPr>
          <p:cNvSpPr>
            <a:spLocks noGrp="1"/>
          </p:cNvSpPr>
          <p:nvPr>
            <p:ph type="body" sz="quarter" idx="10" hasCustomPrompt="1"/>
          </p:nvPr>
        </p:nvSpPr>
        <p:spPr>
          <a:xfrm>
            <a:off x="314196" y="1796114"/>
            <a:ext cx="1123773" cy="748192"/>
          </a:xfrm>
        </p:spPr>
        <p:txBody>
          <a:bodyPr anchor="b">
            <a:normAutofit/>
          </a:bodyPr>
          <a:lstStyle>
            <a:lvl1pPr algn="r">
              <a:spcBef>
                <a:spcPts val="213"/>
              </a:spcBef>
              <a:defRPr sz="567">
                <a:solidFill>
                  <a:schemeClr val="bg1"/>
                </a:solidFill>
              </a:defRPr>
            </a:lvl1pPr>
          </a:lstStyle>
          <a:p>
            <a:pPr lvl="0"/>
            <a:r>
              <a:rPr lang="en-GB" dirty="0"/>
              <a:t>Details of the presentation (date, venue, </a:t>
            </a:r>
            <a:r>
              <a:rPr lang="en-GB" dirty="0" err="1"/>
              <a:t>wifi</a:t>
            </a:r>
            <a:r>
              <a:rPr lang="en-GB" dirty="0"/>
              <a:t>)</a:t>
            </a:r>
            <a:endParaRPr lang="en-US" dirty="0"/>
          </a:p>
        </p:txBody>
      </p:sp>
      <p:sp>
        <p:nvSpPr>
          <p:cNvPr id="13" name="TextBox 12">
            <a:extLst>
              <a:ext uri="{FF2B5EF4-FFF2-40B4-BE49-F238E27FC236}">
                <a16:creationId xmlns:a16="http://schemas.microsoft.com/office/drawing/2014/main" id="{41CEF78B-61B5-0A43-B879-7980AD59C355}"/>
              </a:ext>
            </a:extLst>
          </p:cNvPr>
          <p:cNvSpPr txBox="1"/>
          <p:nvPr userDrawn="1"/>
        </p:nvSpPr>
        <p:spPr>
          <a:xfrm>
            <a:off x="450188" y="2772755"/>
            <a:ext cx="1017357" cy="194220"/>
          </a:xfrm>
          <a:prstGeom prst="rect">
            <a:avLst/>
          </a:prstGeom>
          <a:noFill/>
        </p:spPr>
        <p:txBody>
          <a:bodyPr wrap="square" rtlCol="0" anchor="b">
            <a:spAutoFit/>
          </a:bodyPr>
          <a:lstStyle/>
          <a:p>
            <a:pPr lvl="0" algn="r"/>
            <a:r>
              <a:rPr lang="en-US" sz="662" b="1" dirty="0">
                <a:solidFill>
                  <a:srgbClr val="FFFFFF"/>
                </a:solidFill>
              </a:rPr>
              <a:t>#TaxDev</a:t>
            </a:r>
          </a:p>
        </p:txBody>
      </p:sp>
      <p:sp>
        <p:nvSpPr>
          <p:cNvPr id="4" name="TextBox 3">
            <a:extLst>
              <a:ext uri="{FF2B5EF4-FFF2-40B4-BE49-F238E27FC236}">
                <a16:creationId xmlns:a16="http://schemas.microsoft.com/office/drawing/2014/main" id="{155E7301-0431-46C2-AB75-31AA8529C1B7}"/>
              </a:ext>
            </a:extLst>
          </p:cNvPr>
          <p:cNvSpPr txBox="1"/>
          <p:nvPr userDrawn="1"/>
        </p:nvSpPr>
        <p:spPr>
          <a:xfrm>
            <a:off x="89014" y="185086"/>
            <a:ext cx="1617881" cy="441339"/>
          </a:xfrm>
          <a:prstGeom prst="rect">
            <a:avLst/>
          </a:prstGeom>
          <a:noFill/>
        </p:spPr>
        <p:txBody>
          <a:bodyPr wrap="square" rtlCol="0">
            <a:spAutoFit/>
          </a:bodyPr>
          <a:lstStyle/>
          <a:p>
            <a:r>
              <a:rPr lang="en-GB" sz="2268" b="1" dirty="0">
                <a:solidFill>
                  <a:schemeClr val="bg1"/>
                </a:solidFill>
                <a:latin typeface="Roboto Bk" pitchFamily="2" charset="0"/>
                <a:ea typeface="Roboto Bk" pitchFamily="2" charset="0"/>
              </a:rPr>
              <a:t>TaxDev</a:t>
            </a:r>
          </a:p>
        </p:txBody>
      </p:sp>
      <p:grpSp>
        <p:nvGrpSpPr>
          <p:cNvPr id="6" name="Group 5">
            <a:extLst>
              <a:ext uri="{FF2B5EF4-FFF2-40B4-BE49-F238E27FC236}">
                <a16:creationId xmlns:a16="http://schemas.microsoft.com/office/drawing/2014/main" id="{8AF56872-1492-46A3-ABDB-21E38EDECC7F}"/>
              </a:ext>
            </a:extLst>
          </p:cNvPr>
          <p:cNvGrpSpPr/>
          <p:nvPr userDrawn="1"/>
        </p:nvGrpSpPr>
        <p:grpSpPr>
          <a:xfrm>
            <a:off x="4098076" y="63304"/>
            <a:ext cx="1502645" cy="247971"/>
            <a:chOff x="6515105" y="63640"/>
            <a:chExt cx="2385677" cy="524858"/>
          </a:xfrm>
        </p:grpSpPr>
        <p:pic>
          <p:nvPicPr>
            <p:cNvPr id="12" name="Picture 11">
              <a:extLst>
                <a:ext uri="{FF2B5EF4-FFF2-40B4-BE49-F238E27FC236}">
                  <a16:creationId xmlns:a16="http://schemas.microsoft.com/office/drawing/2014/main" id="{F43503E8-76B2-7E4C-A757-B1F42F47A7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15105" y="63640"/>
              <a:ext cx="853033" cy="515528"/>
            </a:xfrm>
            <a:prstGeom prst="rect">
              <a:avLst/>
            </a:prstGeom>
          </p:spPr>
        </p:pic>
        <p:pic>
          <p:nvPicPr>
            <p:cNvPr id="7" name="Picture 6">
              <a:extLst>
                <a:ext uri="{FF2B5EF4-FFF2-40B4-BE49-F238E27FC236}">
                  <a16:creationId xmlns:a16="http://schemas.microsoft.com/office/drawing/2014/main" id="{9B3AB7E1-03F5-4824-BF0A-F564FEBEA985}"/>
                </a:ext>
              </a:extLst>
            </p:cNvPr>
            <p:cNvPicPr>
              <a:picLocks noChangeAspect="1"/>
            </p:cNvPicPr>
            <p:nvPr userDrawn="1"/>
          </p:nvPicPr>
          <p:blipFill>
            <a:blip r:embed="rId3"/>
            <a:stretch>
              <a:fillRect/>
            </a:stretch>
          </p:blipFill>
          <p:spPr>
            <a:xfrm>
              <a:off x="8174053" y="234069"/>
              <a:ext cx="726729" cy="354429"/>
            </a:xfrm>
            <a:prstGeom prst="rect">
              <a:avLst/>
            </a:prstGeom>
          </p:spPr>
        </p:pic>
      </p:grpSp>
      <p:pic>
        <p:nvPicPr>
          <p:cNvPr id="11" name="Picture 10">
            <a:extLst>
              <a:ext uri="{FF2B5EF4-FFF2-40B4-BE49-F238E27FC236}">
                <a16:creationId xmlns:a16="http://schemas.microsoft.com/office/drawing/2014/main" id="{3F4179D7-F6EE-448C-B288-8EEA4E46CE76}"/>
              </a:ext>
            </a:extLst>
          </p:cNvPr>
          <p:cNvPicPr>
            <a:picLocks noChangeAspect="1"/>
          </p:cNvPicPr>
          <p:nvPr userDrawn="1"/>
        </p:nvPicPr>
        <p:blipFill>
          <a:blip r:embed="rId4"/>
          <a:stretch>
            <a:fillRect/>
          </a:stretch>
        </p:blipFill>
        <p:spPr>
          <a:xfrm>
            <a:off x="5309262" y="2665224"/>
            <a:ext cx="394874" cy="278934"/>
          </a:xfrm>
          <a:prstGeom prst="rect">
            <a:avLst/>
          </a:prstGeom>
        </p:spPr>
      </p:pic>
      <p:cxnSp>
        <p:nvCxnSpPr>
          <p:cNvPr id="17" name="Straight Connector 16">
            <a:extLst>
              <a:ext uri="{FF2B5EF4-FFF2-40B4-BE49-F238E27FC236}">
                <a16:creationId xmlns:a16="http://schemas.microsoft.com/office/drawing/2014/main" id="{C6719729-560C-4DFA-B368-0F4162A3EE58}"/>
              </a:ext>
            </a:extLst>
          </p:cNvPr>
          <p:cNvCxnSpPr>
            <a:cxnSpLocks/>
          </p:cNvCxnSpPr>
          <p:nvPr userDrawn="1"/>
        </p:nvCxnSpPr>
        <p:spPr>
          <a:xfrm flipH="1">
            <a:off x="1531173" y="2632094"/>
            <a:ext cx="438041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045E7C-AB27-497F-B52E-D3AD9F666BB8}"/>
              </a:ext>
            </a:extLst>
          </p:cNvPr>
          <p:cNvCxnSpPr>
            <a:cxnSpLocks/>
          </p:cNvCxnSpPr>
          <p:nvPr userDrawn="1"/>
        </p:nvCxnSpPr>
        <p:spPr>
          <a:xfrm flipH="1">
            <a:off x="4" y="2966975"/>
            <a:ext cx="575944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32C86768-FA2C-4D41-B323-D4CC2CDADB38}"/>
              </a:ext>
            </a:extLst>
          </p:cNvPr>
          <p:cNvGrpSpPr/>
          <p:nvPr userDrawn="1"/>
        </p:nvGrpSpPr>
        <p:grpSpPr>
          <a:xfrm>
            <a:off x="-837044" y="2965385"/>
            <a:ext cx="6654581" cy="203899"/>
            <a:chOff x="-1328937" y="6276548"/>
            <a:chExt cx="10565156" cy="431575"/>
          </a:xfrm>
        </p:grpSpPr>
        <p:sp>
          <p:nvSpPr>
            <p:cNvPr id="19" name="Rectangle 18">
              <a:extLst>
                <a:ext uri="{FF2B5EF4-FFF2-40B4-BE49-F238E27FC236}">
                  <a16:creationId xmlns:a16="http://schemas.microsoft.com/office/drawing/2014/main" id="{35F3B7FB-9D90-4BC8-85B9-8B8B8062EFBB}"/>
                </a:ext>
              </a:extLst>
            </p:cNvPr>
            <p:cNvSpPr/>
            <p:nvPr userDrawn="1"/>
          </p:nvSpPr>
          <p:spPr>
            <a:xfrm>
              <a:off x="2425391" y="6279927"/>
              <a:ext cx="6810828" cy="4281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78"/>
            </a:p>
          </p:txBody>
        </p:sp>
        <p:sp>
          <p:nvSpPr>
            <p:cNvPr id="23" name="Rectangle 22">
              <a:extLst>
                <a:ext uri="{FF2B5EF4-FFF2-40B4-BE49-F238E27FC236}">
                  <a16:creationId xmlns:a16="http://schemas.microsoft.com/office/drawing/2014/main" id="{85C4E387-DFB7-4687-9004-4085028CB3BD}"/>
                </a:ext>
              </a:extLst>
            </p:cNvPr>
            <p:cNvSpPr/>
            <p:nvPr userDrawn="1"/>
          </p:nvSpPr>
          <p:spPr>
            <a:xfrm>
              <a:off x="-1328937" y="6276548"/>
              <a:ext cx="6810828" cy="4281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78"/>
            </a:p>
          </p:txBody>
        </p:sp>
      </p:grpSp>
    </p:spTree>
    <p:extLst>
      <p:ext uri="{BB962C8B-B14F-4D97-AF65-F5344CB8AC3E}">
        <p14:creationId xmlns:p14="http://schemas.microsoft.com/office/powerpoint/2010/main" val="3860385829"/>
      </p:ext>
    </p:extLst>
  </p:cSld>
  <p:clrMapOvr>
    <a:masterClrMapping/>
  </p:clrMapOvr>
  <p:extLst>
    <p:ext uri="{DCECCB84-F9BA-43D5-87BE-67443E8EF086}">
      <p15:sldGuideLst xmlns:p15="http://schemas.microsoft.com/office/powerpoint/2012/main">
        <p15:guide id="1" orient="horz" pos="1556">
          <p15:clr>
            <a:srgbClr val="FBAE40"/>
          </p15:clr>
        </p15:guide>
        <p15:guide id="2" pos="815">
          <p15:clr>
            <a:srgbClr val="FBAE40"/>
          </p15:clr>
        </p15:guide>
        <p15:guide id="3" pos="1877">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able">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BA3731-BEE0-F54F-9648-7C636A621BA0}"/>
              </a:ext>
            </a:extLst>
          </p:cNvPr>
          <p:cNvSpPr>
            <a:spLocks noGrp="1"/>
          </p:cNvSpPr>
          <p:nvPr>
            <p:ph sz="quarter" idx="13"/>
          </p:nvPr>
        </p:nvSpPr>
        <p:spPr>
          <a:xfrm>
            <a:off x="378964" y="582766"/>
            <a:ext cx="5009522" cy="2098868"/>
          </a:xfrm>
        </p:spPr>
        <p:txBody>
          <a:bodyPr/>
          <a:lstStyle>
            <a:lvl1pPr marL="0" indent="0">
              <a:buFontTx/>
              <a:buNone/>
              <a:defRPr/>
            </a:lvl1pPr>
          </a:lstStyle>
          <a:p>
            <a:pPr lvl="0"/>
            <a:r>
              <a:rPr lang="en-US"/>
              <a:t>Edit Master text styles</a:t>
            </a:r>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Defining the benchmark tax system</a:t>
            </a:r>
            <a:endParaRPr lang="en-US" dirty="0"/>
          </a:p>
        </p:txBody>
      </p:sp>
      <p:sp>
        <p:nvSpPr>
          <p:cNvPr id="10" name="Text Placeholder 2">
            <a:extLst>
              <a:ext uri="{FF2B5EF4-FFF2-40B4-BE49-F238E27FC236}">
                <a16:creationId xmlns:a16="http://schemas.microsoft.com/office/drawing/2014/main" id="{D72946E9-25ED-C14E-80CB-BEA1E668364E}"/>
              </a:ext>
            </a:extLst>
          </p:cNvPr>
          <p:cNvSpPr>
            <a:spLocks noGrp="1"/>
          </p:cNvSpPr>
          <p:nvPr>
            <p:ph type="body" sz="quarter" idx="15"/>
          </p:nvPr>
        </p:nvSpPr>
        <p:spPr>
          <a:xfrm>
            <a:off x="322970" y="2792276"/>
            <a:ext cx="5051518" cy="132059"/>
          </a:xfrm>
        </p:spPr>
        <p:txBody>
          <a:bodyPr anchor="b">
            <a:normAutofit/>
          </a:bodyPr>
          <a:lstStyle>
            <a:lvl1pPr marL="0" indent="0">
              <a:buNone/>
              <a:defRPr sz="567"/>
            </a:lvl1pPr>
          </a:lstStyle>
          <a:p>
            <a:pPr lvl="0"/>
            <a:r>
              <a:rPr lang="en-US"/>
              <a:t>Edit Master text styles</a:t>
            </a:r>
          </a:p>
        </p:txBody>
      </p:sp>
    </p:spTree>
    <p:extLst>
      <p:ext uri="{BB962C8B-B14F-4D97-AF65-F5344CB8AC3E}">
        <p14:creationId xmlns:p14="http://schemas.microsoft.com/office/powerpoint/2010/main" val="528314127"/>
      </p:ext>
    </p:extLst>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9" name="Chart Placeholder 8">
            <a:extLst>
              <a:ext uri="{FF2B5EF4-FFF2-40B4-BE49-F238E27FC236}">
                <a16:creationId xmlns:a16="http://schemas.microsoft.com/office/drawing/2014/main" id="{C7556F71-460E-494E-B38D-195C5A758BDD}"/>
              </a:ext>
            </a:extLst>
          </p:cNvPr>
          <p:cNvSpPr>
            <a:spLocks noGrp="1"/>
          </p:cNvSpPr>
          <p:nvPr>
            <p:ph type="chart" sz="quarter" idx="14"/>
          </p:nvPr>
        </p:nvSpPr>
        <p:spPr>
          <a:xfrm>
            <a:off x="322970" y="582772"/>
            <a:ext cx="5051518" cy="2098867"/>
          </a:xfrm>
        </p:spPr>
        <p:txBody>
          <a:bodyPr/>
          <a:lstStyle>
            <a:lvl1pPr marL="0" indent="0">
              <a:buNone/>
              <a:defRPr/>
            </a:lvl1pPr>
          </a:lstStyle>
          <a:p>
            <a:r>
              <a:rPr lang="en-US"/>
              <a:t>Click icon to add chart</a:t>
            </a:r>
            <a:endParaRPr lang="en-US" dirty="0"/>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Defining the benchmark tax system</a:t>
            </a:r>
            <a:endParaRPr lang="en-US" dirty="0"/>
          </a:p>
        </p:txBody>
      </p:sp>
      <p:sp>
        <p:nvSpPr>
          <p:cNvPr id="3" name="Text Placeholder 2">
            <a:extLst>
              <a:ext uri="{FF2B5EF4-FFF2-40B4-BE49-F238E27FC236}">
                <a16:creationId xmlns:a16="http://schemas.microsoft.com/office/drawing/2014/main" id="{91550D70-5176-0D40-8DA9-D8DD956FC136}"/>
              </a:ext>
            </a:extLst>
          </p:cNvPr>
          <p:cNvSpPr>
            <a:spLocks noGrp="1"/>
          </p:cNvSpPr>
          <p:nvPr>
            <p:ph type="body" sz="quarter" idx="15"/>
          </p:nvPr>
        </p:nvSpPr>
        <p:spPr>
          <a:xfrm>
            <a:off x="322970" y="2792276"/>
            <a:ext cx="5051518" cy="132059"/>
          </a:xfrm>
        </p:spPr>
        <p:txBody>
          <a:bodyPr anchor="b">
            <a:normAutofit/>
          </a:bodyPr>
          <a:lstStyle>
            <a:lvl1pPr marL="0" indent="0">
              <a:buNone/>
              <a:defRPr sz="567"/>
            </a:lvl1pPr>
          </a:lstStyle>
          <a:p>
            <a:pPr lvl="0"/>
            <a:r>
              <a:rPr lang="en-US"/>
              <a:t>Edit Master text styles</a:t>
            </a:r>
          </a:p>
        </p:txBody>
      </p:sp>
    </p:spTree>
    <p:extLst>
      <p:ext uri="{BB962C8B-B14F-4D97-AF65-F5344CB8AC3E}">
        <p14:creationId xmlns:p14="http://schemas.microsoft.com/office/powerpoint/2010/main" val="3443707771"/>
      </p:ext>
    </p:extLst>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Subtitle + Chart">
    <p:spTree>
      <p:nvGrpSpPr>
        <p:cNvPr id="1" name=""/>
        <p:cNvGrpSpPr/>
        <p:nvPr/>
      </p:nvGrpSpPr>
      <p:grpSpPr>
        <a:xfrm>
          <a:off x="0" y="0"/>
          <a:ext cx="0" cy="0"/>
          <a:chOff x="0" y="0"/>
          <a:chExt cx="0" cy="0"/>
        </a:xfrm>
      </p:grpSpPr>
      <p:sp>
        <p:nvSpPr>
          <p:cNvPr id="9" name="Chart Placeholder 8">
            <a:extLst>
              <a:ext uri="{FF2B5EF4-FFF2-40B4-BE49-F238E27FC236}">
                <a16:creationId xmlns:a16="http://schemas.microsoft.com/office/drawing/2014/main" id="{C7556F71-460E-494E-B38D-195C5A758BDD}"/>
              </a:ext>
            </a:extLst>
          </p:cNvPr>
          <p:cNvSpPr>
            <a:spLocks noGrp="1"/>
          </p:cNvSpPr>
          <p:nvPr>
            <p:ph type="chart" sz="quarter" idx="14"/>
          </p:nvPr>
        </p:nvSpPr>
        <p:spPr>
          <a:xfrm>
            <a:off x="322970" y="800802"/>
            <a:ext cx="5051518" cy="1880832"/>
          </a:xfrm>
        </p:spPr>
        <p:txBody>
          <a:bodyPr/>
          <a:lstStyle>
            <a:lvl1pPr marL="0" indent="0">
              <a:buNone/>
              <a:defRPr/>
            </a:lvl1pPr>
          </a:lstStyle>
          <a:p>
            <a:r>
              <a:rPr lang="en-US"/>
              <a:t>Click icon to add chart</a:t>
            </a:r>
            <a:endParaRPr lang="en-US" dirty="0"/>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Defining the benchmark tax system</a:t>
            </a:r>
            <a:endParaRPr lang="en-US" dirty="0"/>
          </a:p>
        </p:txBody>
      </p:sp>
      <p:sp>
        <p:nvSpPr>
          <p:cNvPr id="3" name="Text Placeholder 2">
            <a:extLst>
              <a:ext uri="{FF2B5EF4-FFF2-40B4-BE49-F238E27FC236}">
                <a16:creationId xmlns:a16="http://schemas.microsoft.com/office/drawing/2014/main" id="{91550D70-5176-0D40-8DA9-D8DD956FC136}"/>
              </a:ext>
            </a:extLst>
          </p:cNvPr>
          <p:cNvSpPr>
            <a:spLocks noGrp="1"/>
          </p:cNvSpPr>
          <p:nvPr>
            <p:ph type="body" sz="quarter" idx="15"/>
          </p:nvPr>
        </p:nvSpPr>
        <p:spPr>
          <a:xfrm>
            <a:off x="322970" y="2792276"/>
            <a:ext cx="5051518" cy="132059"/>
          </a:xfrm>
        </p:spPr>
        <p:txBody>
          <a:bodyPr anchor="b">
            <a:normAutofit/>
          </a:bodyPr>
          <a:lstStyle>
            <a:lvl1pPr marL="0" indent="0">
              <a:buNone/>
              <a:defRPr sz="567"/>
            </a:lvl1pPr>
          </a:lstStyle>
          <a:p>
            <a:pPr lvl="0"/>
            <a:r>
              <a:rPr lang="en-US"/>
              <a:t>Edit Master text styles</a:t>
            </a:r>
          </a:p>
        </p:txBody>
      </p:sp>
      <p:sp>
        <p:nvSpPr>
          <p:cNvPr id="12" name="Content Placeholder 14">
            <a:extLst>
              <a:ext uri="{FF2B5EF4-FFF2-40B4-BE49-F238E27FC236}">
                <a16:creationId xmlns:a16="http://schemas.microsoft.com/office/drawing/2014/main" id="{5A86368F-6E45-E642-8A7E-A07DE1FA8FA3}"/>
              </a:ext>
            </a:extLst>
          </p:cNvPr>
          <p:cNvSpPr>
            <a:spLocks noGrp="1"/>
          </p:cNvSpPr>
          <p:nvPr>
            <p:ph sz="quarter" idx="13" hasCustomPrompt="1"/>
          </p:nvPr>
        </p:nvSpPr>
        <p:spPr>
          <a:xfrm>
            <a:off x="322969" y="537142"/>
            <a:ext cx="4305541" cy="226780"/>
          </a:xfrm>
        </p:spPr>
        <p:txBody>
          <a:bodyPr anchor="t">
            <a:normAutofit/>
          </a:bodyPr>
          <a:lstStyle>
            <a:lvl1pPr marL="0" indent="0">
              <a:buNone/>
              <a:defRPr sz="1181">
                <a:solidFill>
                  <a:schemeClr val="tx2"/>
                </a:solidFill>
                <a:latin typeface="+mj-lt"/>
              </a:defRPr>
            </a:lvl1pPr>
          </a:lstStyle>
          <a:p>
            <a:pPr lvl="0"/>
            <a:r>
              <a:rPr lang="en-GB" dirty="0"/>
              <a:t>Click to edit Master subtitle style in one line</a:t>
            </a:r>
            <a:endParaRPr lang="en-US" dirty="0"/>
          </a:p>
        </p:txBody>
      </p:sp>
    </p:spTree>
    <p:extLst>
      <p:ext uri="{BB962C8B-B14F-4D97-AF65-F5344CB8AC3E}">
        <p14:creationId xmlns:p14="http://schemas.microsoft.com/office/powerpoint/2010/main" val="3567212024"/>
      </p:ext>
    </p:extLst>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Titl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9B3852D-47F9-0241-98E4-0BAAB742F8D1}"/>
              </a:ext>
            </a:extLst>
          </p:cNvPr>
          <p:cNvSpPr/>
          <p:nvPr userDrawn="1"/>
        </p:nvSpPr>
        <p:spPr>
          <a:xfrm flipV="1">
            <a:off x="0" y="0"/>
            <a:ext cx="5759450" cy="32400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cxnSp>
        <p:nvCxnSpPr>
          <p:cNvPr id="3" name="Straight Connector 2"/>
          <p:cNvCxnSpPr>
            <a:cxnSpLocks/>
          </p:cNvCxnSpPr>
          <p:nvPr userDrawn="1"/>
        </p:nvCxnSpPr>
        <p:spPr>
          <a:xfrm>
            <a:off x="347499" y="1376179"/>
            <a:ext cx="385475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a:cxnSpLocks/>
          </p:cNvCxnSpPr>
          <p:nvPr userDrawn="1"/>
        </p:nvCxnSpPr>
        <p:spPr>
          <a:xfrm>
            <a:off x="347774" y="2189327"/>
            <a:ext cx="385475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4B2BA015-7E5A-B043-A462-E5531861A047}"/>
              </a:ext>
            </a:extLst>
          </p:cNvPr>
          <p:cNvSpPr>
            <a:spLocks noGrp="1"/>
          </p:cNvSpPr>
          <p:nvPr>
            <p:ph type="title" hasCustomPrompt="1"/>
          </p:nvPr>
        </p:nvSpPr>
        <p:spPr>
          <a:xfrm>
            <a:off x="323091" y="1458008"/>
            <a:ext cx="3848998" cy="626267"/>
          </a:xfrm>
        </p:spPr>
        <p:txBody>
          <a:bodyPr>
            <a:normAutofit/>
          </a:bodyPr>
          <a:lstStyle>
            <a:lvl1pPr>
              <a:defRPr sz="1890">
                <a:solidFill>
                  <a:schemeClr val="bg1">
                    <a:lumMod val="95000"/>
                  </a:schemeClr>
                </a:solidFill>
              </a:defRPr>
            </a:lvl1pPr>
          </a:lstStyle>
          <a:p>
            <a:r>
              <a:rPr lang="en-GB" dirty="0"/>
              <a:t>Click to edit Master divider style in two lines</a:t>
            </a:r>
            <a:endParaRPr lang="en-US" dirty="0"/>
          </a:p>
        </p:txBody>
      </p:sp>
      <p:sp>
        <p:nvSpPr>
          <p:cNvPr id="12" name="Footer Placeholder 11">
            <a:extLst>
              <a:ext uri="{FF2B5EF4-FFF2-40B4-BE49-F238E27FC236}">
                <a16:creationId xmlns:a16="http://schemas.microsoft.com/office/drawing/2014/main" id="{44C2E8EA-534F-8749-9926-4BC88B23CBF3}"/>
              </a:ext>
            </a:extLst>
          </p:cNvPr>
          <p:cNvSpPr>
            <a:spLocks noGrp="1"/>
          </p:cNvSpPr>
          <p:nvPr>
            <p:ph type="ftr" sz="quarter" idx="10"/>
          </p:nvPr>
        </p:nvSpPr>
        <p:spPr/>
        <p:txBody>
          <a:bodyPr/>
          <a:lstStyle>
            <a:lvl1pPr>
              <a:defRPr>
                <a:solidFill>
                  <a:schemeClr val="bg1">
                    <a:lumMod val="95000"/>
                  </a:schemeClr>
                </a:solidFill>
              </a:defRPr>
            </a:lvl1pPr>
          </a:lstStyle>
          <a:p>
            <a:r>
              <a:rPr lang="en-US"/>
              <a:t>Defining the benchmark tax system</a:t>
            </a:r>
            <a:endParaRPr lang="en-US" dirty="0"/>
          </a:p>
        </p:txBody>
      </p:sp>
      <p:pic>
        <p:nvPicPr>
          <p:cNvPr id="13" name="Picture 12">
            <a:extLst>
              <a:ext uri="{FF2B5EF4-FFF2-40B4-BE49-F238E27FC236}">
                <a16:creationId xmlns:a16="http://schemas.microsoft.com/office/drawing/2014/main" id="{9BDD3E76-1D97-4868-9CB2-73A3C52EBDC6}"/>
              </a:ext>
            </a:extLst>
          </p:cNvPr>
          <p:cNvPicPr>
            <a:picLocks noChangeAspect="1"/>
          </p:cNvPicPr>
          <p:nvPr userDrawn="1"/>
        </p:nvPicPr>
        <p:blipFill>
          <a:blip r:embed="rId2"/>
          <a:stretch>
            <a:fillRect/>
          </a:stretch>
        </p:blipFill>
        <p:spPr>
          <a:xfrm>
            <a:off x="5146247" y="2804701"/>
            <a:ext cx="613207" cy="396762"/>
          </a:xfrm>
          <a:prstGeom prst="rect">
            <a:avLst/>
          </a:prstGeom>
        </p:spPr>
      </p:pic>
      <p:grpSp>
        <p:nvGrpSpPr>
          <p:cNvPr id="17" name="Group 16">
            <a:extLst>
              <a:ext uri="{FF2B5EF4-FFF2-40B4-BE49-F238E27FC236}">
                <a16:creationId xmlns:a16="http://schemas.microsoft.com/office/drawing/2014/main" id="{CFA07248-6741-4C5D-9CC1-9BBDD5A6F7EC}"/>
              </a:ext>
            </a:extLst>
          </p:cNvPr>
          <p:cNvGrpSpPr/>
          <p:nvPr userDrawn="1"/>
        </p:nvGrpSpPr>
        <p:grpSpPr>
          <a:xfrm>
            <a:off x="4072798" y="34481"/>
            <a:ext cx="1527928" cy="243563"/>
            <a:chOff x="6474966" y="72970"/>
            <a:chExt cx="2425816" cy="515528"/>
          </a:xfrm>
        </p:grpSpPr>
        <p:pic>
          <p:nvPicPr>
            <p:cNvPr id="18" name="Picture 17">
              <a:extLst>
                <a:ext uri="{FF2B5EF4-FFF2-40B4-BE49-F238E27FC236}">
                  <a16:creationId xmlns:a16="http://schemas.microsoft.com/office/drawing/2014/main" id="{EECD9EAE-7084-4EA0-ACA5-44ECA8E944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9" name="Picture 18">
              <a:extLst>
                <a:ext uri="{FF2B5EF4-FFF2-40B4-BE49-F238E27FC236}">
                  <a16:creationId xmlns:a16="http://schemas.microsoft.com/office/drawing/2014/main" id="{DB7A3F97-8108-4811-9076-8FEE4577F41C}"/>
                </a:ext>
              </a:extLst>
            </p:cNvPr>
            <p:cNvPicPr>
              <a:picLocks noChangeAspect="1"/>
            </p:cNvPicPr>
            <p:nvPr userDrawn="1"/>
          </p:nvPicPr>
          <p:blipFill>
            <a:blip r:embed="rId4"/>
            <a:stretch>
              <a:fillRect/>
            </a:stretch>
          </p:blipFill>
          <p:spPr>
            <a:xfrm>
              <a:off x="8096184" y="234069"/>
              <a:ext cx="804598" cy="354429"/>
            </a:xfrm>
            <a:prstGeom prst="rect">
              <a:avLst/>
            </a:prstGeom>
          </p:spPr>
        </p:pic>
      </p:grpSp>
      <p:sp>
        <p:nvSpPr>
          <p:cNvPr id="14" name="TextBox 13">
            <a:extLst>
              <a:ext uri="{FF2B5EF4-FFF2-40B4-BE49-F238E27FC236}">
                <a16:creationId xmlns:a16="http://schemas.microsoft.com/office/drawing/2014/main" id="{7ED65EDE-44D7-42D3-AB98-B849E6861C29}"/>
              </a:ext>
            </a:extLst>
          </p:cNvPr>
          <p:cNvSpPr txBox="1"/>
          <p:nvPr userDrawn="1"/>
        </p:nvSpPr>
        <p:spPr>
          <a:xfrm>
            <a:off x="158729" y="96221"/>
            <a:ext cx="1617881" cy="441339"/>
          </a:xfrm>
          <a:prstGeom prst="rect">
            <a:avLst/>
          </a:prstGeom>
          <a:noFill/>
        </p:spPr>
        <p:txBody>
          <a:bodyPr wrap="square" rtlCol="0">
            <a:spAutoFit/>
          </a:bodyPr>
          <a:lstStyle/>
          <a:p>
            <a:r>
              <a:rPr lang="en-GB" sz="2268" b="1" dirty="0">
                <a:solidFill>
                  <a:schemeClr val="bg1"/>
                </a:solidFill>
                <a:latin typeface="Roboto Bk" pitchFamily="2" charset="0"/>
                <a:ea typeface="Roboto Bk" pitchFamily="2" charset="0"/>
              </a:rPr>
              <a:t>TaxDev</a:t>
            </a:r>
          </a:p>
        </p:txBody>
      </p:sp>
    </p:spTree>
    <p:extLst>
      <p:ext uri="{BB962C8B-B14F-4D97-AF65-F5344CB8AC3E}">
        <p14:creationId xmlns:p14="http://schemas.microsoft.com/office/powerpoint/2010/main" val="2238351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Medium 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771C01C-5E80-1F49-8755-D9DB9363BE55}"/>
              </a:ext>
            </a:extLst>
          </p:cNvPr>
          <p:cNvSpPr/>
          <p:nvPr userDrawn="1"/>
        </p:nvSpPr>
        <p:spPr>
          <a:xfrm flipV="1">
            <a:off x="0" y="0"/>
            <a:ext cx="5759450" cy="32400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cxnSp>
        <p:nvCxnSpPr>
          <p:cNvPr id="8" name="Straight Connector 7"/>
          <p:cNvCxnSpPr/>
          <p:nvPr userDrawn="1"/>
        </p:nvCxnSpPr>
        <p:spPr>
          <a:xfrm>
            <a:off x="347500" y="1226385"/>
            <a:ext cx="3387898"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p:cNvSpPr>
            <a:spLocks noGrp="1"/>
          </p:cNvSpPr>
          <p:nvPr>
            <p:ph type="body" sz="quarter" idx="13" hasCustomPrompt="1"/>
          </p:nvPr>
        </p:nvSpPr>
        <p:spPr>
          <a:xfrm>
            <a:off x="347233" y="1286279"/>
            <a:ext cx="3388169" cy="843379"/>
          </a:xfrm>
        </p:spPr>
        <p:txBody>
          <a:bodyPr anchor="ctr"/>
          <a:lstStyle>
            <a:lvl1pPr marL="0" marR="0" indent="0" algn="l" defTabSz="216022" rtl="0" eaLnBrk="1" fontAlgn="auto" latinLnBrk="0" hangingPunct="1">
              <a:lnSpc>
                <a:spcPct val="100000"/>
              </a:lnSpc>
              <a:spcBef>
                <a:spcPct val="20000"/>
              </a:spcBef>
              <a:spcAft>
                <a:spcPts val="0"/>
              </a:spcAft>
              <a:buClrTx/>
              <a:buSzTx/>
              <a:buFont typeface="Arial"/>
              <a:buNone/>
              <a:tabLst/>
              <a:defRPr sz="851" b="0" baseline="0">
                <a:solidFill>
                  <a:srgbClr val="F4F4F4"/>
                </a:solidFill>
                <a:latin typeface="+mj-lt"/>
              </a:defRPr>
            </a:lvl1pPr>
          </a:lstStyle>
          <a:p>
            <a:pPr marL="0" marR="0" lvl="0" indent="0" algn="l" defTabSz="216022" rtl="0" eaLnBrk="1" fontAlgn="auto" latinLnBrk="0" hangingPunct="1">
              <a:lnSpc>
                <a:spcPct val="100000"/>
              </a:lnSpc>
              <a:spcBef>
                <a:spcPct val="20000"/>
              </a:spcBef>
              <a:spcAft>
                <a:spcPts val="0"/>
              </a:spcAft>
              <a:buClrTx/>
              <a:buSzTx/>
              <a:buFont typeface="Arial"/>
              <a:buNone/>
              <a:tabLst/>
              <a:defRPr/>
            </a:pPr>
            <a:r>
              <a:rPr lang="en-GB" dirty="0"/>
              <a:t>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a:t>
            </a:r>
            <a:endParaRPr lang="en-US" dirty="0"/>
          </a:p>
        </p:txBody>
      </p:sp>
      <p:cxnSp>
        <p:nvCxnSpPr>
          <p:cNvPr id="10" name="Straight Connector 9"/>
          <p:cNvCxnSpPr/>
          <p:nvPr userDrawn="1"/>
        </p:nvCxnSpPr>
        <p:spPr>
          <a:xfrm>
            <a:off x="347772" y="2385470"/>
            <a:ext cx="3387626"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11" name="Text Placeholder 2"/>
          <p:cNvSpPr>
            <a:spLocks noGrp="1"/>
          </p:cNvSpPr>
          <p:nvPr>
            <p:ph type="body" sz="quarter" idx="17" hasCustomPrompt="1"/>
          </p:nvPr>
        </p:nvSpPr>
        <p:spPr>
          <a:xfrm>
            <a:off x="347772" y="2159538"/>
            <a:ext cx="1878821" cy="119510"/>
          </a:xfrm>
        </p:spPr>
        <p:txBody>
          <a:bodyPr anchor="ctr">
            <a:noAutofit/>
          </a:bodyPr>
          <a:lstStyle>
            <a:lvl1pPr marL="0" indent="0">
              <a:buNone/>
              <a:defRPr sz="662" baseline="0">
                <a:solidFill>
                  <a:srgbClr val="F4F4F4"/>
                </a:solidFill>
                <a:latin typeface="+mj-lt"/>
              </a:defRPr>
            </a:lvl1pPr>
          </a:lstStyle>
          <a:p>
            <a:pPr lvl="0"/>
            <a:r>
              <a:rPr lang="en-US" dirty="0"/>
              <a:t>− Click to insert source</a:t>
            </a:r>
          </a:p>
        </p:txBody>
      </p:sp>
      <p:sp>
        <p:nvSpPr>
          <p:cNvPr id="4" name="Footer Placeholder 3">
            <a:extLst>
              <a:ext uri="{FF2B5EF4-FFF2-40B4-BE49-F238E27FC236}">
                <a16:creationId xmlns:a16="http://schemas.microsoft.com/office/drawing/2014/main" id="{AD8DA3CB-E26D-2D40-94FA-8DBAE46A6256}"/>
              </a:ext>
            </a:extLst>
          </p:cNvPr>
          <p:cNvSpPr>
            <a:spLocks noGrp="1"/>
          </p:cNvSpPr>
          <p:nvPr>
            <p:ph type="ftr" sz="quarter" idx="18"/>
          </p:nvPr>
        </p:nvSpPr>
        <p:spPr/>
        <p:txBody>
          <a:bodyPr/>
          <a:lstStyle>
            <a:lvl1pPr>
              <a:defRPr>
                <a:solidFill>
                  <a:schemeClr val="bg1">
                    <a:lumMod val="95000"/>
                  </a:schemeClr>
                </a:solidFill>
              </a:defRPr>
            </a:lvl1pPr>
          </a:lstStyle>
          <a:p>
            <a:r>
              <a:rPr lang="en-US"/>
              <a:t>Defining the benchmark tax system</a:t>
            </a:r>
            <a:endParaRPr lang="en-US" dirty="0"/>
          </a:p>
        </p:txBody>
      </p:sp>
      <p:pic>
        <p:nvPicPr>
          <p:cNvPr id="21" name="Picture 20">
            <a:extLst>
              <a:ext uri="{FF2B5EF4-FFF2-40B4-BE49-F238E27FC236}">
                <a16:creationId xmlns:a16="http://schemas.microsoft.com/office/drawing/2014/main" id="{1697DC58-F2CA-4A03-962B-30EFA43EC669}"/>
              </a:ext>
            </a:extLst>
          </p:cNvPr>
          <p:cNvPicPr>
            <a:picLocks noChangeAspect="1"/>
          </p:cNvPicPr>
          <p:nvPr userDrawn="1"/>
        </p:nvPicPr>
        <p:blipFill>
          <a:blip r:embed="rId2"/>
          <a:stretch>
            <a:fillRect/>
          </a:stretch>
        </p:blipFill>
        <p:spPr>
          <a:xfrm>
            <a:off x="5146247" y="2804701"/>
            <a:ext cx="613207" cy="396762"/>
          </a:xfrm>
          <a:prstGeom prst="rect">
            <a:avLst/>
          </a:prstGeom>
        </p:spPr>
      </p:pic>
      <p:sp>
        <p:nvSpPr>
          <p:cNvPr id="14" name="TextBox 13">
            <a:extLst>
              <a:ext uri="{FF2B5EF4-FFF2-40B4-BE49-F238E27FC236}">
                <a16:creationId xmlns:a16="http://schemas.microsoft.com/office/drawing/2014/main" id="{4A2FBD37-43A9-414C-B4EF-2B34BD7384D0}"/>
              </a:ext>
            </a:extLst>
          </p:cNvPr>
          <p:cNvSpPr txBox="1"/>
          <p:nvPr userDrawn="1"/>
        </p:nvSpPr>
        <p:spPr>
          <a:xfrm>
            <a:off x="158729" y="96221"/>
            <a:ext cx="1617881" cy="441339"/>
          </a:xfrm>
          <a:prstGeom prst="rect">
            <a:avLst/>
          </a:prstGeom>
          <a:noFill/>
        </p:spPr>
        <p:txBody>
          <a:bodyPr wrap="square" rtlCol="0">
            <a:spAutoFit/>
          </a:bodyPr>
          <a:lstStyle/>
          <a:p>
            <a:r>
              <a:rPr lang="en-GB" sz="2268" b="1" dirty="0">
                <a:solidFill>
                  <a:schemeClr val="bg1"/>
                </a:solidFill>
                <a:latin typeface="Roboto Bk" pitchFamily="2" charset="0"/>
                <a:ea typeface="Roboto Bk" pitchFamily="2" charset="0"/>
              </a:rPr>
              <a:t>TaxDev</a:t>
            </a:r>
          </a:p>
        </p:txBody>
      </p:sp>
      <p:grpSp>
        <p:nvGrpSpPr>
          <p:cNvPr id="15" name="Group 14">
            <a:extLst>
              <a:ext uri="{FF2B5EF4-FFF2-40B4-BE49-F238E27FC236}">
                <a16:creationId xmlns:a16="http://schemas.microsoft.com/office/drawing/2014/main" id="{058FFB0D-C942-4A3E-87A8-0F43D9B7771A}"/>
              </a:ext>
            </a:extLst>
          </p:cNvPr>
          <p:cNvGrpSpPr/>
          <p:nvPr userDrawn="1"/>
        </p:nvGrpSpPr>
        <p:grpSpPr>
          <a:xfrm>
            <a:off x="4072798" y="34481"/>
            <a:ext cx="1527928" cy="243563"/>
            <a:chOff x="6474966" y="72970"/>
            <a:chExt cx="2425816" cy="515528"/>
          </a:xfrm>
        </p:grpSpPr>
        <p:pic>
          <p:nvPicPr>
            <p:cNvPr id="16" name="Picture 15">
              <a:extLst>
                <a:ext uri="{FF2B5EF4-FFF2-40B4-BE49-F238E27FC236}">
                  <a16:creationId xmlns:a16="http://schemas.microsoft.com/office/drawing/2014/main" id="{1E36994E-0090-4F7B-83A6-9AF92893CD4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7" name="Picture 16">
              <a:extLst>
                <a:ext uri="{FF2B5EF4-FFF2-40B4-BE49-F238E27FC236}">
                  <a16:creationId xmlns:a16="http://schemas.microsoft.com/office/drawing/2014/main" id="{A25554D3-55BD-43F3-951B-9978A1FD51D8}"/>
                </a:ext>
              </a:extLst>
            </p:cNvPr>
            <p:cNvPicPr>
              <a:picLocks noChangeAspect="1"/>
            </p:cNvPicPr>
            <p:nvPr userDrawn="1"/>
          </p:nvPicPr>
          <p:blipFill>
            <a:blip r:embed="rId4"/>
            <a:stretch>
              <a:fillRect/>
            </a:stretch>
          </p:blipFill>
          <p:spPr>
            <a:xfrm>
              <a:off x="8096184" y="234069"/>
              <a:ext cx="804598" cy="354429"/>
            </a:xfrm>
            <a:prstGeom prst="rect">
              <a:avLst/>
            </a:prstGeom>
          </p:spPr>
        </p:pic>
      </p:grpSp>
    </p:spTree>
    <p:extLst>
      <p:ext uri="{BB962C8B-B14F-4D97-AF65-F5344CB8AC3E}">
        <p14:creationId xmlns:p14="http://schemas.microsoft.com/office/powerpoint/2010/main" val="29883424"/>
      </p:ext>
    </p:extLst>
  </p:cSld>
  <p:clrMapOvr>
    <a:masterClrMapping/>
  </p:clrMapOvr>
  <p:extLst mod="1">
    <p:ext uri="{DCECCB84-F9BA-43D5-87BE-67443E8EF086}">
      <p15:sldGuideLst xmlns:p15="http://schemas.microsoft.com/office/powerpoint/2012/main">
        <p15:guide id="1" orient="horz" pos="102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mall 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771C01C-5E80-1F49-8755-D9DB9363BE55}"/>
              </a:ext>
            </a:extLst>
          </p:cNvPr>
          <p:cNvSpPr/>
          <p:nvPr userDrawn="1"/>
        </p:nvSpPr>
        <p:spPr>
          <a:xfrm flipV="1">
            <a:off x="0" y="0"/>
            <a:ext cx="5759450" cy="32400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dirty="0"/>
          </a:p>
        </p:txBody>
      </p:sp>
      <p:cxnSp>
        <p:nvCxnSpPr>
          <p:cNvPr id="8" name="Straight Connector 7"/>
          <p:cNvCxnSpPr/>
          <p:nvPr userDrawn="1"/>
        </p:nvCxnSpPr>
        <p:spPr>
          <a:xfrm>
            <a:off x="347500" y="1409272"/>
            <a:ext cx="3387898"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p:cNvSpPr>
            <a:spLocks noGrp="1"/>
          </p:cNvSpPr>
          <p:nvPr>
            <p:ph type="body" sz="quarter" idx="13" hasCustomPrompt="1"/>
          </p:nvPr>
        </p:nvSpPr>
        <p:spPr>
          <a:xfrm>
            <a:off x="347233" y="1480204"/>
            <a:ext cx="3388169" cy="446833"/>
          </a:xfrm>
        </p:spPr>
        <p:txBody>
          <a:bodyPr anchor="ctr"/>
          <a:lstStyle>
            <a:lvl1pPr marL="0" marR="0" indent="0" algn="l" defTabSz="216022" rtl="0" eaLnBrk="1" fontAlgn="auto" latinLnBrk="0" hangingPunct="1">
              <a:lnSpc>
                <a:spcPct val="100000"/>
              </a:lnSpc>
              <a:spcBef>
                <a:spcPct val="20000"/>
              </a:spcBef>
              <a:spcAft>
                <a:spcPts val="0"/>
              </a:spcAft>
              <a:buClrTx/>
              <a:buSzTx/>
              <a:buFont typeface="Arial"/>
              <a:buNone/>
              <a:tabLst/>
              <a:defRPr sz="851" b="0" baseline="0">
                <a:solidFill>
                  <a:srgbClr val="F4F4F4"/>
                </a:solidFill>
                <a:latin typeface="+mj-lt"/>
              </a:defRPr>
            </a:lvl1pPr>
          </a:lstStyle>
          <a:p>
            <a:pPr marL="0" marR="0" lvl="0" indent="0" algn="l" defTabSz="216022" rtl="0" eaLnBrk="1" fontAlgn="auto" latinLnBrk="0" hangingPunct="1">
              <a:lnSpc>
                <a:spcPct val="100000"/>
              </a:lnSpc>
              <a:spcBef>
                <a:spcPct val="20000"/>
              </a:spcBef>
              <a:spcAft>
                <a:spcPts val="0"/>
              </a:spcAft>
              <a:buClrTx/>
              <a:buSzTx/>
              <a:buFont typeface="Arial"/>
              <a:buNone/>
              <a:tabLst/>
              <a:defRPr/>
            </a:pPr>
            <a:r>
              <a:rPr lang="en-GB" dirty="0"/>
              <a:t>Click to edit small quote of about 3 lines Click to edit small quote of about 3 lines Click to edit small quote of about 3 lines Click to edit small quote</a:t>
            </a:r>
            <a:endParaRPr lang="en-US" dirty="0"/>
          </a:p>
        </p:txBody>
      </p:sp>
      <p:cxnSp>
        <p:nvCxnSpPr>
          <p:cNvPr id="10" name="Straight Connector 9"/>
          <p:cNvCxnSpPr/>
          <p:nvPr userDrawn="1"/>
        </p:nvCxnSpPr>
        <p:spPr>
          <a:xfrm>
            <a:off x="347772" y="2193464"/>
            <a:ext cx="3387626"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11" name="Text Placeholder 2"/>
          <p:cNvSpPr>
            <a:spLocks noGrp="1"/>
          </p:cNvSpPr>
          <p:nvPr>
            <p:ph type="body" sz="quarter" idx="17" hasCustomPrompt="1"/>
          </p:nvPr>
        </p:nvSpPr>
        <p:spPr>
          <a:xfrm>
            <a:off x="347772" y="1967532"/>
            <a:ext cx="1878821" cy="119510"/>
          </a:xfrm>
        </p:spPr>
        <p:txBody>
          <a:bodyPr anchor="ctr">
            <a:noAutofit/>
          </a:bodyPr>
          <a:lstStyle>
            <a:lvl1pPr marL="0" indent="0">
              <a:buNone/>
              <a:defRPr sz="662" baseline="0">
                <a:solidFill>
                  <a:srgbClr val="F4F4F4"/>
                </a:solidFill>
                <a:latin typeface="+mj-lt"/>
              </a:defRPr>
            </a:lvl1pPr>
          </a:lstStyle>
          <a:p>
            <a:pPr lvl="0"/>
            <a:r>
              <a:rPr lang="en-US" dirty="0"/>
              <a:t>− Click to insert source</a:t>
            </a:r>
          </a:p>
        </p:txBody>
      </p:sp>
      <p:sp>
        <p:nvSpPr>
          <p:cNvPr id="4" name="Footer Placeholder 3">
            <a:extLst>
              <a:ext uri="{FF2B5EF4-FFF2-40B4-BE49-F238E27FC236}">
                <a16:creationId xmlns:a16="http://schemas.microsoft.com/office/drawing/2014/main" id="{AD8DA3CB-E26D-2D40-94FA-8DBAE46A6256}"/>
              </a:ext>
            </a:extLst>
          </p:cNvPr>
          <p:cNvSpPr>
            <a:spLocks noGrp="1"/>
          </p:cNvSpPr>
          <p:nvPr>
            <p:ph type="ftr" sz="quarter" idx="18"/>
          </p:nvPr>
        </p:nvSpPr>
        <p:spPr/>
        <p:txBody>
          <a:bodyPr/>
          <a:lstStyle>
            <a:lvl1pPr>
              <a:defRPr>
                <a:solidFill>
                  <a:schemeClr val="bg1">
                    <a:lumMod val="95000"/>
                  </a:schemeClr>
                </a:solidFill>
              </a:defRPr>
            </a:lvl1pPr>
          </a:lstStyle>
          <a:p>
            <a:r>
              <a:rPr lang="en-US"/>
              <a:t>Defining the benchmark tax system</a:t>
            </a:r>
            <a:endParaRPr lang="en-US" dirty="0"/>
          </a:p>
        </p:txBody>
      </p:sp>
      <p:sp>
        <p:nvSpPr>
          <p:cNvPr id="19" name="TextBox 18">
            <a:extLst>
              <a:ext uri="{FF2B5EF4-FFF2-40B4-BE49-F238E27FC236}">
                <a16:creationId xmlns:a16="http://schemas.microsoft.com/office/drawing/2014/main" id="{ED51799B-69E0-4523-8176-5116C28B5CE5}"/>
              </a:ext>
            </a:extLst>
          </p:cNvPr>
          <p:cNvSpPr txBox="1"/>
          <p:nvPr userDrawn="1"/>
        </p:nvSpPr>
        <p:spPr>
          <a:xfrm>
            <a:off x="158729" y="96221"/>
            <a:ext cx="1617881" cy="441339"/>
          </a:xfrm>
          <a:prstGeom prst="rect">
            <a:avLst/>
          </a:prstGeom>
          <a:noFill/>
        </p:spPr>
        <p:txBody>
          <a:bodyPr wrap="square" rtlCol="0">
            <a:spAutoFit/>
          </a:bodyPr>
          <a:lstStyle/>
          <a:p>
            <a:r>
              <a:rPr lang="en-GB" sz="2268" b="1" dirty="0">
                <a:solidFill>
                  <a:schemeClr val="bg1"/>
                </a:solidFill>
                <a:latin typeface="Roboto Bk" pitchFamily="2" charset="0"/>
                <a:ea typeface="Roboto Bk" pitchFamily="2" charset="0"/>
              </a:rPr>
              <a:t>TaxDev</a:t>
            </a:r>
          </a:p>
        </p:txBody>
      </p:sp>
      <p:pic>
        <p:nvPicPr>
          <p:cNvPr id="13" name="Picture 12">
            <a:extLst>
              <a:ext uri="{FF2B5EF4-FFF2-40B4-BE49-F238E27FC236}">
                <a16:creationId xmlns:a16="http://schemas.microsoft.com/office/drawing/2014/main" id="{EB4D7AE7-016F-4C42-91B4-901A34BF7757}"/>
              </a:ext>
            </a:extLst>
          </p:cNvPr>
          <p:cNvPicPr>
            <a:picLocks noChangeAspect="1"/>
          </p:cNvPicPr>
          <p:nvPr userDrawn="1"/>
        </p:nvPicPr>
        <p:blipFill>
          <a:blip r:embed="rId2"/>
          <a:stretch>
            <a:fillRect/>
          </a:stretch>
        </p:blipFill>
        <p:spPr>
          <a:xfrm>
            <a:off x="5146247" y="2804701"/>
            <a:ext cx="613207" cy="396762"/>
          </a:xfrm>
          <a:prstGeom prst="rect">
            <a:avLst/>
          </a:prstGeom>
        </p:spPr>
      </p:pic>
      <p:grpSp>
        <p:nvGrpSpPr>
          <p:cNvPr id="14" name="Group 13">
            <a:extLst>
              <a:ext uri="{FF2B5EF4-FFF2-40B4-BE49-F238E27FC236}">
                <a16:creationId xmlns:a16="http://schemas.microsoft.com/office/drawing/2014/main" id="{90E308EA-E2C4-419F-9A0D-99F20BCEFA67}"/>
              </a:ext>
            </a:extLst>
          </p:cNvPr>
          <p:cNvGrpSpPr/>
          <p:nvPr userDrawn="1"/>
        </p:nvGrpSpPr>
        <p:grpSpPr>
          <a:xfrm>
            <a:off x="4072798" y="34481"/>
            <a:ext cx="1527928" cy="243563"/>
            <a:chOff x="6474966" y="72970"/>
            <a:chExt cx="2425816" cy="515528"/>
          </a:xfrm>
        </p:grpSpPr>
        <p:pic>
          <p:nvPicPr>
            <p:cNvPr id="15" name="Picture 14">
              <a:extLst>
                <a:ext uri="{FF2B5EF4-FFF2-40B4-BE49-F238E27FC236}">
                  <a16:creationId xmlns:a16="http://schemas.microsoft.com/office/drawing/2014/main" id="{3B5FF3A0-92D9-4DD8-B338-DF96FC4B02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6" name="Picture 15">
              <a:extLst>
                <a:ext uri="{FF2B5EF4-FFF2-40B4-BE49-F238E27FC236}">
                  <a16:creationId xmlns:a16="http://schemas.microsoft.com/office/drawing/2014/main" id="{9BC459B8-F53C-42C7-8991-01D96946EFBC}"/>
                </a:ext>
              </a:extLst>
            </p:cNvPr>
            <p:cNvPicPr>
              <a:picLocks noChangeAspect="1"/>
            </p:cNvPicPr>
            <p:nvPr userDrawn="1"/>
          </p:nvPicPr>
          <p:blipFill>
            <a:blip r:embed="rId4"/>
            <a:stretch>
              <a:fillRect/>
            </a:stretch>
          </p:blipFill>
          <p:spPr>
            <a:xfrm>
              <a:off x="8096184" y="234069"/>
              <a:ext cx="804598" cy="354429"/>
            </a:xfrm>
            <a:prstGeom prst="rect">
              <a:avLst/>
            </a:prstGeom>
          </p:spPr>
        </p:pic>
      </p:grpSp>
    </p:spTree>
    <p:extLst>
      <p:ext uri="{BB962C8B-B14F-4D97-AF65-F5344CB8AC3E}">
        <p14:creationId xmlns:p14="http://schemas.microsoft.com/office/powerpoint/2010/main" val="2446988668"/>
      </p:ext>
    </p:extLst>
  </p:cSld>
  <p:clrMapOvr>
    <a:masterClrMapping/>
  </p:clrMapOvr>
  <p:extLst mod="1">
    <p:ext uri="{DCECCB84-F9BA-43D5-87BE-67443E8EF086}">
      <p15:sldGuideLst xmlns:p15="http://schemas.microsoft.com/office/powerpoint/2012/main">
        <p15:guide id="1" orient="horz" pos="102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6D134D9-F12F-EF44-843F-D4FEB4EB5EBC}"/>
              </a:ext>
            </a:extLst>
          </p:cNvPr>
          <p:cNvSpPr/>
          <p:nvPr userDrawn="1"/>
        </p:nvSpPr>
        <p:spPr>
          <a:xfrm>
            <a:off x="0" y="0"/>
            <a:ext cx="5759450" cy="3240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sp>
        <p:nvSpPr>
          <p:cNvPr id="18" name="Rectangle 17">
            <a:extLst>
              <a:ext uri="{FF2B5EF4-FFF2-40B4-BE49-F238E27FC236}">
                <a16:creationId xmlns:a16="http://schemas.microsoft.com/office/drawing/2014/main" id="{CAB888AA-D217-494B-976C-4BBDBA116DC9}"/>
              </a:ext>
            </a:extLst>
          </p:cNvPr>
          <p:cNvSpPr/>
          <p:nvPr userDrawn="1"/>
        </p:nvSpPr>
        <p:spPr>
          <a:xfrm flipV="1">
            <a:off x="0" y="0"/>
            <a:ext cx="5759450" cy="24082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sp>
        <p:nvSpPr>
          <p:cNvPr id="9" name="TextBox 8"/>
          <p:cNvSpPr txBox="1"/>
          <p:nvPr userDrawn="1"/>
        </p:nvSpPr>
        <p:spPr>
          <a:xfrm>
            <a:off x="1996723" y="1549882"/>
            <a:ext cx="1752178" cy="805542"/>
          </a:xfrm>
          <a:prstGeom prst="rect">
            <a:avLst/>
          </a:prstGeom>
          <a:noFill/>
        </p:spPr>
        <p:txBody>
          <a:bodyPr wrap="square" rtlCol="0">
            <a:spAutoFit/>
          </a:bodyPr>
          <a:lstStyle/>
          <a:p>
            <a:pPr lvl="0"/>
            <a:r>
              <a:rPr lang="en-US" sz="662" dirty="0">
                <a:solidFill>
                  <a:srgbClr val="FFFFFF"/>
                </a:solidFill>
              </a:rPr>
              <a:t>The Institute for Fiscal Studies</a:t>
            </a:r>
          </a:p>
          <a:p>
            <a:pPr lvl="0"/>
            <a:r>
              <a:rPr lang="en-US" sz="662" dirty="0">
                <a:solidFill>
                  <a:srgbClr val="FFFFFF"/>
                </a:solidFill>
              </a:rPr>
              <a:t>7 </a:t>
            </a:r>
            <a:r>
              <a:rPr lang="en-US" sz="662" dirty="0" err="1">
                <a:solidFill>
                  <a:srgbClr val="FFFFFF"/>
                </a:solidFill>
              </a:rPr>
              <a:t>Ridgmount</a:t>
            </a:r>
            <a:r>
              <a:rPr lang="en-US" sz="662" dirty="0">
                <a:solidFill>
                  <a:srgbClr val="FFFFFF"/>
                </a:solidFill>
              </a:rPr>
              <a:t> Street</a:t>
            </a:r>
          </a:p>
          <a:p>
            <a:pPr lvl="0"/>
            <a:r>
              <a:rPr lang="en-US" sz="662" dirty="0">
                <a:solidFill>
                  <a:srgbClr val="FFFFFF"/>
                </a:solidFill>
              </a:rPr>
              <a:t>London</a:t>
            </a:r>
          </a:p>
          <a:p>
            <a:pPr lvl="0"/>
            <a:r>
              <a:rPr lang="en-US" sz="662" dirty="0">
                <a:solidFill>
                  <a:srgbClr val="FFFFFF"/>
                </a:solidFill>
              </a:rPr>
              <a:t>WC1E 7AE</a:t>
            </a:r>
          </a:p>
          <a:p>
            <a:pPr lvl="0"/>
            <a:endParaRPr lang="en-US" sz="662" dirty="0">
              <a:solidFill>
                <a:srgbClr val="FFFFFF"/>
              </a:solidFill>
            </a:endParaRPr>
          </a:p>
          <a:p>
            <a:pPr marL="0" marR="0" lvl="0" indent="0" algn="l" defTabSz="432044" rtl="0" eaLnBrk="1" fontAlgn="auto" latinLnBrk="0" hangingPunct="1">
              <a:lnSpc>
                <a:spcPct val="100000"/>
              </a:lnSpc>
              <a:spcBef>
                <a:spcPts val="0"/>
              </a:spcBef>
              <a:spcAft>
                <a:spcPts val="0"/>
              </a:spcAft>
              <a:buClrTx/>
              <a:buSzTx/>
              <a:buFontTx/>
              <a:buNone/>
              <a:tabLst/>
              <a:defRPr/>
            </a:pPr>
            <a:r>
              <a:rPr lang="en-US" sz="662" b="1" dirty="0">
                <a:solidFill>
                  <a:srgbClr val="FFFFFF"/>
                </a:solidFill>
              </a:rPr>
              <a:t>www.ifs.org.uk</a:t>
            </a:r>
          </a:p>
          <a:p>
            <a:pPr lvl="0"/>
            <a:endParaRPr lang="en-US" sz="662" dirty="0">
              <a:solidFill>
                <a:srgbClr val="FFFFFF"/>
              </a:solidFill>
            </a:endParaRPr>
          </a:p>
        </p:txBody>
      </p:sp>
      <p:sp>
        <p:nvSpPr>
          <p:cNvPr id="7" name="TextBox 6">
            <a:extLst>
              <a:ext uri="{FF2B5EF4-FFF2-40B4-BE49-F238E27FC236}">
                <a16:creationId xmlns:a16="http://schemas.microsoft.com/office/drawing/2014/main" id="{4C93BDE4-4C2D-4FE9-B897-A3CDEE8E08B3}"/>
              </a:ext>
            </a:extLst>
          </p:cNvPr>
          <p:cNvSpPr txBox="1"/>
          <p:nvPr userDrawn="1"/>
        </p:nvSpPr>
        <p:spPr>
          <a:xfrm>
            <a:off x="324174" y="2606470"/>
            <a:ext cx="1665454" cy="485069"/>
          </a:xfrm>
          <a:prstGeom prst="rect">
            <a:avLst/>
          </a:prstGeom>
          <a:noFill/>
        </p:spPr>
        <p:txBody>
          <a:bodyPr wrap="square" rtlCol="0">
            <a:spAutoFit/>
          </a:bodyPr>
          <a:lstStyle/>
          <a:p>
            <a:r>
              <a:rPr lang="en-GB" sz="2552" b="1" kern="1200" dirty="0">
                <a:solidFill>
                  <a:schemeClr val="tx2"/>
                </a:solidFill>
                <a:latin typeface="Roboto Bk" pitchFamily="2" charset="0"/>
                <a:ea typeface="Roboto Bk" pitchFamily="2" charset="0"/>
                <a:cs typeface="+mj-cs"/>
              </a:rPr>
              <a:t>TaxDev</a:t>
            </a:r>
          </a:p>
        </p:txBody>
      </p:sp>
      <p:sp>
        <p:nvSpPr>
          <p:cNvPr id="8" name="TextBox 7">
            <a:extLst>
              <a:ext uri="{FF2B5EF4-FFF2-40B4-BE49-F238E27FC236}">
                <a16:creationId xmlns:a16="http://schemas.microsoft.com/office/drawing/2014/main" id="{23AA235B-A1AE-4188-8983-092B1E5F19FB}"/>
              </a:ext>
            </a:extLst>
          </p:cNvPr>
          <p:cNvSpPr txBox="1"/>
          <p:nvPr userDrawn="1"/>
        </p:nvSpPr>
        <p:spPr>
          <a:xfrm>
            <a:off x="3702118" y="1553647"/>
            <a:ext cx="1994864" cy="805542"/>
          </a:xfrm>
          <a:prstGeom prst="rect">
            <a:avLst/>
          </a:prstGeom>
          <a:noFill/>
        </p:spPr>
        <p:txBody>
          <a:bodyPr wrap="square" rtlCol="0">
            <a:spAutoFit/>
          </a:bodyPr>
          <a:lstStyle/>
          <a:p>
            <a:pPr lvl="0"/>
            <a:r>
              <a:rPr lang="en-US" sz="662" dirty="0">
                <a:solidFill>
                  <a:srgbClr val="FFFFFF"/>
                </a:solidFill>
              </a:rPr>
              <a:t>The Overseas Development Institute</a:t>
            </a:r>
          </a:p>
          <a:p>
            <a:pPr lvl="0"/>
            <a:r>
              <a:rPr lang="en-GB" sz="662" kern="1200" dirty="0">
                <a:solidFill>
                  <a:srgbClr val="FFFFFF"/>
                </a:solidFill>
                <a:latin typeface="+mn-lt"/>
                <a:ea typeface="+mn-ea"/>
                <a:cs typeface="+mn-cs"/>
              </a:rPr>
              <a:t>203 Blackfriars Road</a:t>
            </a:r>
            <a:br>
              <a:rPr lang="en-GB" sz="662" kern="1200" dirty="0">
                <a:solidFill>
                  <a:srgbClr val="FFFFFF"/>
                </a:solidFill>
                <a:latin typeface="+mn-lt"/>
                <a:ea typeface="+mn-ea"/>
                <a:cs typeface="+mn-cs"/>
              </a:rPr>
            </a:br>
            <a:r>
              <a:rPr lang="en-GB" sz="662" kern="1200" dirty="0">
                <a:solidFill>
                  <a:srgbClr val="FFFFFF"/>
                </a:solidFill>
                <a:latin typeface="+mn-lt"/>
                <a:ea typeface="+mn-ea"/>
                <a:cs typeface="+mn-cs"/>
              </a:rPr>
              <a:t>London </a:t>
            </a:r>
          </a:p>
          <a:p>
            <a:pPr lvl="0"/>
            <a:r>
              <a:rPr lang="en-GB" sz="662" kern="1200" dirty="0">
                <a:solidFill>
                  <a:srgbClr val="FFFFFF"/>
                </a:solidFill>
                <a:latin typeface="+mn-lt"/>
                <a:ea typeface="+mn-ea"/>
                <a:cs typeface="+mn-cs"/>
              </a:rPr>
              <a:t>SE1 8NJ</a:t>
            </a:r>
          </a:p>
          <a:p>
            <a:pPr lvl="0"/>
            <a:endParaRPr lang="en-GB" sz="662" kern="1200" dirty="0">
              <a:solidFill>
                <a:srgbClr val="FFFFFF"/>
              </a:solidFill>
              <a:latin typeface="+mn-lt"/>
              <a:ea typeface="+mn-ea"/>
              <a:cs typeface="+mn-cs"/>
            </a:endParaRPr>
          </a:p>
          <a:p>
            <a:pPr lvl="0"/>
            <a:r>
              <a:rPr lang="en-GB" sz="662" b="1" kern="1200" dirty="0">
                <a:solidFill>
                  <a:srgbClr val="FFFFFF"/>
                </a:solidFill>
                <a:latin typeface="+mn-lt"/>
                <a:ea typeface="+mn-ea"/>
                <a:cs typeface="+mn-cs"/>
              </a:rPr>
              <a:t>www.odi.org</a:t>
            </a:r>
            <a:br>
              <a:rPr lang="en-GB" sz="662" kern="1200" dirty="0">
                <a:solidFill>
                  <a:srgbClr val="FFFFFF"/>
                </a:solidFill>
                <a:latin typeface="+mn-lt"/>
                <a:ea typeface="+mn-ea"/>
                <a:cs typeface="+mn-cs"/>
              </a:rPr>
            </a:br>
            <a:endParaRPr lang="en-US" sz="662" kern="1200" dirty="0">
              <a:solidFill>
                <a:srgbClr val="FFFFFF"/>
              </a:solidFill>
              <a:latin typeface="+mn-lt"/>
              <a:ea typeface="+mn-ea"/>
              <a:cs typeface="+mn-cs"/>
            </a:endParaRPr>
          </a:p>
        </p:txBody>
      </p:sp>
      <p:sp>
        <p:nvSpPr>
          <p:cNvPr id="11" name="TextBox 10">
            <a:extLst>
              <a:ext uri="{FF2B5EF4-FFF2-40B4-BE49-F238E27FC236}">
                <a16:creationId xmlns:a16="http://schemas.microsoft.com/office/drawing/2014/main" id="{C2F1D64E-F403-43F8-859C-44FD6D7D5BA4}"/>
              </a:ext>
            </a:extLst>
          </p:cNvPr>
          <p:cNvSpPr txBox="1"/>
          <p:nvPr userDrawn="1"/>
        </p:nvSpPr>
        <p:spPr>
          <a:xfrm>
            <a:off x="175563" y="1553646"/>
            <a:ext cx="1994864" cy="805542"/>
          </a:xfrm>
          <a:prstGeom prst="rect">
            <a:avLst/>
          </a:prstGeom>
          <a:noFill/>
        </p:spPr>
        <p:txBody>
          <a:bodyPr wrap="square" rtlCol="0">
            <a:spAutoFit/>
          </a:bodyPr>
          <a:lstStyle/>
          <a:p>
            <a:pPr lvl="0"/>
            <a:r>
              <a:rPr lang="en-GB" sz="662" dirty="0">
                <a:solidFill>
                  <a:srgbClr val="FFFFFF"/>
                </a:solidFill>
              </a:rPr>
              <a:t>The Centre for Tax Analysis in Developing Countries (TaxDev)</a:t>
            </a:r>
          </a:p>
          <a:p>
            <a:pPr lvl="0"/>
            <a:r>
              <a:rPr lang="en-GB" sz="662" dirty="0">
                <a:solidFill>
                  <a:srgbClr val="FFFFFF"/>
                </a:solidFill>
              </a:rPr>
              <a:t>LinkedIn: @</a:t>
            </a:r>
            <a:r>
              <a:rPr lang="en-GB" sz="662" dirty="0" err="1">
                <a:solidFill>
                  <a:srgbClr val="FFFFFF"/>
                </a:solidFill>
              </a:rPr>
              <a:t>taxdev</a:t>
            </a:r>
            <a:endParaRPr lang="en-GB" sz="662" dirty="0">
              <a:solidFill>
                <a:srgbClr val="FFFFFF"/>
              </a:solidFill>
            </a:endParaRPr>
          </a:p>
          <a:p>
            <a:pPr lvl="0"/>
            <a:r>
              <a:rPr lang="en-GB" sz="662" dirty="0">
                <a:solidFill>
                  <a:srgbClr val="FFFFFF"/>
                </a:solidFill>
              </a:rPr>
              <a:t>Twitter: #TaxDev</a:t>
            </a:r>
          </a:p>
          <a:p>
            <a:pPr lvl="0"/>
            <a:endParaRPr lang="en-GB" sz="662" kern="1200" dirty="0">
              <a:solidFill>
                <a:srgbClr val="FFFFFF"/>
              </a:solidFill>
              <a:latin typeface="+mn-lt"/>
              <a:ea typeface="+mn-ea"/>
              <a:cs typeface="+mn-cs"/>
            </a:endParaRPr>
          </a:p>
          <a:p>
            <a:pPr lvl="0"/>
            <a:r>
              <a:rPr lang="en-GB" sz="662" b="1" kern="1200" dirty="0">
                <a:solidFill>
                  <a:srgbClr val="FFFFFF"/>
                </a:solidFill>
                <a:latin typeface="+mn-lt"/>
                <a:ea typeface="+mn-ea"/>
                <a:cs typeface="+mn-cs"/>
              </a:rPr>
              <a:t>www.taxdev.org</a:t>
            </a:r>
            <a:br>
              <a:rPr lang="en-GB" sz="662" kern="1200" dirty="0">
                <a:solidFill>
                  <a:srgbClr val="FFFFFF"/>
                </a:solidFill>
                <a:latin typeface="+mn-lt"/>
                <a:ea typeface="+mn-ea"/>
                <a:cs typeface="+mn-cs"/>
              </a:rPr>
            </a:br>
            <a:endParaRPr lang="en-US" sz="662" kern="1200" dirty="0">
              <a:solidFill>
                <a:srgbClr val="FFFFFF"/>
              </a:solidFill>
              <a:latin typeface="+mn-lt"/>
              <a:ea typeface="+mn-ea"/>
              <a:cs typeface="+mn-cs"/>
            </a:endParaRPr>
          </a:p>
        </p:txBody>
      </p:sp>
      <p:pic>
        <p:nvPicPr>
          <p:cNvPr id="3" name="Picture 2">
            <a:extLst>
              <a:ext uri="{FF2B5EF4-FFF2-40B4-BE49-F238E27FC236}">
                <a16:creationId xmlns:a16="http://schemas.microsoft.com/office/drawing/2014/main" id="{99999FAA-517F-4D1D-9E29-2CC35A23356F}"/>
              </a:ext>
            </a:extLst>
          </p:cNvPr>
          <p:cNvPicPr>
            <a:picLocks noChangeAspect="1"/>
          </p:cNvPicPr>
          <p:nvPr userDrawn="1"/>
        </p:nvPicPr>
        <p:blipFill>
          <a:blip r:embed="rId2"/>
          <a:stretch>
            <a:fillRect/>
          </a:stretch>
        </p:blipFill>
        <p:spPr>
          <a:xfrm>
            <a:off x="5155968" y="2816384"/>
            <a:ext cx="603484" cy="390472"/>
          </a:xfrm>
          <a:prstGeom prst="rect">
            <a:avLst/>
          </a:prstGeom>
        </p:spPr>
      </p:pic>
      <p:grpSp>
        <p:nvGrpSpPr>
          <p:cNvPr id="12" name="Group 11">
            <a:extLst>
              <a:ext uri="{FF2B5EF4-FFF2-40B4-BE49-F238E27FC236}">
                <a16:creationId xmlns:a16="http://schemas.microsoft.com/office/drawing/2014/main" id="{CF927AF3-FEEF-44A4-9EF8-73B5860C5AF3}"/>
              </a:ext>
            </a:extLst>
          </p:cNvPr>
          <p:cNvGrpSpPr/>
          <p:nvPr userDrawn="1"/>
        </p:nvGrpSpPr>
        <p:grpSpPr>
          <a:xfrm>
            <a:off x="4072798" y="34481"/>
            <a:ext cx="1527928" cy="243563"/>
            <a:chOff x="6474966" y="72970"/>
            <a:chExt cx="2425816" cy="515528"/>
          </a:xfrm>
        </p:grpSpPr>
        <p:pic>
          <p:nvPicPr>
            <p:cNvPr id="13" name="Picture 12">
              <a:extLst>
                <a:ext uri="{FF2B5EF4-FFF2-40B4-BE49-F238E27FC236}">
                  <a16:creationId xmlns:a16="http://schemas.microsoft.com/office/drawing/2014/main" id="{8DE149AE-77A6-44E0-A958-1FC5D5BAB12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4" name="Picture 13">
              <a:extLst>
                <a:ext uri="{FF2B5EF4-FFF2-40B4-BE49-F238E27FC236}">
                  <a16:creationId xmlns:a16="http://schemas.microsoft.com/office/drawing/2014/main" id="{242BEF30-3164-4F68-B3F9-07BECC234448}"/>
                </a:ext>
              </a:extLst>
            </p:cNvPr>
            <p:cNvPicPr>
              <a:picLocks noChangeAspect="1"/>
            </p:cNvPicPr>
            <p:nvPr userDrawn="1"/>
          </p:nvPicPr>
          <p:blipFill>
            <a:blip r:embed="rId4"/>
            <a:stretch>
              <a:fillRect/>
            </a:stretch>
          </p:blipFill>
          <p:spPr>
            <a:xfrm>
              <a:off x="8096184" y="234069"/>
              <a:ext cx="804598" cy="354429"/>
            </a:xfrm>
            <a:prstGeom prst="rect">
              <a:avLst/>
            </a:prstGeom>
          </p:spPr>
        </p:pic>
      </p:grpSp>
    </p:spTree>
    <p:extLst>
      <p:ext uri="{BB962C8B-B14F-4D97-AF65-F5344CB8AC3E}">
        <p14:creationId xmlns:p14="http://schemas.microsoft.com/office/powerpoint/2010/main" val="3307383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hort titl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41F1E56D-DD80-7947-9F86-D6CA399B1D36}"/>
              </a:ext>
            </a:extLst>
          </p:cNvPr>
          <p:cNvSpPr/>
          <p:nvPr userDrawn="1"/>
        </p:nvSpPr>
        <p:spPr>
          <a:xfrm>
            <a:off x="0" y="2686902"/>
            <a:ext cx="5759450" cy="553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sp>
        <p:nvSpPr>
          <p:cNvPr id="22" name="Rectangle 21">
            <a:extLst>
              <a:ext uri="{FF2B5EF4-FFF2-40B4-BE49-F238E27FC236}">
                <a16:creationId xmlns:a16="http://schemas.microsoft.com/office/drawing/2014/main" id="{46A13256-5F47-4F4D-BE26-B4B73650620E}"/>
              </a:ext>
            </a:extLst>
          </p:cNvPr>
          <p:cNvSpPr/>
          <p:nvPr userDrawn="1"/>
        </p:nvSpPr>
        <p:spPr>
          <a:xfrm flipV="1">
            <a:off x="0" y="6"/>
            <a:ext cx="5759450" cy="26921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sp>
        <p:nvSpPr>
          <p:cNvPr id="2" name="Title 1">
            <a:extLst>
              <a:ext uri="{FF2B5EF4-FFF2-40B4-BE49-F238E27FC236}">
                <a16:creationId xmlns:a16="http://schemas.microsoft.com/office/drawing/2014/main" id="{89504B9B-18C1-E547-BE77-254F89B19FF7}"/>
              </a:ext>
            </a:extLst>
          </p:cNvPr>
          <p:cNvSpPr>
            <a:spLocks noGrp="1"/>
          </p:cNvSpPr>
          <p:nvPr>
            <p:ph type="ctrTitle" hasCustomPrompt="1"/>
          </p:nvPr>
        </p:nvSpPr>
        <p:spPr>
          <a:xfrm>
            <a:off x="1531172" y="1912443"/>
            <a:ext cx="3843316" cy="437280"/>
          </a:xfrm>
        </p:spPr>
        <p:txBody>
          <a:bodyPr anchor="b">
            <a:normAutofit/>
          </a:bodyPr>
          <a:lstStyle>
            <a:lvl1pPr algn="l">
              <a:defRPr sz="2599" spc="-71">
                <a:solidFill>
                  <a:schemeClr val="bg1"/>
                </a:solidFill>
              </a:defRPr>
            </a:lvl1pPr>
          </a:lstStyle>
          <a:p>
            <a:r>
              <a:rPr lang="en-GB" dirty="0"/>
              <a:t>Click to edit style</a:t>
            </a:r>
            <a:endParaRPr lang="en-US" dirty="0"/>
          </a:p>
        </p:txBody>
      </p:sp>
      <p:sp>
        <p:nvSpPr>
          <p:cNvPr id="3" name="Subtitle 2">
            <a:extLst>
              <a:ext uri="{FF2B5EF4-FFF2-40B4-BE49-F238E27FC236}">
                <a16:creationId xmlns:a16="http://schemas.microsoft.com/office/drawing/2014/main" id="{EBB199AB-D245-484B-892E-B0F6186F0C82}"/>
              </a:ext>
            </a:extLst>
          </p:cNvPr>
          <p:cNvSpPr>
            <a:spLocks noGrp="1"/>
          </p:cNvSpPr>
          <p:nvPr>
            <p:ph type="subTitle" idx="1" hasCustomPrompt="1"/>
          </p:nvPr>
        </p:nvSpPr>
        <p:spPr>
          <a:xfrm>
            <a:off x="1527660" y="1306663"/>
            <a:ext cx="3846828" cy="510948"/>
          </a:xfrm>
        </p:spPr>
        <p:txBody>
          <a:bodyPr anchor="t">
            <a:normAutofit/>
          </a:bodyPr>
          <a:lstStyle>
            <a:lvl1pPr marL="0" marR="0" indent="0" algn="l" defTabSz="324033"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sz="756">
                <a:solidFill>
                  <a:schemeClr val="bg1"/>
                </a:solidFill>
              </a:defRPr>
            </a:lvl1pPr>
            <a:lvl2pPr marL="162016" indent="0" algn="ctr">
              <a:buNone/>
              <a:defRPr sz="709"/>
            </a:lvl2pPr>
            <a:lvl3pPr marL="324033" indent="0" algn="ctr">
              <a:buNone/>
              <a:defRPr sz="638"/>
            </a:lvl3pPr>
            <a:lvl4pPr marL="486049" indent="0" algn="ctr">
              <a:buNone/>
              <a:defRPr sz="567"/>
            </a:lvl4pPr>
            <a:lvl5pPr marL="648065" indent="0" algn="ctr">
              <a:buNone/>
              <a:defRPr sz="567"/>
            </a:lvl5pPr>
            <a:lvl6pPr marL="810081" indent="0" algn="ctr">
              <a:buNone/>
              <a:defRPr sz="567"/>
            </a:lvl6pPr>
            <a:lvl7pPr marL="972098" indent="0" algn="ctr">
              <a:buNone/>
              <a:defRPr sz="567"/>
            </a:lvl7pPr>
            <a:lvl8pPr marL="1134114" indent="0" algn="ctr">
              <a:buNone/>
              <a:defRPr sz="567"/>
            </a:lvl8pPr>
            <a:lvl9pPr marL="1296130" indent="0" algn="ctr">
              <a:buNone/>
              <a:defRPr sz="567"/>
            </a:lvl9pPr>
          </a:lstStyle>
          <a:p>
            <a:r>
              <a:rPr lang="en-GB" dirty="0"/>
              <a:t>Click to edit Master author style</a:t>
            </a:r>
          </a:p>
          <a:p>
            <a:r>
              <a:rPr lang="en-GB" dirty="0"/>
              <a:t>Author Name Surname</a:t>
            </a:r>
          </a:p>
          <a:p>
            <a:r>
              <a:rPr lang="en-GB" dirty="0"/>
              <a:t>Author Name Surname</a:t>
            </a:r>
          </a:p>
          <a:p>
            <a:pPr marL="0" marR="0" lvl="0" indent="0" algn="l" defTabSz="324033"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a:pPr>
            <a:r>
              <a:rPr lang="en-GB" dirty="0"/>
              <a:t>Author Name Surname</a:t>
            </a:r>
          </a:p>
        </p:txBody>
      </p:sp>
      <p:pic>
        <p:nvPicPr>
          <p:cNvPr id="12" name="Picture 11">
            <a:extLst>
              <a:ext uri="{FF2B5EF4-FFF2-40B4-BE49-F238E27FC236}">
                <a16:creationId xmlns:a16="http://schemas.microsoft.com/office/drawing/2014/main" id="{F43503E8-76B2-7E4C-A757-B1F42F47A7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771" y="267003"/>
            <a:ext cx="907000" cy="379365"/>
          </a:xfrm>
          <a:prstGeom prst="rect">
            <a:avLst/>
          </a:prstGeom>
        </p:spPr>
      </p:pic>
      <p:cxnSp>
        <p:nvCxnSpPr>
          <p:cNvPr id="16" name="Straight Connector 15">
            <a:extLst>
              <a:ext uri="{FF2B5EF4-FFF2-40B4-BE49-F238E27FC236}">
                <a16:creationId xmlns:a16="http://schemas.microsoft.com/office/drawing/2014/main" id="{5F8C450E-36D1-2E43-91D1-9BA21E1338BC}"/>
              </a:ext>
            </a:extLst>
          </p:cNvPr>
          <p:cNvCxnSpPr>
            <a:cxnSpLocks/>
          </p:cNvCxnSpPr>
          <p:nvPr userDrawn="1"/>
        </p:nvCxnSpPr>
        <p:spPr>
          <a:xfrm>
            <a:off x="1496054" y="6"/>
            <a:ext cx="0" cy="224931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28ABB31D-4AD6-A14C-AF1F-033782186125}"/>
              </a:ext>
            </a:extLst>
          </p:cNvPr>
          <p:cNvSpPr>
            <a:spLocks noGrp="1"/>
          </p:cNvSpPr>
          <p:nvPr>
            <p:ph type="body" sz="quarter" idx="10" hasCustomPrompt="1"/>
          </p:nvPr>
        </p:nvSpPr>
        <p:spPr>
          <a:xfrm>
            <a:off x="231784" y="1327649"/>
            <a:ext cx="1123773" cy="669167"/>
          </a:xfrm>
        </p:spPr>
        <p:txBody>
          <a:bodyPr anchor="t">
            <a:normAutofit/>
          </a:bodyPr>
          <a:lstStyle>
            <a:lvl1pPr algn="r">
              <a:spcBef>
                <a:spcPts val="213"/>
              </a:spcBef>
              <a:defRPr sz="567">
                <a:solidFill>
                  <a:schemeClr val="bg1"/>
                </a:solidFill>
              </a:defRPr>
            </a:lvl1pPr>
          </a:lstStyle>
          <a:p>
            <a:pPr lvl="0"/>
            <a:r>
              <a:rPr lang="en-GB" dirty="0"/>
              <a:t>Details of the presentation (date, venue, </a:t>
            </a:r>
            <a:r>
              <a:rPr lang="en-GB" dirty="0" err="1"/>
              <a:t>wifi</a:t>
            </a:r>
            <a:r>
              <a:rPr lang="en-GB" dirty="0"/>
              <a:t>)</a:t>
            </a:r>
            <a:endParaRPr lang="en-US" dirty="0"/>
          </a:p>
        </p:txBody>
      </p:sp>
      <p:sp>
        <p:nvSpPr>
          <p:cNvPr id="13" name="TextBox 12">
            <a:extLst>
              <a:ext uri="{FF2B5EF4-FFF2-40B4-BE49-F238E27FC236}">
                <a16:creationId xmlns:a16="http://schemas.microsoft.com/office/drawing/2014/main" id="{41CEF78B-61B5-0A43-B879-7980AD59C355}"/>
              </a:ext>
            </a:extLst>
          </p:cNvPr>
          <p:cNvSpPr txBox="1"/>
          <p:nvPr userDrawn="1"/>
        </p:nvSpPr>
        <p:spPr>
          <a:xfrm>
            <a:off x="338200" y="2086684"/>
            <a:ext cx="1017357" cy="194220"/>
          </a:xfrm>
          <a:prstGeom prst="rect">
            <a:avLst/>
          </a:prstGeom>
          <a:noFill/>
        </p:spPr>
        <p:txBody>
          <a:bodyPr wrap="square" rtlCol="0" anchor="b">
            <a:spAutoFit/>
          </a:bodyPr>
          <a:lstStyle/>
          <a:p>
            <a:pPr lvl="0" algn="r"/>
            <a:r>
              <a:rPr lang="en-US" sz="662" b="1" dirty="0">
                <a:solidFill>
                  <a:srgbClr val="FFFFFF"/>
                </a:solidFill>
              </a:rPr>
              <a:t>@</a:t>
            </a:r>
            <a:r>
              <a:rPr lang="en-US" sz="662" b="1" dirty="0" err="1">
                <a:solidFill>
                  <a:srgbClr val="FFFFFF"/>
                </a:solidFill>
              </a:rPr>
              <a:t>TheIFS</a:t>
            </a:r>
            <a:endParaRPr lang="en-US" sz="662" b="1" dirty="0">
              <a:solidFill>
                <a:srgbClr val="FFFFFF"/>
              </a:solidFill>
            </a:endParaRPr>
          </a:p>
        </p:txBody>
      </p:sp>
    </p:spTree>
    <p:extLst>
      <p:ext uri="{BB962C8B-B14F-4D97-AF65-F5344CB8AC3E}">
        <p14:creationId xmlns:p14="http://schemas.microsoft.com/office/powerpoint/2010/main" val="706178165"/>
      </p:ext>
    </p:extLst>
  </p:cSld>
  <p:clrMapOvr>
    <a:masterClrMapping/>
  </p:clrMapOvr>
  <p:extLst>
    <p:ext uri="{DCECCB84-F9BA-43D5-87BE-67443E8EF086}">
      <p15:sldGuideLst xmlns:p15="http://schemas.microsoft.com/office/powerpoint/2012/main">
        <p15:guide id="1" orient="horz" pos="1417" userDrawn="1">
          <p15:clr>
            <a:srgbClr val="FBAE40"/>
          </p15:clr>
        </p15:guide>
        <p15:guide id="2" pos="815" userDrawn="1">
          <p15:clr>
            <a:srgbClr val="FBAE40"/>
          </p15:clr>
        </p15:guide>
        <p15:guide id="3" pos="1877" userDrawn="1">
          <p15:clr>
            <a:srgbClr val="FBAE40"/>
          </p15:clr>
        </p15:guide>
        <p15:guide id="4" orient="horz" pos="89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2BCFAC-67E7-B24B-971C-141727EF628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C70C530F-FA8A-1D4A-B389-DC53432542F3}"/>
              </a:ext>
            </a:extLst>
          </p:cNvPr>
          <p:cNvSpPr>
            <a:spLocks noGrp="1"/>
          </p:cNvSpPr>
          <p:nvPr>
            <p:ph type="ftr" sz="quarter" idx="10"/>
          </p:nvPr>
        </p:nvSpPr>
        <p:spPr/>
        <p:txBody>
          <a:bodyPr/>
          <a:lstStyle/>
          <a:p>
            <a:r>
              <a:rPr lang="en-US"/>
              <a:t>Defining the benchmark tax system</a:t>
            </a:r>
            <a:endParaRPr lang="en-US" dirty="0"/>
          </a:p>
        </p:txBody>
      </p:sp>
      <p:sp>
        <p:nvSpPr>
          <p:cNvPr id="9" name="Title 8">
            <a:extLst>
              <a:ext uri="{FF2B5EF4-FFF2-40B4-BE49-F238E27FC236}">
                <a16:creationId xmlns:a16="http://schemas.microsoft.com/office/drawing/2014/main" id="{C98D80E6-3E42-2E4E-839C-153F128FC29F}"/>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252975405"/>
      </p:ext>
    </p:extLst>
  </p:cSld>
  <p:clrMapOvr>
    <a:masterClrMapping/>
  </p:clrMapOvr>
  <p:extLst mod="1">
    <p:ext uri="{DCECCB84-F9BA-43D5-87BE-67443E8EF086}">
      <p15:sldGuideLst xmlns:p15="http://schemas.microsoft.com/office/powerpoint/2012/main">
        <p15:guide id="1" orient="horz" pos="1835">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2BCFAC-67E7-B24B-971C-141727EF628C}"/>
              </a:ext>
            </a:extLst>
          </p:cNvPr>
          <p:cNvSpPr>
            <a:spLocks noGrp="1"/>
          </p:cNvSpPr>
          <p:nvPr>
            <p:ph idx="1"/>
          </p:nvPr>
        </p:nvSpPr>
        <p:spPr>
          <a:xfrm>
            <a:off x="323092" y="799688"/>
            <a:ext cx="5040397" cy="21186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C70C530F-FA8A-1D4A-B389-DC53432542F3}"/>
              </a:ext>
            </a:extLst>
          </p:cNvPr>
          <p:cNvSpPr>
            <a:spLocks noGrp="1"/>
          </p:cNvSpPr>
          <p:nvPr>
            <p:ph type="ftr" sz="quarter" idx="10"/>
          </p:nvPr>
        </p:nvSpPr>
        <p:spPr/>
        <p:txBody>
          <a:bodyPr/>
          <a:lstStyle/>
          <a:p>
            <a:r>
              <a:rPr lang="en-US"/>
              <a:t>Defining the benchmark tax system</a:t>
            </a:r>
            <a:endParaRPr lang="en-US" dirty="0"/>
          </a:p>
        </p:txBody>
      </p:sp>
      <p:sp>
        <p:nvSpPr>
          <p:cNvPr id="9" name="Title 8">
            <a:extLst>
              <a:ext uri="{FF2B5EF4-FFF2-40B4-BE49-F238E27FC236}">
                <a16:creationId xmlns:a16="http://schemas.microsoft.com/office/drawing/2014/main" id="{C98D80E6-3E42-2E4E-839C-153F128FC29F}"/>
              </a:ext>
            </a:extLst>
          </p:cNvPr>
          <p:cNvSpPr>
            <a:spLocks noGrp="1"/>
          </p:cNvSpPr>
          <p:nvPr>
            <p:ph type="title" hasCustomPrompt="1"/>
          </p:nvPr>
        </p:nvSpPr>
        <p:spPr>
          <a:xfrm>
            <a:off x="323091" y="161968"/>
            <a:ext cx="4305540" cy="490854"/>
          </a:xfrm>
        </p:spPr>
        <p:txBody>
          <a:bodyPr/>
          <a:lstStyle/>
          <a:p>
            <a:r>
              <a:rPr lang="en-GB" dirty="0"/>
              <a:t>Click to edit Master title style </a:t>
            </a:r>
            <a:br>
              <a:rPr lang="en-GB" dirty="0"/>
            </a:br>
            <a:r>
              <a:rPr lang="en-GB" dirty="0"/>
              <a:t>in two lines</a:t>
            </a:r>
            <a:endParaRPr lang="en-US" dirty="0"/>
          </a:p>
        </p:txBody>
      </p:sp>
    </p:spTree>
    <p:extLst>
      <p:ext uri="{BB962C8B-B14F-4D97-AF65-F5344CB8AC3E}">
        <p14:creationId xmlns:p14="http://schemas.microsoft.com/office/powerpoint/2010/main" val="4017262097"/>
      </p:ext>
    </p:extLst>
  </p:cSld>
  <p:clrMapOvr>
    <a:masterClrMapping/>
  </p:clrMapOvr>
  <p:extLst mod="1">
    <p:ext uri="{DCECCB84-F9BA-43D5-87BE-67443E8EF086}">
      <p15:sldGuideLst xmlns:p15="http://schemas.microsoft.com/office/powerpoint/2012/main">
        <p15:guide id="1" orient="horz" pos="183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 Content">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8AA792A-3C0B-4049-9A76-977F067CF578}"/>
              </a:ext>
            </a:extLst>
          </p:cNvPr>
          <p:cNvSpPr>
            <a:spLocks noGrp="1"/>
          </p:cNvSpPr>
          <p:nvPr>
            <p:ph type="title"/>
          </p:nvPr>
        </p:nvSpPr>
        <p:spPr/>
        <p:txBody>
          <a:bodyPr/>
          <a:lstStyle/>
          <a:p>
            <a:r>
              <a:rPr lang="en-US"/>
              <a:t>Click to edit Master title style</a:t>
            </a:r>
            <a:endParaRPr lang="en-US" dirty="0"/>
          </a:p>
        </p:txBody>
      </p:sp>
      <p:sp>
        <p:nvSpPr>
          <p:cNvPr id="10" name="Footer Placeholder 9">
            <a:extLst>
              <a:ext uri="{FF2B5EF4-FFF2-40B4-BE49-F238E27FC236}">
                <a16:creationId xmlns:a16="http://schemas.microsoft.com/office/drawing/2014/main" id="{FDA8A8B9-3FE0-C441-B741-FEE0B4C2BA38}"/>
              </a:ext>
            </a:extLst>
          </p:cNvPr>
          <p:cNvSpPr>
            <a:spLocks noGrp="1"/>
          </p:cNvSpPr>
          <p:nvPr>
            <p:ph type="ftr" sz="quarter" idx="10"/>
          </p:nvPr>
        </p:nvSpPr>
        <p:spPr/>
        <p:txBody>
          <a:bodyPr/>
          <a:lstStyle/>
          <a:p>
            <a:r>
              <a:rPr lang="en-US"/>
              <a:t>Defining the benchmark tax system</a:t>
            </a:r>
            <a:endParaRPr lang="en-US" dirty="0"/>
          </a:p>
        </p:txBody>
      </p:sp>
      <p:sp>
        <p:nvSpPr>
          <p:cNvPr id="13" name="Content Placeholder 12">
            <a:extLst>
              <a:ext uri="{FF2B5EF4-FFF2-40B4-BE49-F238E27FC236}">
                <a16:creationId xmlns:a16="http://schemas.microsoft.com/office/drawing/2014/main" id="{6645E6EF-80E5-DA4C-B7C8-6F606A0CCE38}"/>
              </a:ext>
            </a:extLst>
          </p:cNvPr>
          <p:cNvSpPr>
            <a:spLocks noGrp="1"/>
          </p:cNvSpPr>
          <p:nvPr>
            <p:ph sz="quarter" idx="12"/>
          </p:nvPr>
        </p:nvSpPr>
        <p:spPr>
          <a:xfrm>
            <a:off x="323094" y="800802"/>
            <a:ext cx="5051395" cy="21179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14">
            <a:extLst>
              <a:ext uri="{FF2B5EF4-FFF2-40B4-BE49-F238E27FC236}">
                <a16:creationId xmlns:a16="http://schemas.microsoft.com/office/drawing/2014/main" id="{E3B19EBF-85B8-AE46-A225-77F72C09D253}"/>
              </a:ext>
            </a:extLst>
          </p:cNvPr>
          <p:cNvSpPr>
            <a:spLocks noGrp="1"/>
          </p:cNvSpPr>
          <p:nvPr>
            <p:ph sz="quarter" idx="13" hasCustomPrompt="1"/>
          </p:nvPr>
        </p:nvSpPr>
        <p:spPr>
          <a:xfrm>
            <a:off x="315972" y="537142"/>
            <a:ext cx="4333733" cy="226780"/>
          </a:xfrm>
        </p:spPr>
        <p:txBody>
          <a:bodyPr anchor="t">
            <a:normAutofit/>
          </a:bodyPr>
          <a:lstStyle>
            <a:lvl1pPr marL="0" indent="0">
              <a:buNone/>
              <a:defRPr sz="1181">
                <a:solidFill>
                  <a:schemeClr val="tx2"/>
                </a:solidFill>
                <a:latin typeface="+mj-lt"/>
              </a:defRPr>
            </a:lvl1pPr>
          </a:lstStyle>
          <a:p>
            <a:pPr lvl="0"/>
            <a:r>
              <a:rPr lang="en-GB" dirty="0"/>
              <a:t>Click to edit Master subtitle style in one line</a:t>
            </a:r>
            <a:endParaRPr lang="en-US" dirty="0"/>
          </a:p>
        </p:txBody>
      </p:sp>
    </p:spTree>
    <p:extLst>
      <p:ext uri="{BB962C8B-B14F-4D97-AF65-F5344CB8AC3E}">
        <p14:creationId xmlns:p14="http://schemas.microsoft.com/office/powerpoint/2010/main" val="1139361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itle + Two column (vert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054F-511C-A149-AE8B-FE37A07C9CE8}"/>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5DE3316-2C67-0345-98E2-19F87684E84D}"/>
              </a:ext>
            </a:extLst>
          </p:cNvPr>
          <p:cNvSpPr>
            <a:spLocks noGrp="1"/>
          </p:cNvSpPr>
          <p:nvPr>
            <p:ph sz="half" idx="1"/>
          </p:nvPr>
        </p:nvSpPr>
        <p:spPr>
          <a:xfrm>
            <a:off x="323091" y="582767"/>
            <a:ext cx="2448900" cy="23355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51E97CD-DF68-0A41-8D16-7F2A6D38E5DE}"/>
              </a:ext>
            </a:extLst>
          </p:cNvPr>
          <p:cNvSpPr>
            <a:spLocks noGrp="1"/>
          </p:cNvSpPr>
          <p:nvPr>
            <p:ph sz="half" idx="2"/>
          </p:nvPr>
        </p:nvSpPr>
        <p:spPr>
          <a:xfrm>
            <a:off x="2915723" y="582767"/>
            <a:ext cx="2447766" cy="23355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9187735F-3AB3-4545-99F8-1E0738C04174}"/>
              </a:ext>
            </a:extLst>
          </p:cNvPr>
          <p:cNvSpPr>
            <a:spLocks noGrp="1"/>
          </p:cNvSpPr>
          <p:nvPr>
            <p:ph type="ftr" sz="quarter" idx="10"/>
          </p:nvPr>
        </p:nvSpPr>
        <p:spPr/>
        <p:txBody>
          <a:bodyPr/>
          <a:lstStyle/>
          <a:p>
            <a:r>
              <a:rPr lang="en-US"/>
              <a:t>Defining the benchmark tax system</a:t>
            </a:r>
            <a:endParaRPr lang="en-US" dirty="0"/>
          </a:p>
        </p:txBody>
      </p:sp>
    </p:spTree>
    <p:extLst>
      <p:ext uri="{BB962C8B-B14F-4D97-AF65-F5344CB8AC3E}">
        <p14:creationId xmlns:p14="http://schemas.microsoft.com/office/powerpoint/2010/main" val="2955586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wo column (horizont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054F-511C-A149-AE8B-FE37A07C9CE8}"/>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5DE3316-2C67-0345-98E2-19F87684E84D}"/>
              </a:ext>
            </a:extLst>
          </p:cNvPr>
          <p:cNvSpPr>
            <a:spLocks noGrp="1"/>
          </p:cNvSpPr>
          <p:nvPr>
            <p:ph sz="half" idx="1"/>
          </p:nvPr>
        </p:nvSpPr>
        <p:spPr>
          <a:xfrm>
            <a:off x="323094" y="582766"/>
            <a:ext cx="5051395" cy="1125952"/>
          </a:xfrm>
        </p:spPr>
        <p:txBody>
          <a:bodyPr/>
          <a:lstStyle>
            <a:lvl3pPr>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51E97CD-DF68-0A41-8D16-7F2A6D38E5DE}"/>
              </a:ext>
            </a:extLst>
          </p:cNvPr>
          <p:cNvSpPr>
            <a:spLocks noGrp="1"/>
          </p:cNvSpPr>
          <p:nvPr>
            <p:ph sz="half" idx="2"/>
          </p:nvPr>
        </p:nvSpPr>
        <p:spPr>
          <a:xfrm>
            <a:off x="322498" y="1701705"/>
            <a:ext cx="5051990" cy="1215432"/>
          </a:xfrm>
        </p:spPr>
        <p:txBody>
          <a:bodyPr/>
          <a:lstStyle/>
          <a:p>
            <a:pPr lvl="0"/>
            <a:r>
              <a:rPr lang="en-US"/>
              <a:t>Edit Master text styles</a:t>
            </a:r>
          </a:p>
          <a:p>
            <a:pPr lvl="1"/>
            <a:r>
              <a:rPr lang="en-US"/>
              <a:t>Second level</a:t>
            </a:r>
          </a:p>
          <a:p>
            <a:pPr lvl="2"/>
            <a:r>
              <a:rPr lang="en-US"/>
              <a:t>Third level</a:t>
            </a:r>
          </a:p>
        </p:txBody>
      </p:sp>
      <p:sp>
        <p:nvSpPr>
          <p:cNvPr id="8" name="Footer Placeholder 7">
            <a:extLst>
              <a:ext uri="{FF2B5EF4-FFF2-40B4-BE49-F238E27FC236}">
                <a16:creationId xmlns:a16="http://schemas.microsoft.com/office/drawing/2014/main" id="{9187735F-3AB3-4545-99F8-1E0738C04174}"/>
              </a:ext>
            </a:extLst>
          </p:cNvPr>
          <p:cNvSpPr>
            <a:spLocks noGrp="1"/>
          </p:cNvSpPr>
          <p:nvPr>
            <p:ph type="ftr" sz="quarter" idx="10"/>
          </p:nvPr>
        </p:nvSpPr>
        <p:spPr/>
        <p:txBody>
          <a:bodyPr/>
          <a:lstStyle/>
          <a:p>
            <a:r>
              <a:rPr lang="en-US"/>
              <a:t>Defining the benchmark tax system</a:t>
            </a:r>
            <a:endParaRPr lang="en-US" dirty="0"/>
          </a:p>
        </p:txBody>
      </p:sp>
    </p:spTree>
    <p:extLst>
      <p:ext uri="{BB962C8B-B14F-4D97-AF65-F5344CB8AC3E}">
        <p14:creationId xmlns:p14="http://schemas.microsoft.com/office/powerpoint/2010/main" val="170378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Image">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BA3731-BEE0-F54F-9648-7C636A621BA0}"/>
              </a:ext>
            </a:extLst>
          </p:cNvPr>
          <p:cNvSpPr>
            <a:spLocks noGrp="1"/>
          </p:cNvSpPr>
          <p:nvPr>
            <p:ph sz="quarter" idx="13"/>
          </p:nvPr>
        </p:nvSpPr>
        <p:spPr>
          <a:xfrm>
            <a:off x="378964" y="582772"/>
            <a:ext cx="5009522" cy="2339313"/>
          </a:xfrm>
        </p:spPr>
        <p:txBody>
          <a:bodyPr/>
          <a:lstStyle>
            <a:lvl1pPr marL="0" indent="0">
              <a:buFontTx/>
              <a:buNone/>
              <a:defRPr/>
            </a:lvl1pPr>
          </a:lstStyle>
          <a:p>
            <a:pPr lvl="0"/>
            <a:r>
              <a:rPr lang="en-US"/>
              <a:t>Edit Master text styles</a:t>
            </a:r>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Defining the benchmark tax system</a:t>
            </a:r>
            <a:endParaRPr lang="en-US" dirty="0"/>
          </a:p>
        </p:txBody>
      </p:sp>
      <p:sp>
        <p:nvSpPr>
          <p:cNvPr id="8" name="Slide Number Placeholder 7">
            <a:extLst>
              <a:ext uri="{FF2B5EF4-FFF2-40B4-BE49-F238E27FC236}">
                <a16:creationId xmlns:a16="http://schemas.microsoft.com/office/drawing/2014/main" id="{C01D8A57-B71E-2B49-847E-1B8E55E3990E}"/>
              </a:ext>
            </a:extLst>
          </p:cNvPr>
          <p:cNvSpPr>
            <a:spLocks noGrp="1"/>
          </p:cNvSpPr>
          <p:nvPr>
            <p:ph type="sldNum" sz="quarter" idx="11"/>
          </p:nvPr>
        </p:nvSpPr>
        <p:spPr>
          <a:xfrm>
            <a:off x="4144872" y="3003088"/>
            <a:ext cx="1295876" cy="172505"/>
          </a:xfrm>
          <a:prstGeom prst="rect">
            <a:avLst/>
          </a:prstGeom>
        </p:spPr>
        <p:txBody>
          <a:bodyPr/>
          <a:lstStyle>
            <a:lvl1pPr>
              <a:defRPr b="0"/>
            </a:lvl1pPr>
          </a:lstStyle>
          <a:p>
            <a:r>
              <a:rPr lang="en-US" dirty="0"/>
              <a:t>© </a:t>
            </a:r>
            <a:r>
              <a:rPr lang="en-GB" dirty="0"/>
              <a:t>Institute for Fiscal Studies</a:t>
            </a:r>
            <a:endParaRPr lang="en-US" dirty="0"/>
          </a:p>
        </p:txBody>
      </p:sp>
    </p:spTree>
    <p:extLst>
      <p:ext uri="{BB962C8B-B14F-4D97-AF65-F5344CB8AC3E}">
        <p14:creationId xmlns:p14="http://schemas.microsoft.com/office/powerpoint/2010/main" val="2639604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6BD12-4C02-1C49-98E9-7D53932A5169}"/>
              </a:ext>
            </a:extLst>
          </p:cNvPr>
          <p:cNvSpPr>
            <a:spLocks noGrp="1"/>
          </p:cNvSpPr>
          <p:nvPr>
            <p:ph type="title"/>
          </p:nvPr>
        </p:nvSpPr>
        <p:spPr/>
        <p:txBody>
          <a:bodyPr anchor="ctr"/>
          <a:lstStyle>
            <a:lvl1pPr>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344959D-0BD7-2843-8556-41F3269F8EB6}"/>
              </a:ext>
            </a:extLst>
          </p:cNvPr>
          <p:cNvSpPr>
            <a:spLocks noGrp="1"/>
          </p:cNvSpPr>
          <p:nvPr>
            <p:ph sz="half" idx="1" hasCustomPrompt="1"/>
          </p:nvPr>
        </p:nvSpPr>
        <p:spPr>
          <a:xfrm>
            <a:off x="316068" y="584910"/>
            <a:ext cx="2502200" cy="231273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a:extLst>
              <a:ext uri="{FF2B5EF4-FFF2-40B4-BE49-F238E27FC236}">
                <a16:creationId xmlns:a16="http://schemas.microsoft.com/office/drawing/2014/main" id="{32151A72-4740-D448-96FD-5A6BA89907C3}"/>
              </a:ext>
            </a:extLst>
          </p:cNvPr>
          <p:cNvSpPr>
            <a:spLocks noGrp="1"/>
          </p:cNvSpPr>
          <p:nvPr>
            <p:ph type="pic" sz="quarter" idx="13"/>
          </p:nvPr>
        </p:nvSpPr>
        <p:spPr>
          <a:xfrm>
            <a:off x="2913091" y="658557"/>
            <a:ext cx="2461398" cy="2244025"/>
          </a:xfrm>
        </p:spPr>
        <p:txBody>
          <a:bodyPr/>
          <a:lstStyle>
            <a:lvl1pPr marL="0" indent="0">
              <a:buNone/>
              <a:defRPr/>
            </a:lvl1pPr>
          </a:lstStyle>
          <a:p>
            <a:r>
              <a:rPr lang="en-US"/>
              <a:t>Click icon to add picture</a:t>
            </a:r>
            <a:endParaRPr lang="en-US" dirty="0"/>
          </a:p>
        </p:txBody>
      </p:sp>
      <p:sp>
        <p:nvSpPr>
          <p:cNvPr id="4" name="Footer Placeholder 3">
            <a:extLst>
              <a:ext uri="{FF2B5EF4-FFF2-40B4-BE49-F238E27FC236}">
                <a16:creationId xmlns:a16="http://schemas.microsoft.com/office/drawing/2014/main" id="{B6762570-5DE2-2541-9901-949C0BE0B580}"/>
              </a:ext>
            </a:extLst>
          </p:cNvPr>
          <p:cNvSpPr>
            <a:spLocks noGrp="1"/>
          </p:cNvSpPr>
          <p:nvPr>
            <p:ph type="ftr" sz="quarter" idx="14"/>
          </p:nvPr>
        </p:nvSpPr>
        <p:spPr/>
        <p:txBody>
          <a:bodyPr/>
          <a:lstStyle/>
          <a:p>
            <a:r>
              <a:rPr lang="en-US"/>
              <a:t>Defining the benchmark tax system</a:t>
            </a:r>
            <a:endParaRPr lang="en-US" dirty="0"/>
          </a:p>
        </p:txBody>
      </p:sp>
      <p:sp>
        <p:nvSpPr>
          <p:cNvPr id="5" name="Slide Number Placeholder 4">
            <a:extLst>
              <a:ext uri="{FF2B5EF4-FFF2-40B4-BE49-F238E27FC236}">
                <a16:creationId xmlns:a16="http://schemas.microsoft.com/office/drawing/2014/main" id="{5B259970-BE81-E245-9853-9023A201EB30}"/>
              </a:ext>
            </a:extLst>
          </p:cNvPr>
          <p:cNvSpPr>
            <a:spLocks noGrp="1"/>
          </p:cNvSpPr>
          <p:nvPr>
            <p:ph type="sldNum" sz="quarter" idx="15"/>
          </p:nvPr>
        </p:nvSpPr>
        <p:spPr>
          <a:xfrm>
            <a:off x="4144872" y="3003088"/>
            <a:ext cx="1295876" cy="172505"/>
          </a:xfrm>
          <a:prstGeom prst="rect">
            <a:avLst/>
          </a:prstGeom>
        </p:spPr>
        <p:txBody>
          <a:bodyPr/>
          <a:lstStyle>
            <a:lvl1pPr>
              <a:defRPr b="0"/>
            </a:lvl1pPr>
          </a:lstStyle>
          <a:p>
            <a:r>
              <a:rPr lang="en-US" dirty="0"/>
              <a:t>© </a:t>
            </a:r>
            <a:r>
              <a:rPr lang="en-GB" dirty="0"/>
              <a:t>Institute for Fiscal Studies</a:t>
            </a:r>
            <a:endParaRPr lang="en-US" dirty="0"/>
          </a:p>
        </p:txBody>
      </p:sp>
    </p:spTree>
    <p:extLst>
      <p:ext uri="{BB962C8B-B14F-4D97-AF65-F5344CB8AC3E}">
        <p14:creationId xmlns:p14="http://schemas.microsoft.com/office/powerpoint/2010/main" val="46041963"/>
      </p:ext>
    </p:extLst>
  </p:cSld>
  <p:clrMapOvr>
    <a:masterClrMapping/>
  </p:clrMapOvr>
  <p:extLst mod="1">
    <p:ext uri="{DCECCB84-F9BA-43D5-87BE-67443E8EF086}">
      <p15:sldGuideLst xmlns:p15="http://schemas.microsoft.com/office/powerpoint/2012/main">
        <p15:guide id="1" pos="1815">
          <p15:clr>
            <a:srgbClr val="FBAE40"/>
          </p15:clr>
        </p15:guide>
        <p15:guide id="2" orient="horz" pos="41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798DAF1D-76FB-5146-B240-BE9A5F08FEE4}"/>
              </a:ext>
            </a:extLst>
          </p:cNvPr>
          <p:cNvSpPr>
            <a:spLocks noGrp="1"/>
          </p:cNvSpPr>
          <p:nvPr>
            <p:ph type="ftr" sz="quarter" idx="3"/>
          </p:nvPr>
        </p:nvSpPr>
        <p:spPr>
          <a:xfrm>
            <a:off x="327486" y="3003088"/>
            <a:ext cx="1943814" cy="172505"/>
          </a:xfrm>
          <a:prstGeom prst="rect">
            <a:avLst/>
          </a:prstGeom>
        </p:spPr>
        <p:txBody>
          <a:bodyPr vert="horz" lIns="91440" tIns="45720" rIns="91440" bIns="45720" rtlCol="0" anchor="ctr"/>
          <a:lstStyle>
            <a:lvl1pPr algn="l">
              <a:defRPr sz="472" b="1">
                <a:solidFill>
                  <a:schemeClr val="bg2"/>
                </a:solidFill>
              </a:defRPr>
            </a:lvl1pPr>
          </a:lstStyle>
          <a:p>
            <a:r>
              <a:rPr lang="en-US"/>
              <a:t>Defining the benchmark tax system</a:t>
            </a:r>
            <a:endParaRPr lang="en-US" dirty="0"/>
          </a:p>
        </p:txBody>
      </p:sp>
      <p:sp>
        <p:nvSpPr>
          <p:cNvPr id="2" name="Title Placeholder 1">
            <a:extLst>
              <a:ext uri="{FF2B5EF4-FFF2-40B4-BE49-F238E27FC236}">
                <a16:creationId xmlns:a16="http://schemas.microsoft.com/office/drawing/2014/main" id="{5A916EFB-8BF9-554D-9E2D-B467B1E3A503}"/>
              </a:ext>
            </a:extLst>
          </p:cNvPr>
          <p:cNvSpPr>
            <a:spLocks noGrp="1"/>
          </p:cNvSpPr>
          <p:nvPr>
            <p:ph type="title"/>
          </p:nvPr>
        </p:nvSpPr>
        <p:spPr>
          <a:xfrm>
            <a:off x="323091" y="161968"/>
            <a:ext cx="4305540" cy="270044"/>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3670385-1296-BC41-8BE7-D104D1F7BEB3}"/>
              </a:ext>
            </a:extLst>
          </p:cNvPr>
          <p:cNvSpPr>
            <a:spLocks noGrp="1"/>
          </p:cNvSpPr>
          <p:nvPr>
            <p:ph type="body" idx="1"/>
          </p:nvPr>
        </p:nvSpPr>
        <p:spPr>
          <a:xfrm>
            <a:off x="323092" y="582767"/>
            <a:ext cx="5040397" cy="2335563"/>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Rectangle 9">
            <a:extLst>
              <a:ext uri="{FF2B5EF4-FFF2-40B4-BE49-F238E27FC236}">
                <a16:creationId xmlns:a16="http://schemas.microsoft.com/office/drawing/2014/main" id="{311E2A71-ECD6-B44A-A304-747010765351}"/>
              </a:ext>
            </a:extLst>
          </p:cNvPr>
          <p:cNvSpPr/>
          <p:nvPr userDrawn="1"/>
        </p:nvSpPr>
        <p:spPr>
          <a:xfrm>
            <a:off x="0" y="3168659"/>
            <a:ext cx="5759450" cy="714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8"/>
          </a:p>
        </p:txBody>
      </p:sp>
      <p:grpSp>
        <p:nvGrpSpPr>
          <p:cNvPr id="8" name="Group 7">
            <a:extLst>
              <a:ext uri="{FF2B5EF4-FFF2-40B4-BE49-F238E27FC236}">
                <a16:creationId xmlns:a16="http://schemas.microsoft.com/office/drawing/2014/main" id="{B986085A-3B5A-4134-ACA7-60058138D891}"/>
              </a:ext>
            </a:extLst>
          </p:cNvPr>
          <p:cNvGrpSpPr/>
          <p:nvPr userDrawn="1"/>
        </p:nvGrpSpPr>
        <p:grpSpPr>
          <a:xfrm>
            <a:off x="4351735" y="2950467"/>
            <a:ext cx="1011754" cy="172504"/>
            <a:chOff x="6909035" y="6244992"/>
            <a:chExt cx="1606313" cy="365124"/>
          </a:xfrm>
        </p:grpSpPr>
        <p:pic>
          <p:nvPicPr>
            <p:cNvPr id="11" name="Picture 10">
              <a:extLst>
                <a:ext uri="{FF2B5EF4-FFF2-40B4-BE49-F238E27FC236}">
                  <a16:creationId xmlns:a16="http://schemas.microsoft.com/office/drawing/2014/main" id="{1F5E8FD6-D9ED-AF41-87F7-86A5A05A0978}"/>
                </a:ext>
              </a:extLst>
            </p:cNvPr>
            <p:cNvPicPr>
              <a:picLocks noChangeAspect="1"/>
            </p:cNvPicPr>
            <p:nvPr userDrawn="1"/>
          </p:nvPicPr>
          <p:blipFill>
            <a:blip r:embed="rId18"/>
            <a:stretch>
              <a:fillRect/>
            </a:stretch>
          </p:blipFill>
          <p:spPr>
            <a:xfrm>
              <a:off x="6909035" y="6244992"/>
              <a:ext cx="659252" cy="365124"/>
            </a:xfrm>
            <a:prstGeom prst="rect">
              <a:avLst/>
            </a:prstGeom>
          </p:spPr>
        </p:pic>
        <p:pic>
          <p:nvPicPr>
            <p:cNvPr id="7" name="Picture 6">
              <a:extLst>
                <a:ext uri="{FF2B5EF4-FFF2-40B4-BE49-F238E27FC236}">
                  <a16:creationId xmlns:a16="http://schemas.microsoft.com/office/drawing/2014/main" id="{8537FE5F-1706-4912-B4C0-2887A096E91F}"/>
                </a:ext>
              </a:extLst>
            </p:cNvPr>
            <p:cNvPicPr>
              <a:picLocks noChangeAspect="1"/>
            </p:cNvPicPr>
            <p:nvPr userDrawn="1"/>
          </p:nvPicPr>
          <p:blipFill>
            <a:blip r:embed="rId19"/>
            <a:stretch>
              <a:fillRect/>
            </a:stretch>
          </p:blipFill>
          <p:spPr>
            <a:xfrm>
              <a:off x="7975348" y="6336203"/>
              <a:ext cx="540000" cy="250687"/>
            </a:xfrm>
            <a:prstGeom prst="rect">
              <a:avLst/>
            </a:prstGeom>
          </p:spPr>
        </p:pic>
      </p:grpSp>
      <p:sp>
        <p:nvSpPr>
          <p:cNvPr id="12" name="TextBox 11">
            <a:extLst>
              <a:ext uri="{FF2B5EF4-FFF2-40B4-BE49-F238E27FC236}">
                <a16:creationId xmlns:a16="http://schemas.microsoft.com/office/drawing/2014/main" id="{AFDC0B68-89DE-4CBC-B33B-86CBFEDAF500}"/>
              </a:ext>
            </a:extLst>
          </p:cNvPr>
          <p:cNvSpPr txBox="1"/>
          <p:nvPr userDrawn="1"/>
        </p:nvSpPr>
        <p:spPr>
          <a:xfrm>
            <a:off x="4705509" y="31902"/>
            <a:ext cx="1130819" cy="400110"/>
          </a:xfrm>
          <a:prstGeom prst="rect">
            <a:avLst/>
          </a:prstGeom>
          <a:noFill/>
        </p:spPr>
        <p:txBody>
          <a:bodyPr wrap="square" rtlCol="0">
            <a:spAutoFit/>
          </a:bodyPr>
          <a:lstStyle/>
          <a:p>
            <a:r>
              <a:rPr lang="en-GB" sz="2000" b="1" kern="1200" dirty="0">
                <a:solidFill>
                  <a:schemeClr val="tx2"/>
                </a:solidFill>
                <a:latin typeface="Roboto Bk" pitchFamily="2" charset="0"/>
                <a:ea typeface="Roboto Bk" pitchFamily="2" charset="0"/>
                <a:cs typeface="+mj-cs"/>
              </a:rPr>
              <a:t>TaxDev</a:t>
            </a:r>
            <a:endParaRPr lang="en-GB" sz="1654" b="1" kern="1200" dirty="0">
              <a:solidFill>
                <a:schemeClr val="tx2"/>
              </a:solidFill>
              <a:latin typeface="Roboto Bk" pitchFamily="2" charset="0"/>
              <a:ea typeface="Roboto Bk" pitchFamily="2" charset="0"/>
              <a:cs typeface="+mj-cs"/>
            </a:endParaRPr>
          </a:p>
        </p:txBody>
      </p:sp>
    </p:spTree>
    <p:extLst>
      <p:ext uri="{BB962C8B-B14F-4D97-AF65-F5344CB8AC3E}">
        <p14:creationId xmlns:p14="http://schemas.microsoft.com/office/powerpoint/2010/main" val="3497056190"/>
      </p:ext>
    </p:extLst>
  </p:cSld>
  <p:clrMap bg1="lt1" tx1="dk1" bg2="lt2" tx2="dk2" accent1="accent1" accent2="accent2" accent3="accent3" accent4="accent4" accent5="accent5" accent6="accent6" hlink="hlink" folHlink="folHlink"/>
  <p:sldLayoutIdLst>
    <p:sldLayoutId id="2147483673" r:id="rId1"/>
    <p:sldLayoutId id="2147483692" r:id="rId2"/>
    <p:sldLayoutId id="2147483674" r:id="rId3"/>
    <p:sldLayoutId id="2147483693" r:id="rId4"/>
    <p:sldLayoutId id="2147483675" r:id="rId5"/>
    <p:sldLayoutId id="2147483676" r:id="rId6"/>
    <p:sldLayoutId id="2147483684" r:id="rId7"/>
    <p:sldLayoutId id="2147483678" r:id="rId8"/>
    <p:sldLayoutId id="2147483685" r:id="rId9"/>
    <p:sldLayoutId id="2147483691" r:id="rId10"/>
    <p:sldLayoutId id="2147483687" r:id="rId11"/>
    <p:sldLayoutId id="2147483694" r:id="rId12"/>
    <p:sldLayoutId id="2147483688" r:id="rId13"/>
    <p:sldLayoutId id="2147483689" r:id="rId14"/>
    <p:sldLayoutId id="2147483695" r:id="rId15"/>
    <p:sldLayoutId id="2147483690" r:id="rId16"/>
  </p:sldLayoutIdLst>
  <p:hf sldNum="0" hdr="0" dt="0"/>
  <p:txStyles>
    <p:titleStyle>
      <a:lvl1pPr algn="l" defTabSz="324033" rtl="0" eaLnBrk="1" latinLnBrk="0" hangingPunct="1">
        <a:lnSpc>
          <a:spcPct val="90000"/>
        </a:lnSpc>
        <a:spcBef>
          <a:spcPct val="0"/>
        </a:spcBef>
        <a:buNone/>
        <a:defRPr sz="1654" b="1" kern="1200">
          <a:solidFill>
            <a:schemeClr val="tx2"/>
          </a:solidFill>
          <a:latin typeface="+mj-lt"/>
          <a:ea typeface="+mj-ea"/>
          <a:cs typeface="+mj-cs"/>
        </a:defRPr>
      </a:lvl1pPr>
    </p:titleStyle>
    <p:bodyStyle>
      <a:lvl1pPr marL="81008" indent="-81008" algn="l" defTabSz="324033" rtl="0" eaLnBrk="1" latinLnBrk="0" hangingPunct="1">
        <a:lnSpc>
          <a:spcPct val="100000"/>
        </a:lnSpc>
        <a:spcBef>
          <a:spcPts val="378"/>
        </a:spcBef>
        <a:spcAft>
          <a:spcPts val="213"/>
        </a:spcAft>
        <a:buClr>
          <a:schemeClr val="tx2"/>
        </a:buClr>
        <a:buFont typeface="Wingdings" pitchFamily="2" charset="2"/>
        <a:buChar char="§"/>
        <a:defRPr sz="945" kern="1200">
          <a:solidFill>
            <a:schemeClr val="tx1"/>
          </a:solidFill>
          <a:latin typeface="+mn-lt"/>
          <a:ea typeface="+mn-ea"/>
          <a:cs typeface="+mn-cs"/>
        </a:defRPr>
      </a:lvl1pPr>
      <a:lvl2pPr marL="243024" indent="-81008" algn="l" defTabSz="324033" rtl="0" eaLnBrk="1" latinLnBrk="0" hangingPunct="1">
        <a:lnSpc>
          <a:spcPct val="100000"/>
        </a:lnSpc>
        <a:spcBef>
          <a:spcPts val="378"/>
        </a:spcBef>
        <a:spcAft>
          <a:spcPts val="213"/>
        </a:spcAft>
        <a:buClr>
          <a:schemeClr val="tx2"/>
        </a:buClr>
        <a:buFont typeface="Wingdings" pitchFamily="2" charset="2"/>
        <a:buChar char="§"/>
        <a:defRPr sz="945" kern="1200">
          <a:solidFill>
            <a:schemeClr val="tx1"/>
          </a:solidFill>
          <a:latin typeface="+mn-lt"/>
          <a:ea typeface="+mn-ea"/>
          <a:cs typeface="+mn-cs"/>
        </a:defRPr>
      </a:lvl2pPr>
      <a:lvl3pPr marL="405041" indent="-81008" algn="l" defTabSz="324033" rtl="0" eaLnBrk="1" latinLnBrk="0" hangingPunct="1">
        <a:lnSpc>
          <a:spcPct val="100000"/>
        </a:lnSpc>
        <a:spcBef>
          <a:spcPts val="378"/>
        </a:spcBef>
        <a:spcAft>
          <a:spcPts val="213"/>
        </a:spcAft>
        <a:buClr>
          <a:schemeClr val="tx2"/>
        </a:buClr>
        <a:buFont typeface="Wingdings" pitchFamily="2" charset="2"/>
        <a:buChar char="§"/>
        <a:defRPr sz="945" kern="1200">
          <a:solidFill>
            <a:schemeClr val="tx1"/>
          </a:solidFill>
          <a:latin typeface="+mn-lt"/>
          <a:ea typeface="+mn-ea"/>
          <a:cs typeface="+mn-cs"/>
        </a:defRPr>
      </a:lvl3pPr>
      <a:lvl4pPr marL="567057" indent="-81008" algn="l" defTabSz="324033" rtl="0" eaLnBrk="1" latinLnBrk="0" hangingPunct="1">
        <a:lnSpc>
          <a:spcPct val="100000"/>
        </a:lnSpc>
        <a:spcBef>
          <a:spcPts val="378"/>
        </a:spcBef>
        <a:spcAft>
          <a:spcPts val="213"/>
        </a:spcAft>
        <a:buClr>
          <a:schemeClr val="tx2"/>
        </a:buClr>
        <a:buFont typeface="Wingdings" pitchFamily="2" charset="2"/>
        <a:buChar char="§"/>
        <a:defRPr sz="945" kern="1200">
          <a:solidFill>
            <a:schemeClr val="tx1"/>
          </a:solidFill>
          <a:latin typeface="+mn-lt"/>
          <a:ea typeface="+mn-ea"/>
          <a:cs typeface="+mn-cs"/>
        </a:defRPr>
      </a:lvl4pPr>
      <a:lvl5pPr marL="729073" indent="-81008" algn="l" defTabSz="324033" rtl="0" eaLnBrk="1" latinLnBrk="0" hangingPunct="1">
        <a:lnSpc>
          <a:spcPct val="100000"/>
        </a:lnSpc>
        <a:spcBef>
          <a:spcPts val="378"/>
        </a:spcBef>
        <a:spcAft>
          <a:spcPts val="213"/>
        </a:spcAft>
        <a:buClr>
          <a:schemeClr val="tx2"/>
        </a:buClr>
        <a:buFont typeface="Wingdings" pitchFamily="2" charset="2"/>
        <a:buChar char="§"/>
        <a:defRPr sz="945" kern="1200">
          <a:solidFill>
            <a:schemeClr val="tx1"/>
          </a:solidFill>
          <a:latin typeface="+mn-lt"/>
          <a:ea typeface="+mn-ea"/>
          <a:cs typeface="+mn-cs"/>
        </a:defRPr>
      </a:lvl5pPr>
      <a:lvl6pPr marL="891089" indent="-81008" algn="l" defTabSz="324033" rtl="0" eaLnBrk="1" latinLnBrk="0" hangingPunct="1">
        <a:lnSpc>
          <a:spcPct val="90000"/>
        </a:lnSpc>
        <a:spcBef>
          <a:spcPts val="177"/>
        </a:spcBef>
        <a:buFont typeface="Arial" panose="020B0604020202020204" pitchFamily="34" charset="0"/>
        <a:buChar char="•"/>
        <a:defRPr sz="638" kern="1200">
          <a:solidFill>
            <a:schemeClr val="tx1"/>
          </a:solidFill>
          <a:latin typeface="+mn-lt"/>
          <a:ea typeface="+mn-ea"/>
          <a:cs typeface="+mn-cs"/>
        </a:defRPr>
      </a:lvl6pPr>
      <a:lvl7pPr marL="1053106" indent="-81008" algn="l" defTabSz="324033" rtl="0" eaLnBrk="1" latinLnBrk="0" hangingPunct="1">
        <a:lnSpc>
          <a:spcPct val="90000"/>
        </a:lnSpc>
        <a:spcBef>
          <a:spcPts val="177"/>
        </a:spcBef>
        <a:buFont typeface="Arial" panose="020B0604020202020204" pitchFamily="34" charset="0"/>
        <a:buChar char="•"/>
        <a:defRPr sz="638" kern="1200">
          <a:solidFill>
            <a:schemeClr val="tx1"/>
          </a:solidFill>
          <a:latin typeface="+mn-lt"/>
          <a:ea typeface="+mn-ea"/>
          <a:cs typeface="+mn-cs"/>
        </a:defRPr>
      </a:lvl7pPr>
      <a:lvl8pPr marL="1215122" indent="-81008" algn="l" defTabSz="324033" rtl="0" eaLnBrk="1" latinLnBrk="0" hangingPunct="1">
        <a:lnSpc>
          <a:spcPct val="90000"/>
        </a:lnSpc>
        <a:spcBef>
          <a:spcPts val="177"/>
        </a:spcBef>
        <a:buFont typeface="Arial" panose="020B0604020202020204" pitchFamily="34" charset="0"/>
        <a:buChar char="•"/>
        <a:defRPr sz="638" kern="1200">
          <a:solidFill>
            <a:schemeClr val="tx1"/>
          </a:solidFill>
          <a:latin typeface="+mn-lt"/>
          <a:ea typeface="+mn-ea"/>
          <a:cs typeface="+mn-cs"/>
        </a:defRPr>
      </a:lvl8pPr>
      <a:lvl9pPr marL="1377137" indent="-81008" algn="l" defTabSz="324033" rtl="0" eaLnBrk="1" latinLnBrk="0" hangingPunct="1">
        <a:lnSpc>
          <a:spcPct val="90000"/>
        </a:lnSpc>
        <a:spcBef>
          <a:spcPts val="177"/>
        </a:spcBef>
        <a:buFont typeface="Arial" panose="020B0604020202020204" pitchFamily="34" charset="0"/>
        <a:buChar char="•"/>
        <a:defRPr sz="638" kern="1200">
          <a:solidFill>
            <a:schemeClr val="tx1"/>
          </a:solidFill>
          <a:latin typeface="+mn-lt"/>
          <a:ea typeface="+mn-ea"/>
          <a:cs typeface="+mn-cs"/>
        </a:defRPr>
      </a:lvl9pPr>
    </p:bodyStyle>
    <p:otherStyle>
      <a:defPPr>
        <a:defRPr lang="en-US"/>
      </a:defPPr>
      <a:lvl1pPr marL="0" algn="l" defTabSz="324033" rtl="0" eaLnBrk="1" latinLnBrk="0" hangingPunct="1">
        <a:defRPr sz="638" kern="1200">
          <a:solidFill>
            <a:schemeClr val="tx1"/>
          </a:solidFill>
          <a:latin typeface="+mn-lt"/>
          <a:ea typeface="+mn-ea"/>
          <a:cs typeface="+mn-cs"/>
        </a:defRPr>
      </a:lvl1pPr>
      <a:lvl2pPr marL="162016" algn="l" defTabSz="324033" rtl="0" eaLnBrk="1" latinLnBrk="0" hangingPunct="1">
        <a:defRPr sz="638" kern="1200">
          <a:solidFill>
            <a:schemeClr val="tx1"/>
          </a:solidFill>
          <a:latin typeface="+mn-lt"/>
          <a:ea typeface="+mn-ea"/>
          <a:cs typeface="+mn-cs"/>
        </a:defRPr>
      </a:lvl2pPr>
      <a:lvl3pPr marL="324033" algn="l" defTabSz="324033" rtl="0" eaLnBrk="1" latinLnBrk="0" hangingPunct="1">
        <a:defRPr sz="638" kern="1200">
          <a:solidFill>
            <a:schemeClr val="tx1"/>
          </a:solidFill>
          <a:latin typeface="+mn-lt"/>
          <a:ea typeface="+mn-ea"/>
          <a:cs typeface="+mn-cs"/>
        </a:defRPr>
      </a:lvl3pPr>
      <a:lvl4pPr marL="486049" algn="l" defTabSz="324033" rtl="0" eaLnBrk="1" latinLnBrk="0" hangingPunct="1">
        <a:defRPr sz="638" kern="1200">
          <a:solidFill>
            <a:schemeClr val="tx1"/>
          </a:solidFill>
          <a:latin typeface="+mn-lt"/>
          <a:ea typeface="+mn-ea"/>
          <a:cs typeface="+mn-cs"/>
        </a:defRPr>
      </a:lvl4pPr>
      <a:lvl5pPr marL="648065" algn="l" defTabSz="324033" rtl="0" eaLnBrk="1" latinLnBrk="0" hangingPunct="1">
        <a:defRPr sz="638" kern="1200">
          <a:solidFill>
            <a:schemeClr val="tx1"/>
          </a:solidFill>
          <a:latin typeface="+mn-lt"/>
          <a:ea typeface="+mn-ea"/>
          <a:cs typeface="+mn-cs"/>
        </a:defRPr>
      </a:lvl5pPr>
      <a:lvl6pPr marL="810081" algn="l" defTabSz="324033" rtl="0" eaLnBrk="1" latinLnBrk="0" hangingPunct="1">
        <a:defRPr sz="638" kern="1200">
          <a:solidFill>
            <a:schemeClr val="tx1"/>
          </a:solidFill>
          <a:latin typeface="+mn-lt"/>
          <a:ea typeface="+mn-ea"/>
          <a:cs typeface="+mn-cs"/>
        </a:defRPr>
      </a:lvl6pPr>
      <a:lvl7pPr marL="972098" algn="l" defTabSz="324033" rtl="0" eaLnBrk="1" latinLnBrk="0" hangingPunct="1">
        <a:defRPr sz="638" kern="1200">
          <a:solidFill>
            <a:schemeClr val="tx1"/>
          </a:solidFill>
          <a:latin typeface="+mn-lt"/>
          <a:ea typeface="+mn-ea"/>
          <a:cs typeface="+mn-cs"/>
        </a:defRPr>
      </a:lvl7pPr>
      <a:lvl8pPr marL="1134114" algn="l" defTabSz="324033" rtl="0" eaLnBrk="1" latinLnBrk="0" hangingPunct="1">
        <a:defRPr sz="638" kern="1200">
          <a:solidFill>
            <a:schemeClr val="tx1"/>
          </a:solidFill>
          <a:latin typeface="+mn-lt"/>
          <a:ea typeface="+mn-ea"/>
          <a:cs typeface="+mn-cs"/>
        </a:defRPr>
      </a:lvl8pPr>
      <a:lvl9pPr marL="1296130" algn="l" defTabSz="324033" rtl="0" eaLnBrk="1" latinLnBrk="0" hangingPunct="1">
        <a:defRPr sz="638"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43">
          <p15:clr>
            <a:srgbClr val="F26B43"/>
          </p15:clr>
        </p15:guide>
        <p15:guide id="2" pos="3387">
          <p15:clr>
            <a:srgbClr val="F26B43"/>
          </p15:clr>
        </p15:guide>
        <p15:guide id="3" orient="horz" pos="367">
          <p15:clr>
            <a:srgbClr val="F26B43"/>
          </p15:clr>
        </p15:guide>
        <p15:guide id="4" orient="horz" pos="22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dn.odi.org/media/documents/ODI_Working_paper_Tax_expenditure_reporting_in_Rwanda_and_Uganda.pdf"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C5307-7F58-9D46-AF20-E955739F9A71}"/>
              </a:ext>
            </a:extLst>
          </p:cNvPr>
          <p:cNvSpPr>
            <a:spLocks noGrp="1"/>
          </p:cNvSpPr>
          <p:nvPr>
            <p:ph type="ctrTitle"/>
          </p:nvPr>
        </p:nvSpPr>
        <p:spPr>
          <a:xfrm>
            <a:off x="1531176" y="882620"/>
            <a:ext cx="4054812" cy="1122177"/>
          </a:xfrm>
        </p:spPr>
        <p:txBody>
          <a:bodyPr>
            <a:noAutofit/>
          </a:bodyPr>
          <a:lstStyle/>
          <a:p>
            <a:r>
              <a:rPr lang="en-US" sz="2000"/>
              <a:t>Identifying </a:t>
            </a:r>
            <a:r>
              <a:rPr lang="en-US" sz="2000" dirty="0"/>
              <a:t>Tax Expenditures and the Benchmark Tax System</a:t>
            </a:r>
          </a:p>
        </p:txBody>
      </p:sp>
      <p:sp>
        <p:nvSpPr>
          <p:cNvPr id="3" name="Subtitle 2">
            <a:extLst>
              <a:ext uri="{FF2B5EF4-FFF2-40B4-BE49-F238E27FC236}">
                <a16:creationId xmlns:a16="http://schemas.microsoft.com/office/drawing/2014/main" id="{72C19D26-0768-7E47-B585-0B2B4AACBBE7}"/>
              </a:ext>
            </a:extLst>
          </p:cNvPr>
          <p:cNvSpPr>
            <a:spLocks noGrp="1"/>
          </p:cNvSpPr>
          <p:nvPr>
            <p:ph type="subTitle" idx="1"/>
          </p:nvPr>
        </p:nvSpPr>
        <p:spPr/>
        <p:txBody>
          <a:bodyPr>
            <a:normAutofit/>
          </a:bodyPr>
          <a:lstStyle/>
          <a:p>
            <a:r>
              <a:rPr lang="en-US" dirty="0"/>
              <a:t>6</a:t>
            </a:r>
            <a:r>
              <a:rPr lang="en-US" baseline="30000" dirty="0"/>
              <a:t>th</a:t>
            </a:r>
            <a:r>
              <a:rPr lang="en-US" dirty="0"/>
              <a:t> Feb 2023</a:t>
            </a:r>
          </a:p>
        </p:txBody>
      </p:sp>
      <p:sp>
        <p:nvSpPr>
          <p:cNvPr id="4" name="Text Placeholder 3">
            <a:extLst>
              <a:ext uri="{FF2B5EF4-FFF2-40B4-BE49-F238E27FC236}">
                <a16:creationId xmlns:a16="http://schemas.microsoft.com/office/drawing/2014/main" id="{E581BA81-96CA-8845-97C9-EADC18C19329}"/>
              </a:ext>
            </a:extLst>
          </p:cNvPr>
          <p:cNvSpPr>
            <a:spLocks noGrp="1"/>
          </p:cNvSpPr>
          <p:nvPr>
            <p:ph type="body" sz="quarter" idx="10"/>
          </p:nvPr>
        </p:nvSpPr>
        <p:spPr/>
        <p:txBody>
          <a:bodyPr>
            <a:normAutofit/>
          </a:bodyPr>
          <a:lstStyle/>
          <a:p>
            <a:r>
              <a:rPr lang="en-US" sz="700" dirty="0"/>
              <a:t>Kyle McNabb</a:t>
            </a:r>
          </a:p>
          <a:p>
            <a:r>
              <a:rPr lang="en-US" sz="700" dirty="0"/>
              <a:t>Hazel Granger</a:t>
            </a:r>
          </a:p>
        </p:txBody>
      </p:sp>
    </p:spTree>
    <p:extLst>
      <p:ext uri="{BB962C8B-B14F-4D97-AF65-F5344CB8AC3E}">
        <p14:creationId xmlns:p14="http://schemas.microsoft.com/office/powerpoint/2010/main" val="123095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US" sz="1000" b="1" dirty="0"/>
              <a:t>2. The “legal” approach</a:t>
            </a:r>
          </a:p>
          <a:p>
            <a:pPr lvl="1"/>
            <a:r>
              <a:rPr lang="en-US" sz="1000" dirty="0"/>
              <a:t>Grounded in a country’s tax (or other) legislation:</a:t>
            </a:r>
          </a:p>
          <a:p>
            <a:pPr lvl="2"/>
            <a:r>
              <a:rPr lang="en-US" sz="1000" dirty="0"/>
              <a:t>i.e., look at tax legislation and identify any deviations from ‘general’ system as tax expenditures. </a:t>
            </a:r>
          </a:p>
          <a:p>
            <a:pPr lvl="1"/>
            <a:endParaRPr lang="en-US" sz="1000" dirty="0"/>
          </a:p>
          <a:p>
            <a:pPr lvl="1"/>
            <a:r>
              <a:rPr lang="en-GB" sz="1000" dirty="0"/>
              <a:t>Sometimes called ‘positive approach’. </a:t>
            </a:r>
          </a:p>
          <a:p>
            <a:pPr lvl="1"/>
            <a:r>
              <a:rPr lang="en-US" sz="1000" dirty="0"/>
              <a:t>Often adopted due to ease of measurement, </a:t>
            </a:r>
          </a:p>
          <a:p>
            <a:pPr lvl="1"/>
            <a:endParaRPr lang="en-US" sz="1000" dirty="0"/>
          </a:p>
          <a:p>
            <a:pPr lvl="1"/>
            <a:r>
              <a:rPr lang="en-US" sz="1000" dirty="0"/>
              <a:t>But before identifying deviations from the ‘normal’ or ‘general’ tax regime, it is necessary to define this…</a:t>
            </a:r>
          </a:p>
          <a:p>
            <a:pPr lvl="1"/>
            <a:endParaRPr lang="en-US" b="1"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p>
        </p:txBody>
      </p:sp>
    </p:spTree>
    <p:extLst>
      <p:ext uri="{BB962C8B-B14F-4D97-AF65-F5344CB8AC3E}">
        <p14:creationId xmlns:p14="http://schemas.microsoft.com/office/powerpoint/2010/main" val="4116061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a:xfrm>
            <a:off x="323092" y="550555"/>
            <a:ext cx="5040397" cy="2367775"/>
          </a:xfrm>
        </p:spPr>
        <p:txBody>
          <a:bodyPr>
            <a:normAutofit fontScale="92500" lnSpcReduction="10000"/>
          </a:bodyPr>
          <a:lstStyle/>
          <a:p>
            <a:r>
              <a:rPr lang="en-US" dirty="0"/>
              <a:t>4 ‘components’ of each tax head. </a:t>
            </a:r>
          </a:p>
          <a:p>
            <a:endParaRPr lang="en-US" dirty="0"/>
          </a:p>
          <a:p>
            <a:endParaRPr lang="en-US" dirty="0"/>
          </a:p>
          <a:p>
            <a:endParaRPr lang="en-US" dirty="0"/>
          </a:p>
          <a:p>
            <a:endParaRPr lang="en-US" dirty="0"/>
          </a:p>
          <a:p>
            <a:endParaRPr lang="en-US" dirty="0"/>
          </a:p>
          <a:p>
            <a:pPr marL="0" indent="0">
              <a:buNone/>
            </a:pPr>
            <a:endParaRPr lang="en-US" dirty="0"/>
          </a:p>
          <a:p>
            <a:pPr marL="0" indent="0">
              <a:buNone/>
            </a:pPr>
            <a:endParaRPr lang="en-US" dirty="0"/>
          </a:p>
          <a:p>
            <a:pPr marL="0" indent="0">
              <a:buNone/>
            </a:pPr>
            <a:r>
              <a:rPr lang="en-US" dirty="0"/>
              <a:t>(+ the tax ‘period’ – usually annual / monthly / quarterly)</a:t>
            </a:r>
          </a:p>
          <a:p>
            <a:pPr marL="0" indent="0">
              <a:buNone/>
            </a:pPr>
            <a:endParaRPr lang="en-US" dirty="0"/>
          </a:p>
          <a:p>
            <a:pPr marL="0" indent="0">
              <a:buNone/>
            </a:pPr>
            <a:r>
              <a:rPr lang="en-US" dirty="0"/>
              <a:t>…Any provision that adjust the </a:t>
            </a:r>
            <a:r>
              <a:rPr lang="en-US" b="1" dirty="0"/>
              <a:t>unit, base, rate or period (in favour of the taxpayer) </a:t>
            </a:r>
            <a:r>
              <a:rPr lang="en-US" dirty="0"/>
              <a:t>is therefore a candidate TE</a:t>
            </a:r>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br>
              <a:rPr lang="en-US" dirty="0">
                <a:solidFill>
                  <a:schemeClr val="bg2"/>
                </a:solidFill>
              </a:rPr>
            </a:br>
            <a:endParaRPr lang="en-US" dirty="0">
              <a:solidFill>
                <a:schemeClr val="bg2"/>
              </a:solidFill>
            </a:endParaRPr>
          </a:p>
        </p:txBody>
      </p:sp>
      <p:graphicFrame>
        <p:nvGraphicFramePr>
          <p:cNvPr id="4" name="Table 3">
            <a:extLst>
              <a:ext uri="{FF2B5EF4-FFF2-40B4-BE49-F238E27FC236}">
                <a16:creationId xmlns:a16="http://schemas.microsoft.com/office/drawing/2014/main" id="{9FD2FDA0-40E6-5CB9-7A67-C68D02686D9E}"/>
              </a:ext>
            </a:extLst>
          </p:cNvPr>
          <p:cNvGraphicFramePr>
            <a:graphicFrameLocks noGrp="1"/>
          </p:cNvGraphicFramePr>
          <p:nvPr>
            <p:extLst>
              <p:ext uri="{D42A27DB-BD31-4B8C-83A1-F6EECF244321}">
                <p14:modId xmlns:p14="http://schemas.microsoft.com/office/powerpoint/2010/main" val="4159968955"/>
              </p:ext>
            </p:extLst>
          </p:nvPr>
        </p:nvGraphicFramePr>
        <p:xfrm>
          <a:off x="359569" y="829096"/>
          <a:ext cx="5040311" cy="1279013"/>
        </p:xfrm>
        <a:graphic>
          <a:graphicData uri="http://schemas.openxmlformats.org/drawingml/2006/table">
            <a:tbl>
              <a:tblPr firstRow="1" firstCol="1" bandRow="1">
                <a:tableStyleId>{C083E6E3-FA7D-4D7B-A595-EF9225AFEA82}</a:tableStyleId>
              </a:tblPr>
              <a:tblGrid>
                <a:gridCol w="840199">
                  <a:extLst>
                    <a:ext uri="{9D8B030D-6E8A-4147-A177-3AD203B41FA5}">
                      <a16:colId xmlns:a16="http://schemas.microsoft.com/office/drawing/2014/main" val="2568914936"/>
                    </a:ext>
                  </a:extLst>
                </a:gridCol>
                <a:gridCol w="1434368">
                  <a:extLst>
                    <a:ext uri="{9D8B030D-6E8A-4147-A177-3AD203B41FA5}">
                      <a16:colId xmlns:a16="http://schemas.microsoft.com/office/drawing/2014/main" val="3766843569"/>
                    </a:ext>
                  </a:extLst>
                </a:gridCol>
                <a:gridCol w="1626740">
                  <a:extLst>
                    <a:ext uri="{9D8B030D-6E8A-4147-A177-3AD203B41FA5}">
                      <a16:colId xmlns:a16="http://schemas.microsoft.com/office/drawing/2014/main" val="288341374"/>
                    </a:ext>
                  </a:extLst>
                </a:gridCol>
                <a:gridCol w="1139004">
                  <a:extLst>
                    <a:ext uri="{9D8B030D-6E8A-4147-A177-3AD203B41FA5}">
                      <a16:colId xmlns:a16="http://schemas.microsoft.com/office/drawing/2014/main" val="1298000023"/>
                    </a:ext>
                  </a:extLst>
                </a:gridCol>
              </a:tblGrid>
              <a:tr h="137713">
                <a:tc>
                  <a:txBody>
                    <a:bodyPr/>
                    <a:lstStyle/>
                    <a:p>
                      <a:r>
                        <a:rPr lang="en-GB" sz="800" b="1" dirty="0">
                          <a:solidFill>
                            <a:srgbClr val="0F1B2C"/>
                          </a:solidFill>
                          <a:effectLst/>
                        </a:rPr>
                        <a:t>Tax Head</a:t>
                      </a:r>
                      <a:endParaRPr lang="en-GB" sz="8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GB" sz="800" b="1" dirty="0">
                          <a:solidFill>
                            <a:srgbClr val="0F1B2C"/>
                          </a:solidFill>
                          <a:effectLst/>
                        </a:rPr>
                        <a:t>(I) Tax Unit</a:t>
                      </a:r>
                      <a:endParaRPr lang="en-GB" sz="8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800" b="1" dirty="0">
                          <a:solidFill>
                            <a:srgbClr val="0F1B2C"/>
                          </a:solidFill>
                          <a:effectLst/>
                        </a:rPr>
                        <a:t>(II) Tax Base</a:t>
                      </a:r>
                      <a:endParaRPr lang="en-GB" sz="8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800" b="1" dirty="0">
                          <a:solidFill>
                            <a:srgbClr val="0F1B2C"/>
                          </a:solidFill>
                          <a:effectLst/>
                        </a:rPr>
                        <a:t>(III) Tax Rate</a:t>
                      </a:r>
                      <a:endParaRPr lang="en-GB" sz="8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51943014"/>
                  </a:ext>
                </a:extLst>
              </a:tr>
              <a:tr h="137713">
                <a:tc>
                  <a:txBody>
                    <a:bodyPr/>
                    <a:lstStyle/>
                    <a:p>
                      <a:pPr>
                        <a:spcBef>
                          <a:spcPts val="200"/>
                        </a:spcBef>
                        <a:spcAft>
                          <a:spcPts val="200"/>
                        </a:spcAft>
                      </a:pPr>
                      <a:r>
                        <a:rPr lang="en-GB" sz="700" dirty="0">
                          <a:effectLst/>
                        </a:rPr>
                        <a:t>CIT</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spcBef>
                          <a:spcPts val="200"/>
                        </a:spcBef>
                        <a:spcAft>
                          <a:spcPts val="200"/>
                        </a:spcAft>
                      </a:pPr>
                      <a:r>
                        <a:rPr lang="en-GB" sz="700" dirty="0">
                          <a:effectLst/>
                        </a:rPr>
                        <a:t>Firm</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200"/>
                        </a:spcBef>
                        <a:spcAft>
                          <a:spcPts val="200"/>
                        </a:spcAft>
                      </a:pPr>
                      <a:r>
                        <a:rPr lang="en-GB" sz="700" dirty="0">
                          <a:effectLst/>
                        </a:rPr>
                        <a:t>(Taxable) profit*</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200"/>
                        </a:spcBef>
                        <a:spcAft>
                          <a:spcPts val="200"/>
                        </a:spcAft>
                      </a:pPr>
                      <a:r>
                        <a:rPr lang="en-GB" sz="700" dirty="0">
                          <a:effectLst/>
                        </a:rPr>
                        <a:t>Statutory CIT rate</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67320607"/>
                  </a:ext>
                </a:extLst>
              </a:tr>
              <a:tr h="275427">
                <a:tc>
                  <a:txBody>
                    <a:bodyPr/>
                    <a:lstStyle/>
                    <a:p>
                      <a:pPr>
                        <a:spcBef>
                          <a:spcPts val="200"/>
                        </a:spcBef>
                        <a:spcAft>
                          <a:spcPts val="200"/>
                        </a:spcAft>
                      </a:pPr>
                      <a:r>
                        <a:rPr lang="en-GB" sz="700" dirty="0">
                          <a:effectLst/>
                        </a:rPr>
                        <a:t>PIT</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spcBef>
                          <a:spcPts val="200"/>
                        </a:spcBef>
                        <a:spcAft>
                          <a:spcPts val="200"/>
                        </a:spcAft>
                      </a:pPr>
                      <a:r>
                        <a:rPr lang="en-GB" sz="700" dirty="0">
                          <a:effectLst/>
                        </a:rPr>
                        <a:t>Individual </a:t>
                      </a:r>
                    </a:p>
                    <a:p>
                      <a:pPr algn="l">
                        <a:spcBef>
                          <a:spcPts val="200"/>
                        </a:spcBef>
                        <a:spcAft>
                          <a:spcPts val="200"/>
                        </a:spcAft>
                      </a:pPr>
                      <a:r>
                        <a:rPr lang="en-GB" sz="700" dirty="0">
                          <a:effectLst/>
                        </a:rPr>
                        <a:t>(household, if joint filing)</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200"/>
                        </a:spcBef>
                        <a:spcAft>
                          <a:spcPts val="200"/>
                        </a:spcAft>
                      </a:pPr>
                      <a:r>
                        <a:rPr lang="en-GB" sz="700" dirty="0">
                          <a:effectLst/>
                        </a:rPr>
                        <a:t>(Taxable) employment or self-employment income*</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200"/>
                        </a:spcBef>
                        <a:spcAft>
                          <a:spcPts val="200"/>
                        </a:spcAft>
                      </a:pPr>
                      <a:r>
                        <a:rPr lang="en-GB" sz="700" dirty="0">
                          <a:effectLst/>
                        </a:rPr>
                        <a:t>PIT schedule</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09294268"/>
                  </a:ext>
                </a:extLst>
              </a:tr>
              <a:tr h="315020">
                <a:tc>
                  <a:txBody>
                    <a:bodyPr/>
                    <a:lstStyle/>
                    <a:p>
                      <a:pPr>
                        <a:spcBef>
                          <a:spcPts val="200"/>
                        </a:spcBef>
                        <a:spcAft>
                          <a:spcPts val="200"/>
                        </a:spcAft>
                      </a:pPr>
                      <a:r>
                        <a:rPr lang="en-GB" sz="700" dirty="0">
                          <a:effectLst/>
                        </a:rPr>
                        <a:t>VAT</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spcBef>
                          <a:spcPts val="200"/>
                        </a:spcBef>
                        <a:spcAft>
                          <a:spcPts val="200"/>
                        </a:spcAft>
                      </a:pPr>
                      <a:r>
                        <a:rPr lang="en-GB" sz="700" dirty="0">
                          <a:effectLst/>
                        </a:rPr>
                        <a:t>Final consumer</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200"/>
                        </a:spcBef>
                        <a:spcAft>
                          <a:spcPts val="200"/>
                        </a:spcAft>
                      </a:pPr>
                      <a:r>
                        <a:rPr lang="en-GB" sz="700" dirty="0">
                          <a:effectLst/>
                        </a:rPr>
                        <a:t>Final consumption (applied on a destination basis)</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200"/>
                        </a:spcBef>
                        <a:spcAft>
                          <a:spcPts val="200"/>
                        </a:spcAft>
                      </a:pPr>
                      <a:r>
                        <a:rPr lang="en-GB" sz="700" dirty="0">
                          <a:effectLst/>
                        </a:rPr>
                        <a:t>VAT rate</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6500555"/>
                  </a:ext>
                </a:extLst>
              </a:tr>
              <a:tr h="275427">
                <a:tc>
                  <a:txBody>
                    <a:bodyPr/>
                    <a:lstStyle/>
                    <a:p>
                      <a:pPr>
                        <a:spcBef>
                          <a:spcPts val="200"/>
                        </a:spcBef>
                        <a:spcAft>
                          <a:spcPts val="200"/>
                        </a:spcAft>
                      </a:pPr>
                      <a:r>
                        <a:rPr lang="en-GB" sz="700" dirty="0">
                          <a:effectLst/>
                        </a:rPr>
                        <a:t>Excise duty</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spcBef>
                          <a:spcPts val="200"/>
                        </a:spcBef>
                        <a:spcAft>
                          <a:spcPts val="200"/>
                        </a:spcAft>
                      </a:pPr>
                      <a:r>
                        <a:rPr lang="en-GB" sz="700" dirty="0">
                          <a:effectLst/>
                        </a:rPr>
                        <a:t>Final consumer</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200"/>
                        </a:spcBef>
                        <a:spcAft>
                          <a:spcPts val="200"/>
                        </a:spcAft>
                      </a:pPr>
                      <a:r>
                        <a:rPr lang="en-GB" sz="700" dirty="0">
                          <a:effectLst/>
                        </a:rPr>
                        <a:t>Consumption </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200"/>
                        </a:spcBef>
                        <a:spcAft>
                          <a:spcPts val="200"/>
                        </a:spcAft>
                      </a:pPr>
                      <a:r>
                        <a:rPr lang="en-GB" sz="700" dirty="0">
                          <a:effectLst/>
                        </a:rPr>
                        <a:t>Schedule of duty rates  </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66149133"/>
                  </a:ext>
                </a:extLst>
              </a:tr>
              <a:tr h="137713">
                <a:tc>
                  <a:txBody>
                    <a:bodyPr/>
                    <a:lstStyle/>
                    <a:p>
                      <a:pPr>
                        <a:spcBef>
                          <a:spcPts val="200"/>
                        </a:spcBef>
                        <a:spcAft>
                          <a:spcPts val="200"/>
                        </a:spcAft>
                      </a:pPr>
                      <a:r>
                        <a:rPr lang="en-GB" sz="700" dirty="0">
                          <a:effectLst/>
                        </a:rPr>
                        <a:t>Customs duty</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spcBef>
                          <a:spcPts val="200"/>
                        </a:spcBef>
                        <a:spcAft>
                          <a:spcPts val="200"/>
                        </a:spcAft>
                      </a:pPr>
                      <a:r>
                        <a:rPr lang="en-GB" sz="700">
                          <a:effectLst/>
                        </a:rPr>
                        <a:t>Importer</a:t>
                      </a:r>
                      <a:endParaRPr lang="en-GB" sz="70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200"/>
                        </a:spcBef>
                        <a:spcAft>
                          <a:spcPts val="200"/>
                        </a:spcAft>
                      </a:pPr>
                      <a:r>
                        <a:rPr lang="en-GB" sz="700" dirty="0">
                          <a:effectLst/>
                        </a:rPr>
                        <a:t>CIF value</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Bef>
                          <a:spcPts val="200"/>
                        </a:spcBef>
                        <a:spcAft>
                          <a:spcPts val="200"/>
                        </a:spcAft>
                      </a:pPr>
                      <a:r>
                        <a:rPr lang="en-GB" sz="700" dirty="0">
                          <a:effectLst/>
                        </a:rPr>
                        <a:t>Tariff code</a:t>
                      </a:r>
                      <a:endParaRPr lang="en-GB" sz="700" dirty="0">
                        <a:effectLst/>
                        <a:latin typeface="Arial" panose="020B0604020202020204" pitchFamily="34" charset="0"/>
                        <a:ea typeface="Calibri" panose="020F0502020204030204" pitchFamily="34" charset="0"/>
                        <a:cs typeface="Times New Roman (Body CS)"/>
                      </a:endParaRPr>
                    </a:p>
                  </a:txBody>
                  <a:tcPr marL="61971" marR="6197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5457758"/>
                  </a:ext>
                </a:extLst>
              </a:tr>
            </a:tbl>
          </a:graphicData>
        </a:graphic>
      </p:graphicFrame>
    </p:spTree>
    <p:extLst>
      <p:ext uri="{BB962C8B-B14F-4D97-AF65-F5344CB8AC3E}">
        <p14:creationId xmlns:p14="http://schemas.microsoft.com/office/powerpoint/2010/main" val="182781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a:xfrm>
            <a:off x="323091" y="585729"/>
            <a:ext cx="5040397" cy="2263641"/>
          </a:xfrm>
        </p:spPr>
        <p:txBody>
          <a:bodyPr>
            <a:normAutofit/>
          </a:bodyPr>
          <a:lstStyle/>
          <a:p>
            <a:r>
              <a:rPr lang="en-US" dirty="0"/>
              <a:t>Defining the BTS based wholly on the General Tax Regime is perhaps the most “</a:t>
            </a:r>
            <a:r>
              <a:rPr lang="en-US" b="1" dirty="0"/>
              <a:t>black and white</a:t>
            </a:r>
            <a:r>
              <a:rPr lang="en-US" dirty="0"/>
              <a:t>” method. But:</a:t>
            </a:r>
          </a:p>
          <a:p>
            <a:endParaRPr lang="en-US" dirty="0"/>
          </a:p>
          <a:p>
            <a:pPr marL="285750" indent="-285750">
              <a:buFont typeface="+mj-lt"/>
              <a:buAutoNum type="romanLcPeriod"/>
            </a:pPr>
            <a:r>
              <a:rPr lang="en-US" dirty="0"/>
              <a:t>Many provisions are almost universally accepted as part of BTS </a:t>
            </a:r>
          </a:p>
          <a:p>
            <a:pPr marL="285750" indent="-285750">
              <a:buFont typeface="+mj-lt"/>
              <a:buAutoNum type="romanLcPeriod"/>
            </a:pPr>
            <a:r>
              <a:rPr lang="en-US" dirty="0"/>
              <a:t>Significant “grey areas” exist in all countries.</a:t>
            </a:r>
          </a:p>
          <a:p>
            <a:pPr marL="162016" lvl="1" indent="0">
              <a:buNone/>
            </a:pPr>
            <a:r>
              <a:rPr lang="en-US" dirty="0"/>
              <a:t>	- Subjectivity, Discretion, “National Tax Policy Choices”… </a:t>
            </a:r>
          </a:p>
          <a:p>
            <a:pPr marL="0" indent="0">
              <a:buNone/>
            </a:pPr>
            <a:endParaRPr lang="en-US" dirty="0"/>
          </a:p>
          <a:p>
            <a:pPr marL="0" indent="0">
              <a:buNone/>
            </a:pPr>
            <a:r>
              <a:rPr lang="en-US" dirty="0"/>
              <a:t>Some common reasons for provisions to be included in the BTS…</a:t>
            </a:r>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p>
        </p:txBody>
      </p:sp>
    </p:spTree>
    <p:extLst>
      <p:ext uri="{BB962C8B-B14F-4D97-AF65-F5344CB8AC3E}">
        <p14:creationId xmlns:p14="http://schemas.microsoft.com/office/powerpoint/2010/main" val="1883679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US" sz="1000" b="1" dirty="0">
                <a:solidFill>
                  <a:schemeClr val="accent5">
                    <a:lumMod val="75000"/>
                  </a:schemeClr>
                </a:solidFill>
              </a:rPr>
              <a:t>Provision is part of International Law</a:t>
            </a:r>
            <a:endParaRPr lang="en-US" sz="800" b="1" dirty="0">
              <a:solidFill>
                <a:schemeClr val="accent5">
                  <a:lumMod val="75000"/>
                </a:schemeClr>
              </a:solidFill>
            </a:endParaRPr>
          </a:p>
          <a:p>
            <a:pPr lvl="1"/>
            <a:r>
              <a:rPr lang="en-US" sz="800" i="1" dirty="0"/>
              <a:t>International Conventions</a:t>
            </a:r>
          </a:p>
          <a:p>
            <a:pPr lvl="2"/>
            <a:r>
              <a:rPr lang="en-GB" sz="800" dirty="0"/>
              <a:t>Provisions in international agreements can be decided at the international level; international law can take precedence over national and local law. E.g., </a:t>
            </a:r>
          </a:p>
          <a:p>
            <a:pPr lvl="2"/>
            <a:r>
              <a:rPr lang="en-US" sz="800" b="1" dirty="0"/>
              <a:t>Florence Agreement (1950) &amp; </a:t>
            </a:r>
            <a:r>
              <a:rPr lang="en-GB" sz="800" b="1" dirty="0"/>
              <a:t>Nairobi Protocol</a:t>
            </a:r>
            <a:r>
              <a:rPr lang="en-US" sz="800" b="1" dirty="0"/>
              <a:t> (1976)</a:t>
            </a:r>
            <a:endParaRPr lang="en-US" sz="800" dirty="0"/>
          </a:p>
          <a:p>
            <a:pPr lvl="3"/>
            <a:r>
              <a:rPr lang="en-US" sz="800" dirty="0"/>
              <a:t>Customs duty-free treatment for (e.g.) Books, publications, etc. &amp; articles for blind or physically disabled persons.</a:t>
            </a:r>
          </a:p>
          <a:p>
            <a:pPr lvl="2"/>
            <a:r>
              <a:rPr lang="en-US" sz="800" b="1" dirty="0"/>
              <a:t>Chicago Convention (1944)</a:t>
            </a:r>
          </a:p>
          <a:p>
            <a:pPr lvl="3"/>
            <a:r>
              <a:rPr lang="en-US" sz="800" dirty="0"/>
              <a:t>Aircraft and fuel, spare parts, etc. that remain on board. </a:t>
            </a:r>
          </a:p>
          <a:p>
            <a:pPr lvl="2"/>
            <a:r>
              <a:rPr lang="en-US" sz="800" b="1" dirty="0"/>
              <a:t>Vienna Conventions</a:t>
            </a:r>
          </a:p>
          <a:p>
            <a:pPr lvl="3"/>
            <a:r>
              <a:rPr lang="en-GB" sz="800" dirty="0">
                <a:latin typeface="Arial" panose="020B0604020202020204" pitchFamily="34" charset="0"/>
                <a:ea typeface="Times New Roman" panose="02020603050405020304" pitchFamily="18" charset="0"/>
                <a:cs typeface="Arial" panose="020B0604020202020204" pitchFamily="34" charset="0"/>
              </a:rPr>
              <a:t>E</a:t>
            </a:r>
            <a:r>
              <a:rPr lang="en-GB" sz="800" dirty="0">
                <a:effectLst/>
                <a:latin typeface="Arial" panose="020B0604020202020204" pitchFamily="34" charset="0"/>
                <a:ea typeface="Times New Roman" panose="02020603050405020304" pitchFamily="18" charset="0"/>
                <a:cs typeface="Arial" panose="020B0604020202020204" pitchFamily="34" charset="0"/>
              </a:rPr>
              <a:t>xempts diplomatic agents, consular officers and their family members as well as consular employees and their family members from certain taxes</a:t>
            </a:r>
            <a:endParaRPr lang="en-US" sz="800" b="1" dirty="0">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p>
        </p:txBody>
      </p:sp>
    </p:spTree>
    <p:extLst>
      <p:ext uri="{BB962C8B-B14F-4D97-AF65-F5344CB8AC3E}">
        <p14:creationId xmlns:p14="http://schemas.microsoft.com/office/powerpoint/2010/main" val="1948506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US" sz="1000" b="1" dirty="0">
                <a:solidFill>
                  <a:schemeClr val="accent5">
                    <a:lumMod val="75000"/>
                  </a:schemeClr>
                </a:solidFill>
              </a:rPr>
              <a:t>Provision is part of Regional Law</a:t>
            </a:r>
            <a:endParaRPr lang="en-US" sz="800" b="1" dirty="0">
              <a:solidFill>
                <a:schemeClr val="accent5">
                  <a:lumMod val="75000"/>
                </a:schemeClr>
              </a:solidFill>
            </a:endParaRPr>
          </a:p>
          <a:p>
            <a:pPr lvl="1"/>
            <a:r>
              <a:rPr lang="en-GB" sz="800" i="1" dirty="0"/>
              <a:t>E.g., East African Community’s EACCMA </a:t>
            </a:r>
          </a:p>
          <a:p>
            <a:pPr lvl="1"/>
            <a:r>
              <a:rPr lang="en-GB" sz="800" dirty="0">
                <a:latin typeface="Arial" panose="020B0604020202020204" pitchFamily="34" charset="0"/>
                <a:cs typeface="Arial" panose="020B0604020202020204" pitchFamily="34" charset="0"/>
              </a:rPr>
              <a:t>No customs duty charged on intra-EAC movement of goods. </a:t>
            </a:r>
          </a:p>
          <a:p>
            <a:pPr lvl="1"/>
            <a:r>
              <a:rPr lang="en-GB" sz="800" dirty="0">
                <a:latin typeface="Arial" panose="020B0604020202020204" pitchFamily="34" charset="0"/>
                <a:cs typeface="Arial" panose="020B0604020202020204" pitchFamily="34" charset="0"/>
              </a:rPr>
              <a:t>EACCMA also exempts items such as </a:t>
            </a:r>
          </a:p>
          <a:p>
            <a:pPr lvl="2"/>
            <a:r>
              <a:rPr lang="en-GB" sz="800" dirty="0">
                <a:latin typeface="Arial" panose="020B0604020202020204" pitchFamily="34" charset="0"/>
                <a:cs typeface="Arial" panose="020B0604020202020204" pitchFamily="34" charset="0"/>
              </a:rPr>
              <a:t>Aircraft operations</a:t>
            </a:r>
          </a:p>
          <a:p>
            <a:pPr lvl="2"/>
            <a:r>
              <a:rPr lang="en-GB" sz="800" dirty="0">
                <a:latin typeface="Arial" panose="020B0604020202020204" pitchFamily="34" charset="0"/>
                <a:cs typeface="Arial" panose="020B0604020202020204" pitchFamily="34" charset="0"/>
              </a:rPr>
              <a:t>Deceased person’s effects </a:t>
            </a:r>
          </a:p>
          <a:p>
            <a:pPr lvl="2"/>
            <a:r>
              <a:rPr lang="en-GB" sz="800" dirty="0">
                <a:latin typeface="Arial" panose="020B0604020202020204" pitchFamily="34" charset="0"/>
                <a:cs typeface="Arial" panose="020B0604020202020204" pitchFamily="34" charset="0"/>
              </a:rPr>
              <a:t>Fish, crustaceans, molluscs</a:t>
            </a:r>
          </a:p>
          <a:p>
            <a:pPr lvl="2"/>
            <a:r>
              <a:rPr lang="en-GB" sz="800" dirty="0">
                <a:latin typeface="Arial" panose="020B0604020202020204" pitchFamily="34" charset="0"/>
                <a:cs typeface="Arial" panose="020B0604020202020204" pitchFamily="34" charset="0"/>
              </a:rPr>
              <a:t>Mosquito nets</a:t>
            </a:r>
          </a:p>
          <a:p>
            <a:pPr lvl="2"/>
            <a:r>
              <a:rPr lang="en-GB" sz="800" dirty="0">
                <a:latin typeface="Arial" panose="020B0604020202020204" pitchFamily="34" charset="0"/>
                <a:cs typeface="Arial" panose="020B0604020202020204" pitchFamily="34" charset="0"/>
              </a:rPr>
              <a:t>Museums, exhibits etc. </a:t>
            </a:r>
          </a:p>
          <a:p>
            <a:endParaRPr lang="en-GB" sz="800" dirty="0">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p>
        </p:txBody>
      </p:sp>
    </p:spTree>
    <p:extLst>
      <p:ext uri="{BB962C8B-B14F-4D97-AF65-F5344CB8AC3E}">
        <p14:creationId xmlns:p14="http://schemas.microsoft.com/office/powerpoint/2010/main" val="3338681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US" sz="1000" b="1" dirty="0">
                <a:solidFill>
                  <a:schemeClr val="accent5">
                    <a:lumMod val="75000"/>
                  </a:schemeClr>
                </a:solidFill>
              </a:rPr>
              <a:t>Provision relates to the Taxation of Foreign Aid Projects</a:t>
            </a:r>
          </a:p>
          <a:p>
            <a:pPr lvl="1"/>
            <a:endParaRPr lang="en-GB" sz="800" dirty="0">
              <a:ea typeface="Calibri" panose="020F0502020204030204" pitchFamily="34" charset="0"/>
            </a:endParaRPr>
          </a:p>
          <a:p>
            <a:pPr lvl="1"/>
            <a:r>
              <a:rPr lang="en-GB" sz="800" dirty="0">
                <a:ea typeface="Calibri" panose="020F0502020204030204" pitchFamily="34" charset="0"/>
              </a:rPr>
              <a:t>M</a:t>
            </a:r>
            <a:r>
              <a:rPr lang="en-GB" sz="800" dirty="0">
                <a:effectLst/>
                <a:ea typeface="Calibri" panose="020F0502020204030204" pitchFamily="34" charset="0"/>
              </a:rPr>
              <a:t>any countries have historically treated tax relief on aid projects as part of the BTS; growing debate around the practice </a:t>
            </a:r>
            <a:r>
              <a:rPr lang="en-GB" sz="800" dirty="0">
                <a:effectLst/>
                <a:ea typeface="Calibri" panose="020F0502020204030204" pitchFamily="34" charset="0"/>
                <a:sym typeface="Wingdings" pitchFamily="2" charset="2"/>
              </a:rPr>
              <a:t> </a:t>
            </a:r>
            <a:r>
              <a:rPr lang="en-GB" sz="800" dirty="0">
                <a:effectLst/>
                <a:ea typeface="Calibri" panose="020F0502020204030204" pitchFamily="34" charset="0"/>
              </a:rPr>
              <a:t>resulted in the development of (non-binding) guidelines (see United Nations, 2021). </a:t>
            </a:r>
          </a:p>
          <a:p>
            <a:pPr lvl="1"/>
            <a:r>
              <a:rPr lang="en-GB" sz="800" dirty="0">
                <a:effectLst/>
                <a:latin typeface="ArialMT"/>
              </a:rPr>
              <a:t>Several OECD countries have provided public details of their tax approaches to foreign aid, some of which are now under review, or they have reduced or removed requests for exemptions, such as Norway and the Netherlands </a:t>
            </a:r>
            <a:endParaRPr lang="en-GB" sz="800" dirty="0">
              <a:effectLst/>
              <a:ea typeface="Calibri" panose="020F0502020204030204" pitchFamily="34" charset="0"/>
            </a:endParaRPr>
          </a:p>
          <a:p>
            <a:pPr lvl="1"/>
            <a:r>
              <a:rPr lang="en-GB" sz="800" dirty="0"/>
              <a:t>An evaluation of the cost of such exemptions would shed light on impact and could persuade the authorities to encourage those bilateral partners that have committed to paying taxes to do so.</a:t>
            </a:r>
          </a:p>
          <a:p>
            <a:pPr lvl="2"/>
            <a:r>
              <a:rPr lang="en-GB" sz="800" dirty="0"/>
              <a:t>Middle-ground approach in Uganda whereby revenue foregone under aid-funded projects is identified as part of the BTS, but separately reported on in an annex. </a:t>
            </a:r>
            <a:endParaRPr lang="en-US" sz="800"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p>
        </p:txBody>
      </p:sp>
    </p:spTree>
    <p:extLst>
      <p:ext uri="{BB962C8B-B14F-4D97-AF65-F5344CB8AC3E}">
        <p14:creationId xmlns:p14="http://schemas.microsoft.com/office/powerpoint/2010/main" val="2938014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US" sz="1000" b="1" dirty="0">
                <a:solidFill>
                  <a:schemeClr val="accent5">
                    <a:lumMod val="75000"/>
                  </a:schemeClr>
                </a:solidFill>
              </a:rPr>
              <a:t>Provision exists due to administrative efficacy</a:t>
            </a:r>
            <a:endParaRPr lang="en-US" sz="1000" b="1" dirty="0"/>
          </a:p>
          <a:p>
            <a:pPr lvl="1"/>
            <a:r>
              <a:rPr lang="en-GB" sz="900" dirty="0">
                <a:effectLst/>
                <a:ea typeface="Calibri" panose="020F0502020204030204" pitchFamily="34" charset="0"/>
              </a:rPr>
              <a:t>Certain provisions that exclude activities from the tax system or provide relief might exist as part of the tax structure: </a:t>
            </a:r>
          </a:p>
          <a:p>
            <a:pPr lvl="1"/>
            <a:endParaRPr lang="en-GB" sz="900" dirty="0">
              <a:effectLst/>
              <a:ea typeface="Calibri" panose="020F0502020204030204" pitchFamily="34" charset="0"/>
            </a:endParaRPr>
          </a:p>
          <a:p>
            <a:pPr lvl="2"/>
            <a:r>
              <a:rPr lang="en-GB" sz="900" dirty="0">
                <a:effectLst/>
                <a:ea typeface="Calibri" panose="020F0502020204030204" pitchFamily="34" charset="0"/>
              </a:rPr>
              <a:t>(i) to ensure that a certain tax can function, </a:t>
            </a:r>
          </a:p>
          <a:p>
            <a:pPr lvl="3"/>
            <a:r>
              <a:rPr lang="en-GB" sz="900" dirty="0">
                <a:effectLst/>
                <a:ea typeface="Calibri" panose="020F0502020204030204" pitchFamily="34" charset="0"/>
              </a:rPr>
              <a:t>(e.g., a VAT registration threshold)</a:t>
            </a:r>
          </a:p>
          <a:p>
            <a:pPr lvl="3"/>
            <a:endParaRPr lang="en-GB" sz="900" dirty="0">
              <a:effectLst/>
              <a:ea typeface="Calibri" panose="020F0502020204030204" pitchFamily="34" charset="0"/>
            </a:endParaRPr>
          </a:p>
          <a:p>
            <a:pPr lvl="2"/>
            <a:r>
              <a:rPr lang="en-GB" sz="900" dirty="0">
                <a:effectLst/>
                <a:ea typeface="Calibri" panose="020F0502020204030204" pitchFamily="34" charset="0"/>
              </a:rPr>
              <a:t>(ii) because taxing a certain activity is not feasible or cost-effective. </a:t>
            </a:r>
          </a:p>
          <a:p>
            <a:pPr lvl="4"/>
            <a:r>
              <a:rPr lang="en-GB" sz="900" dirty="0">
                <a:effectLst/>
                <a:ea typeface="Calibri" panose="020F0502020204030204" pitchFamily="34" charset="0"/>
              </a:rPr>
              <a:t>E.g., financial services that have no observable value added are exempted from VAT; agriculture activities are sometimes simpler to exclude from the tax system due to a multiplicity of challenges, including high levels of informality, physical remoteness</a:t>
            </a:r>
            <a:r>
              <a:rPr lang="en-GB" sz="900" dirty="0">
                <a:effectLst/>
              </a:rPr>
              <a:t> </a:t>
            </a:r>
            <a:endParaRPr lang="en-US" sz="900" b="1"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p>
        </p:txBody>
      </p:sp>
    </p:spTree>
    <p:extLst>
      <p:ext uri="{BB962C8B-B14F-4D97-AF65-F5344CB8AC3E}">
        <p14:creationId xmlns:p14="http://schemas.microsoft.com/office/powerpoint/2010/main" val="857818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US" sz="1050" b="1" dirty="0">
                <a:solidFill>
                  <a:schemeClr val="accent5">
                    <a:lumMod val="75000"/>
                  </a:schemeClr>
                </a:solidFill>
              </a:rPr>
              <a:t>Taxation of a public entity</a:t>
            </a:r>
          </a:p>
          <a:p>
            <a:endParaRPr lang="en-US" sz="1000" b="1" dirty="0">
              <a:solidFill>
                <a:schemeClr val="accent5">
                  <a:lumMod val="75000"/>
                </a:schemeClr>
              </a:solidFill>
            </a:endParaRPr>
          </a:p>
          <a:p>
            <a:pPr lvl="1"/>
            <a:r>
              <a:rPr lang="en-GB" sz="1000" dirty="0">
                <a:effectLst/>
              </a:rPr>
              <a:t>Taxes owed by government are owed to government and can simply be treated as an internal transfer, with the net liability amounting to zero. </a:t>
            </a:r>
          </a:p>
          <a:p>
            <a:pPr lvl="1"/>
            <a:r>
              <a:rPr lang="en-GB" sz="1000" dirty="0">
                <a:effectLst/>
              </a:rPr>
              <a:t>There is a significant transparency case for including such provisions as TEs. The choice over how to report on revenue foregone from government activity is likely to differ from country to country. </a:t>
            </a:r>
            <a:endParaRPr lang="en-GB" sz="1000" dirty="0"/>
          </a:p>
          <a:p>
            <a:endParaRPr lang="en-US" sz="1000" b="1"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p>
        </p:txBody>
      </p:sp>
    </p:spTree>
    <p:extLst>
      <p:ext uri="{BB962C8B-B14F-4D97-AF65-F5344CB8AC3E}">
        <p14:creationId xmlns:p14="http://schemas.microsoft.com/office/powerpoint/2010/main" val="4547153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US" sz="900" b="1" dirty="0">
                <a:solidFill>
                  <a:schemeClr val="accent5">
                    <a:lumMod val="75000"/>
                  </a:schemeClr>
                </a:solidFill>
              </a:rPr>
              <a:t>Provision exists due to National Tax Policy Choices (Cultural or Social “Norms”)</a:t>
            </a:r>
          </a:p>
          <a:p>
            <a:pPr lvl="1"/>
            <a:r>
              <a:rPr lang="en-US" sz="800" dirty="0"/>
              <a:t>Gov’t might decide to consider some tax relief as ‘normal’ e.g., as an integral part of a policy to provide support to a particular sector of the economy (e.g., health, agriculture). </a:t>
            </a:r>
          </a:p>
          <a:p>
            <a:pPr lvl="1"/>
            <a:r>
              <a:rPr lang="en-US" sz="800" dirty="0"/>
              <a:t>A norm of not taxing that activity / group of taxpayers might have become embedded in thinking around tax policy over many years, even if not explicitly written in the tax laws. </a:t>
            </a:r>
          </a:p>
          <a:p>
            <a:pPr lvl="2"/>
            <a:r>
              <a:rPr lang="en-US" sz="800" dirty="0"/>
              <a:t>These reliefs are often included as part of the BTS and not costed</a:t>
            </a:r>
          </a:p>
          <a:p>
            <a:pPr lvl="2"/>
            <a:endParaRPr lang="en-US" sz="700" b="1" dirty="0"/>
          </a:p>
          <a:p>
            <a:pPr lvl="1"/>
            <a:r>
              <a:rPr lang="en-US" sz="800" dirty="0"/>
              <a:t>But </a:t>
            </a:r>
            <a:r>
              <a:rPr lang="en-US" sz="800" b="1" dirty="0"/>
              <a:t>this practice precludes any monitoring and evaluation of the reliefs </a:t>
            </a:r>
            <a:r>
              <a:rPr lang="en-US" sz="800" dirty="0"/>
              <a:t>and thus any analysis of their effectiveness vis-à-vis their original goal is not possible. </a:t>
            </a:r>
          </a:p>
          <a:p>
            <a:pPr lvl="2"/>
            <a:r>
              <a:rPr lang="en-US" sz="800" dirty="0"/>
              <a:t>A TE may not be the most effective way to achieve a stated policy goal, but without TE reporting, one cannot begin to assess whether this is the case. </a:t>
            </a:r>
          </a:p>
          <a:p>
            <a:pPr lvl="2"/>
            <a:r>
              <a:rPr lang="en-US" sz="800" b="1" dirty="0"/>
              <a:t>Just because government strategy is to support e.g. healthcare provision, does not mean that there is no cost to this! </a:t>
            </a:r>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p>
        </p:txBody>
      </p:sp>
    </p:spTree>
    <p:extLst>
      <p:ext uri="{BB962C8B-B14F-4D97-AF65-F5344CB8AC3E}">
        <p14:creationId xmlns:p14="http://schemas.microsoft.com/office/powerpoint/2010/main" val="2136793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a:xfrm>
            <a:off x="323091" y="549768"/>
            <a:ext cx="5040397" cy="2335563"/>
          </a:xfrm>
        </p:spPr>
        <p:txBody>
          <a:bodyPr>
            <a:normAutofit/>
          </a:bodyPr>
          <a:lstStyle/>
          <a:p>
            <a:r>
              <a:rPr lang="en-US" sz="1100" dirty="0"/>
              <a:t>Some questions to ask to determine whether provision should be part of BTS or costed as a TE.</a:t>
            </a:r>
          </a:p>
          <a:p>
            <a:endParaRPr lang="en-US" sz="1100" dirty="0"/>
          </a:p>
          <a:p>
            <a:pPr marL="0" indent="0">
              <a:buNone/>
            </a:pPr>
            <a:r>
              <a:rPr lang="en-US" sz="1100" dirty="0"/>
              <a:t>(non-exhaustive list!) </a:t>
            </a:r>
          </a:p>
          <a:p>
            <a:endParaRPr lang="en-US" sz="1100" dirty="0"/>
          </a:p>
          <a:p>
            <a:pPr marL="390616" lvl="1" indent="-228600">
              <a:buFont typeface="+mj-lt"/>
              <a:buAutoNum type="arabicPeriod"/>
            </a:pPr>
            <a:r>
              <a:rPr lang="en-US" sz="900" dirty="0"/>
              <a:t>Can a country unilaterally change the provision? </a:t>
            </a:r>
          </a:p>
          <a:p>
            <a:pPr marL="390616" lvl="1" indent="-228600">
              <a:buFont typeface="+mj-lt"/>
              <a:buAutoNum type="arabicPeriod"/>
            </a:pPr>
            <a:r>
              <a:rPr lang="en-US" sz="900" dirty="0"/>
              <a:t>Is a taxpayer / sector /activity administrable? </a:t>
            </a:r>
          </a:p>
          <a:p>
            <a:pPr marL="390616" lvl="1" indent="-228600">
              <a:buFont typeface="+mj-lt"/>
              <a:buAutoNum type="arabicPeriod"/>
            </a:pPr>
            <a:r>
              <a:rPr lang="en-US" sz="900" dirty="0"/>
              <a:t>Is the tax owed by a public entity? </a:t>
            </a:r>
            <a:endParaRPr lang="en-US" sz="1100" dirty="0"/>
          </a:p>
          <a:p>
            <a:pPr marL="162016" lvl="1" indent="0">
              <a:buNone/>
            </a:pPr>
            <a:endParaRPr lang="en-US" sz="900" u="sng" dirty="0"/>
          </a:p>
          <a:p>
            <a:pPr marL="162016" lvl="1" indent="0">
              <a:buNone/>
            </a:pPr>
            <a:r>
              <a:rPr lang="en-US" sz="900" b="1" u="sng" dirty="0">
                <a:solidFill>
                  <a:schemeClr val="accent5">
                    <a:lumMod val="75000"/>
                  </a:schemeClr>
                </a:solidFill>
              </a:rPr>
              <a:t>Measurability is not a good criteria!</a:t>
            </a:r>
          </a:p>
          <a:p>
            <a:pPr lvl="1"/>
            <a:endParaRPr lang="en-US"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p>
        </p:txBody>
      </p:sp>
    </p:spTree>
    <p:extLst>
      <p:ext uri="{BB962C8B-B14F-4D97-AF65-F5344CB8AC3E}">
        <p14:creationId xmlns:p14="http://schemas.microsoft.com/office/powerpoint/2010/main" val="3426295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a:xfrm>
            <a:off x="323092" y="582767"/>
            <a:ext cx="5040397" cy="2420321"/>
          </a:xfrm>
        </p:spPr>
        <p:txBody>
          <a:bodyPr>
            <a:normAutofit fontScale="92500" lnSpcReduction="10000"/>
          </a:bodyPr>
          <a:lstStyle/>
          <a:p>
            <a:r>
              <a:rPr lang="en-US" sz="1100" b="1" dirty="0"/>
              <a:t>Group Discussion</a:t>
            </a:r>
          </a:p>
          <a:p>
            <a:pPr marL="0" indent="0">
              <a:buNone/>
            </a:pPr>
            <a:endParaRPr lang="en-US" sz="1100" b="1" dirty="0"/>
          </a:p>
          <a:p>
            <a:r>
              <a:rPr lang="en-US" sz="1100" b="1" dirty="0"/>
              <a:t>Defining TE </a:t>
            </a:r>
          </a:p>
          <a:p>
            <a:endParaRPr lang="en-US" sz="1100" b="1" dirty="0"/>
          </a:p>
          <a:p>
            <a:r>
              <a:rPr lang="en-US" sz="1100" b="1" dirty="0"/>
              <a:t>Defining the Benchmark Tax System</a:t>
            </a:r>
          </a:p>
          <a:p>
            <a:endParaRPr lang="en-US" sz="1100" b="1" dirty="0"/>
          </a:p>
          <a:p>
            <a:r>
              <a:rPr lang="en-US" sz="1100" b="1" dirty="0"/>
              <a:t>A middle ground? </a:t>
            </a:r>
          </a:p>
          <a:p>
            <a:endParaRPr lang="en-US" sz="1100" b="1" dirty="0"/>
          </a:p>
          <a:p>
            <a:r>
              <a:rPr lang="en-US" sz="1100" b="1" dirty="0"/>
              <a:t>Group Activity</a:t>
            </a:r>
          </a:p>
          <a:p>
            <a:endParaRPr lang="en-US" sz="1100" b="1" dirty="0"/>
          </a:p>
          <a:p>
            <a:r>
              <a:rPr lang="en-US" sz="1100" b="1" dirty="0"/>
              <a:t>Conclusion  </a:t>
            </a:r>
          </a:p>
          <a:p>
            <a:endParaRPr lang="en-US" sz="1100" b="1" dirty="0"/>
          </a:p>
          <a:p>
            <a:endParaRPr lang="en-US" sz="1100" b="1" dirty="0"/>
          </a:p>
          <a:p>
            <a:endParaRPr lang="en-US" sz="1100" dirty="0"/>
          </a:p>
          <a:p>
            <a:pPr lvl="1"/>
            <a:endParaRPr lang="en-US" sz="1100"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dirty="0">
                <a:solidFill>
                  <a:schemeClr val="accent2"/>
                </a:solidFill>
              </a:rPr>
              <a:t>Defining the benchmark tax system</a:t>
            </a:r>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Introduction</a:t>
            </a:r>
          </a:p>
        </p:txBody>
      </p:sp>
    </p:spTree>
    <p:extLst>
      <p:ext uri="{BB962C8B-B14F-4D97-AF65-F5344CB8AC3E}">
        <p14:creationId xmlns:p14="http://schemas.microsoft.com/office/powerpoint/2010/main" val="27727414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lstStyle/>
          <a:p>
            <a:r>
              <a:rPr lang="en-US" sz="1000" dirty="0"/>
              <a:t>Is there a middle - ground? </a:t>
            </a:r>
          </a:p>
          <a:p>
            <a:endParaRPr lang="en-US" sz="1000" dirty="0"/>
          </a:p>
          <a:p>
            <a:r>
              <a:rPr lang="en-US" sz="1000" dirty="0"/>
              <a:t>In the United Kingdom &amp; Canada, reliefs are categorized as:</a:t>
            </a:r>
          </a:p>
          <a:p>
            <a:endParaRPr lang="en-US" sz="1000" dirty="0"/>
          </a:p>
          <a:p>
            <a:pPr marL="390616" lvl="1" indent="-228600">
              <a:buFont typeface="+mj-lt"/>
              <a:buAutoNum type="arabicPeriod"/>
            </a:pPr>
            <a:r>
              <a:rPr lang="en-IE" sz="1000" b="1" dirty="0"/>
              <a:t>Structural Reliefs </a:t>
            </a:r>
          </a:p>
          <a:p>
            <a:pPr marL="390616" lvl="1" indent="-228600">
              <a:buFont typeface="+mj-lt"/>
              <a:buAutoNum type="arabicPeriod"/>
            </a:pPr>
            <a:endParaRPr lang="en-GB" sz="1000" b="1" dirty="0"/>
          </a:p>
          <a:p>
            <a:pPr marL="390616" lvl="1" indent="-228600">
              <a:buFont typeface="+mj-lt"/>
              <a:buAutoNum type="arabicPeriod"/>
            </a:pPr>
            <a:r>
              <a:rPr lang="en-IE" sz="1000" b="1" dirty="0"/>
              <a:t>Tax Expenditures </a:t>
            </a:r>
            <a:r>
              <a:rPr lang="en-IE" sz="1000" i="1" dirty="0"/>
              <a:t>or</a:t>
            </a:r>
            <a:r>
              <a:rPr lang="en-IE" sz="1000" dirty="0"/>
              <a:t> </a:t>
            </a:r>
          </a:p>
          <a:p>
            <a:pPr marL="390616" lvl="1" indent="-228600">
              <a:buFont typeface="+mj-lt"/>
              <a:buAutoNum type="arabicPeriod"/>
            </a:pPr>
            <a:endParaRPr lang="en-GB" sz="1000" dirty="0"/>
          </a:p>
          <a:p>
            <a:pPr marL="390616" lvl="1" indent="-228600">
              <a:buFont typeface="+mj-lt"/>
              <a:buAutoNum type="arabicPeriod"/>
            </a:pPr>
            <a:r>
              <a:rPr lang="en-IE" sz="1000" b="1" dirty="0"/>
              <a:t>Reliefs Exhibiting features of both</a:t>
            </a:r>
            <a:endParaRPr lang="en-GB" sz="1000" b="1" dirty="0"/>
          </a:p>
          <a:p>
            <a:endParaRPr lang="en-US"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Structural and Non-Structural Reliefs</a:t>
            </a:r>
          </a:p>
        </p:txBody>
      </p:sp>
    </p:spTree>
    <p:extLst>
      <p:ext uri="{BB962C8B-B14F-4D97-AF65-F5344CB8AC3E}">
        <p14:creationId xmlns:p14="http://schemas.microsoft.com/office/powerpoint/2010/main" val="19840112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GB" sz="1000" dirty="0"/>
              <a:t>A ‘structural relief’ </a:t>
            </a:r>
            <a:r>
              <a:rPr lang="en-IE" sz="1000" dirty="0"/>
              <a:t>applies to a provision that could “</a:t>
            </a:r>
            <a:r>
              <a:rPr lang="en-IE" sz="1000" dirty="0">
                <a:solidFill>
                  <a:schemeClr val="accent4"/>
                </a:solidFill>
              </a:rPr>
              <a:t>reasonably be regarded (or partly regarded) as an integral part of the tax structure</a:t>
            </a:r>
            <a:r>
              <a:rPr lang="en-IE" sz="1000" dirty="0"/>
              <a:t>” or are required in order to “</a:t>
            </a:r>
            <a:r>
              <a:rPr lang="en-IE" sz="1000" dirty="0">
                <a:solidFill>
                  <a:schemeClr val="accent4"/>
                </a:solidFill>
              </a:rPr>
              <a:t>define the scope of the tax</a:t>
            </a:r>
            <a:r>
              <a:rPr lang="en-IE" sz="1000" dirty="0"/>
              <a:t>”  (HMRC, 2021) </a:t>
            </a:r>
          </a:p>
          <a:p>
            <a:pPr lvl="1"/>
            <a:r>
              <a:rPr lang="en-IE" sz="1000" dirty="0"/>
              <a:t>An example’ in the UK is the tax-free allowance on personal income tax. This exists as a part of the progressive rate structure in the UK, but it is not considered as a TE.</a:t>
            </a:r>
            <a:r>
              <a:rPr lang="en-GB" sz="1000" dirty="0"/>
              <a:t> </a:t>
            </a:r>
          </a:p>
          <a:p>
            <a:r>
              <a:rPr lang="en-IE" sz="1000" dirty="0"/>
              <a:t>There are numerous areas where a provision exhibits features of </a:t>
            </a:r>
            <a:r>
              <a:rPr lang="en-IE" sz="1000" u="sng" dirty="0"/>
              <a:t>both a structural relief and a tax expenditure</a:t>
            </a:r>
            <a:r>
              <a:rPr lang="en-GB" sz="1000" u="sng" dirty="0"/>
              <a:t> </a:t>
            </a:r>
          </a:p>
          <a:p>
            <a:pPr lvl="1"/>
            <a:r>
              <a:rPr lang="en-IE" sz="1000" dirty="0"/>
              <a:t>Consider a capital allowance: the part of the allowance that accounts for economic (or commercial) depreciation could (reasonably) be considered as a part of the tax system, whilst any accelerated depreciation allowance </a:t>
            </a:r>
            <a:r>
              <a:rPr lang="en-IE" sz="1000" i="1" dirty="0"/>
              <a:t>over and above the rate of economic depreciation</a:t>
            </a:r>
            <a:r>
              <a:rPr lang="en-IE" sz="1000" dirty="0"/>
              <a:t> might be considered as a TE. </a:t>
            </a:r>
            <a:endParaRPr lang="en-US" sz="1000"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Structural and Non-Structural Reliefs</a:t>
            </a:r>
          </a:p>
        </p:txBody>
      </p:sp>
    </p:spTree>
    <p:extLst>
      <p:ext uri="{BB962C8B-B14F-4D97-AF65-F5344CB8AC3E}">
        <p14:creationId xmlns:p14="http://schemas.microsoft.com/office/powerpoint/2010/main" val="25408710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GB" sz="1000" dirty="0">
                <a:latin typeface="Arial" panose="020B0604020202020204" pitchFamily="34" charset="0"/>
                <a:cs typeface="Arial" panose="020B0604020202020204" pitchFamily="34" charset="0"/>
              </a:rPr>
              <a:t>Reporting in this manner allows for </a:t>
            </a:r>
          </a:p>
          <a:p>
            <a:pPr lvl="1"/>
            <a:r>
              <a:rPr lang="en-GB" sz="1000" dirty="0">
                <a:effectLst/>
                <a:latin typeface="Arial" panose="020B0604020202020204" pitchFamily="34" charset="0"/>
                <a:cs typeface="Arial" panose="020B0604020202020204" pitchFamily="34" charset="0"/>
              </a:rPr>
              <a:t>(</a:t>
            </a:r>
            <a:r>
              <a:rPr lang="en-GB" sz="1000" dirty="0" err="1">
                <a:effectLst/>
                <a:latin typeface="Arial" panose="020B0604020202020204" pitchFamily="34" charset="0"/>
                <a:cs typeface="Arial" panose="020B0604020202020204" pitchFamily="34" charset="0"/>
              </a:rPr>
              <a:t>i</a:t>
            </a:r>
            <a:r>
              <a:rPr lang="en-GB" sz="1000" dirty="0">
                <a:effectLst/>
                <a:latin typeface="Arial" panose="020B0604020202020204" pitchFamily="34" charset="0"/>
                <a:cs typeface="Arial" panose="020B0604020202020204" pitchFamily="34" charset="0"/>
              </a:rPr>
              <a:t>) a greater level of transparency (by reporting on all identifiable provisions, whether considered structural or not), </a:t>
            </a:r>
          </a:p>
          <a:p>
            <a:pPr lvl="1"/>
            <a:r>
              <a:rPr lang="en-GB" sz="1000" dirty="0">
                <a:latin typeface="Arial" panose="020B0604020202020204" pitchFamily="34" charset="0"/>
                <a:cs typeface="Arial" panose="020B0604020202020204" pitchFamily="34" charset="0"/>
              </a:rPr>
              <a:t>(ii) </a:t>
            </a:r>
            <a:r>
              <a:rPr lang="en-GB" sz="1000" dirty="0">
                <a:effectLst/>
                <a:latin typeface="Arial" panose="020B0604020202020204" pitchFamily="34" charset="0"/>
                <a:cs typeface="Arial" panose="020B0604020202020204" pitchFamily="34" charset="0"/>
              </a:rPr>
              <a:t>discretion on the part of policy-makers on those provisions that are identified as TE. </a:t>
            </a:r>
          </a:p>
          <a:p>
            <a:endParaRPr lang="en-GB" sz="1000" dirty="0">
              <a:latin typeface="Arial" panose="020B0604020202020204" pitchFamily="34" charset="0"/>
              <a:cs typeface="Arial" panose="020B0604020202020204" pitchFamily="34" charset="0"/>
            </a:endParaRPr>
          </a:p>
          <a:p>
            <a:r>
              <a:rPr lang="en-GB" sz="1000" dirty="0">
                <a:effectLst/>
                <a:latin typeface="Arial" panose="020B0604020202020204" pitchFamily="34" charset="0"/>
                <a:cs typeface="Arial" panose="020B0604020202020204" pitchFamily="34" charset="0"/>
              </a:rPr>
              <a:t>Documenting and, where possible, costing structural reliefs also provides valuable evidence to inform potential policy reforms, if required, or comparison with alternative policy instruments. </a:t>
            </a:r>
            <a:endParaRPr lang="en-GB" sz="1000" dirty="0">
              <a:latin typeface="Arial" panose="020B0604020202020204" pitchFamily="34" charset="0"/>
              <a:cs typeface="Arial" panose="020B0604020202020204" pitchFamily="34" charset="0"/>
            </a:endParaRPr>
          </a:p>
          <a:p>
            <a:endParaRPr lang="en-US" sz="1000"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Structural and Non-Structural Reliefs</a:t>
            </a:r>
          </a:p>
        </p:txBody>
      </p:sp>
    </p:spTree>
    <p:extLst>
      <p:ext uri="{BB962C8B-B14F-4D97-AF65-F5344CB8AC3E}">
        <p14:creationId xmlns:p14="http://schemas.microsoft.com/office/powerpoint/2010/main" val="42440904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One potential approach:</a:t>
            </a:r>
          </a:p>
        </p:txBody>
      </p:sp>
      <p:pic>
        <p:nvPicPr>
          <p:cNvPr id="6" name="Picture 5">
            <a:extLst>
              <a:ext uri="{FF2B5EF4-FFF2-40B4-BE49-F238E27FC236}">
                <a16:creationId xmlns:a16="http://schemas.microsoft.com/office/drawing/2014/main" id="{78B65C12-5CF1-23B1-76F8-DDA07053ED3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9773" y="982186"/>
            <a:ext cx="5483225" cy="1275715"/>
          </a:xfrm>
          <a:prstGeom prst="rect">
            <a:avLst/>
          </a:prstGeom>
          <a:noFill/>
        </p:spPr>
      </p:pic>
    </p:spTree>
    <p:extLst>
      <p:ext uri="{BB962C8B-B14F-4D97-AF65-F5344CB8AC3E}">
        <p14:creationId xmlns:p14="http://schemas.microsoft.com/office/powerpoint/2010/main" val="16872067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fontScale="92500"/>
          </a:bodyPr>
          <a:lstStyle/>
          <a:p>
            <a:r>
              <a:rPr lang="en-GB" sz="1000" dirty="0"/>
              <a:t>There is no ‘correct’ way to define BTS; all countries differ. </a:t>
            </a:r>
          </a:p>
          <a:p>
            <a:pPr lvl="1"/>
            <a:r>
              <a:rPr lang="en-IE" sz="1000" kern="1200" dirty="0">
                <a:solidFill>
                  <a:schemeClr val="tx1"/>
                </a:solidFill>
                <a:effectLst/>
                <a:latin typeface="+mn-lt"/>
                <a:ea typeface="+mn-ea"/>
                <a:cs typeface="+mn-cs"/>
              </a:rPr>
              <a:t>e.g., income tax allowances for handicapped persons and single parents are part of the BTS in Spain but constitute tax expenditures in France </a:t>
            </a:r>
            <a:r>
              <a:rPr lang="en-GB" sz="1000" dirty="0">
                <a:effectLst/>
              </a:rPr>
              <a:t>(</a:t>
            </a:r>
            <a:r>
              <a:rPr lang="en-IE" sz="1000" kern="1200" dirty="0">
                <a:solidFill>
                  <a:schemeClr val="tx1"/>
                </a:solidFill>
                <a:effectLst/>
                <a:ea typeface="+mn-ea"/>
                <a:cs typeface="+mn-cs"/>
              </a:rPr>
              <a:t>Kassim and Mansour, 2018).</a:t>
            </a:r>
            <a:endParaRPr lang="en-GB" sz="1000" dirty="0">
              <a:effectLst/>
            </a:endParaRPr>
          </a:p>
          <a:p>
            <a:pPr lvl="1"/>
            <a:r>
              <a:rPr lang="en-GB" sz="1000" dirty="0"/>
              <a:t>VAT reliefs on some basic foodstuffs part of BTS in Germany (and Uganda) but often viewed as TE elsewhere. </a:t>
            </a:r>
            <a:r>
              <a:rPr lang="en-GB" sz="1000" dirty="0">
                <a:effectLst/>
                <a:ea typeface="Calibri" panose="020F0502020204030204" pitchFamily="34" charset="0"/>
              </a:rPr>
              <a:t>(</a:t>
            </a:r>
            <a:r>
              <a:rPr lang="en-IE" sz="1000" dirty="0">
                <a:effectLst/>
                <a:ea typeface="Calibri" panose="020F0502020204030204" pitchFamily="34" charset="0"/>
              </a:rPr>
              <a:t>Hallerberg</a:t>
            </a:r>
            <a:r>
              <a:rPr lang="en-IE" sz="1000" dirty="0">
                <a:ea typeface="Calibri" panose="020F0502020204030204" pitchFamily="34" charset="0"/>
              </a:rPr>
              <a:t>, </a:t>
            </a:r>
            <a:r>
              <a:rPr lang="en-IE" sz="1000" dirty="0">
                <a:effectLst/>
                <a:ea typeface="Calibri" panose="020F0502020204030204" pitchFamily="34" charset="0"/>
              </a:rPr>
              <a:t>2014))</a:t>
            </a:r>
            <a:endParaRPr lang="en-GB" sz="1000" dirty="0"/>
          </a:p>
          <a:p>
            <a:pPr lvl="1"/>
            <a:r>
              <a:rPr lang="en-GB" sz="1000" dirty="0"/>
              <a:t>But, where possible, adopting criteria and using them as guidelines for decision making is useful and helps to removes any subjectivity from the process. But not always easy. </a:t>
            </a:r>
          </a:p>
          <a:p>
            <a:pPr lvl="1"/>
            <a:r>
              <a:rPr lang="en-GB" sz="1000" dirty="0"/>
              <a:t>Reporting on decisions taken = good for transparency! </a:t>
            </a:r>
          </a:p>
          <a:p>
            <a:pPr lvl="1"/>
            <a:endParaRPr lang="en-GB" sz="1000" dirty="0"/>
          </a:p>
          <a:p>
            <a:r>
              <a:rPr lang="en-GB" sz="1000" dirty="0"/>
              <a:t>Ultimately, A narrow benchmark (larger repository of TEs) = higher transparency</a:t>
            </a:r>
          </a:p>
          <a:p>
            <a:pPr lvl="1"/>
            <a:r>
              <a:rPr lang="en-GB" sz="1000" dirty="0"/>
              <a:t>Can help to inform monitoring effectiveness of provisions, evaluating alternatives, or contributing to wider discussions (e.g., the taxation of foreign aid activities). </a:t>
            </a:r>
          </a:p>
          <a:p>
            <a:endParaRPr lang="en-US" sz="1000" dirty="0"/>
          </a:p>
          <a:p>
            <a:endParaRPr lang="en-GB" sz="1000" dirty="0"/>
          </a:p>
          <a:p>
            <a:endParaRPr lang="en-GB" sz="1000"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Conclusion</a:t>
            </a:r>
          </a:p>
        </p:txBody>
      </p:sp>
    </p:spTree>
    <p:extLst>
      <p:ext uri="{BB962C8B-B14F-4D97-AF65-F5344CB8AC3E}">
        <p14:creationId xmlns:p14="http://schemas.microsoft.com/office/powerpoint/2010/main" val="35241016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fontScale="92500" lnSpcReduction="10000"/>
          </a:bodyPr>
          <a:lstStyle/>
          <a:p>
            <a:r>
              <a:rPr lang="en-US" sz="1050" dirty="0"/>
              <a:t>Benchmarking not straightforward, but a prerequisite for costing TE</a:t>
            </a:r>
          </a:p>
          <a:p>
            <a:endParaRPr lang="en-US" sz="1050" dirty="0"/>
          </a:p>
          <a:p>
            <a:r>
              <a:rPr lang="en-US" sz="1050" dirty="0"/>
              <a:t>Important that it is </a:t>
            </a:r>
            <a:r>
              <a:rPr lang="en-US" sz="1050" b="1" dirty="0"/>
              <a:t>nationally defined &amp; adopted</a:t>
            </a:r>
          </a:p>
          <a:p>
            <a:pPr lvl="1"/>
            <a:r>
              <a:rPr lang="en-US" sz="1050" dirty="0"/>
              <a:t>Ownership</a:t>
            </a:r>
          </a:p>
          <a:p>
            <a:pPr lvl="1"/>
            <a:r>
              <a:rPr lang="en-US" sz="1050" dirty="0"/>
              <a:t>Role of TA..</a:t>
            </a:r>
          </a:p>
          <a:p>
            <a:endParaRPr lang="en-US" sz="1050" dirty="0"/>
          </a:p>
          <a:p>
            <a:r>
              <a:rPr lang="en-US" sz="1050" dirty="0"/>
              <a:t>Cross-country comparisons..?</a:t>
            </a:r>
          </a:p>
          <a:p>
            <a:endParaRPr lang="en-US" sz="1050" dirty="0"/>
          </a:p>
          <a:p>
            <a:r>
              <a:rPr lang="en-US" sz="1050" dirty="0"/>
              <a:t>BTS a ‘living’ concept: attitudes and priorities can change over time</a:t>
            </a:r>
          </a:p>
          <a:p>
            <a:pPr lvl="1"/>
            <a:r>
              <a:rPr lang="en-US" sz="1050" dirty="0"/>
              <a:t>No weakness in doing this: reverse is true – conveys that decision makers are actively thinking about the tax system.</a:t>
            </a:r>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solidFill>
                  <a:schemeClr val="tx1"/>
                </a:solidFill>
              </a:rPr>
              <a:t>Defining the benchmark tax system</a:t>
            </a:r>
            <a:endParaRPr lang="en-US" dirty="0">
              <a:solidFill>
                <a:schemeClr val="tx1"/>
              </a:solidFill>
            </a:endParaRPr>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Conclusion</a:t>
            </a:r>
          </a:p>
        </p:txBody>
      </p:sp>
    </p:spTree>
    <p:extLst>
      <p:ext uri="{BB962C8B-B14F-4D97-AF65-F5344CB8AC3E}">
        <p14:creationId xmlns:p14="http://schemas.microsoft.com/office/powerpoint/2010/main" val="941433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a:xfrm>
            <a:off x="323092" y="582767"/>
            <a:ext cx="5117074" cy="2335563"/>
          </a:xfrm>
        </p:spPr>
        <p:txBody>
          <a:bodyPr>
            <a:normAutofit/>
          </a:bodyPr>
          <a:lstStyle/>
          <a:p>
            <a:r>
              <a:rPr lang="en-US" sz="1100" dirty="0"/>
              <a:t>Ten provisions listed on handout. </a:t>
            </a:r>
          </a:p>
          <a:p>
            <a:endParaRPr lang="en-US" sz="1100" dirty="0"/>
          </a:p>
          <a:p>
            <a:r>
              <a:rPr lang="en-GB" sz="1100" dirty="0">
                <a:effectLst/>
                <a:ea typeface="Calibri" panose="020F0502020204030204" pitchFamily="34" charset="0"/>
                <a:cs typeface="Times New Roman" panose="02020603050405020304" pitchFamily="18" charset="0"/>
              </a:rPr>
              <a:t>Discuss in groups whether you think these constitute tax expenditures. </a:t>
            </a:r>
          </a:p>
          <a:p>
            <a:pPr marL="0" indent="0">
              <a:buNone/>
            </a:pPr>
            <a:endParaRPr lang="en-GB" sz="1100" dirty="0">
              <a:effectLst/>
              <a:ea typeface="Calibri" panose="020F0502020204030204" pitchFamily="34" charset="0"/>
              <a:cs typeface="Times New Roman" panose="02020603050405020304" pitchFamily="18" charset="0"/>
            </a:endParaRPr>
          </a:p>
          <a:p>
            <a:r>
              <a:rPr lang="en-GB" sz="1100" dirty="0">
                <a:effectLst/>
                <a:ea typeface="Calibri" panose="020F0502020204030204" pitchFamily="34" charset="0"/>
                <a:cs typeface="Times New Roman" panose="02020603050405020304" pitchFamily="18" charset="0"/>
              </a:rPr>
              <a:t>Provide reasoning why or why not. </a:t>
            </a:r>
          </a:p>
          <a:p>
            <a:endParaRPr lang="en-GB" sz="1100" dirty="0">
              <a:effectLst/>
              <a:ea typeface="Calibri" panose="020F0502020204030204" pitchFamily="34" charset="0"/>
              <a:cs typeface="Times New Roman" panose="02020603050405020304" pitchFamily="18" charset="0"/>
            </a:endParaRPr>
          </a:p>
          <a:p>
            <a:r>
              <a:rPr lang="en-GB" sz="1100" dirty="0">
                <a:effectLst/>
                <a:ea typeface="Calibri" panose="020F0502020204030204" pitchFamily="34" charset="0"/>
                <a:cs typeface="Times New Roman" panose="02020603050405020304" pitchFamily="18" charset="0"/>
              </a:rPr>
              <a:t>Do some appear to fit the criteria of a structural relief?</a:t>
            </a:r>
          </a:p>
          <a:p>
            <a:pPr marL="0" indent="0">
              <a:buNone/>
            </a:pPr>
            <a:r>
              <a:rPr lang="en-US" sz="1050" dirty="0"/>
              <a:t> </a:t>
            </a:r>
          </a:p>
          <a:p>
            <a:pPr marL="228600" indent="-228600">
              <a:buFont typeface="+mj-lt"/>
              <a:buAutoNum type="arabicPeriod"/>
            </a:pPr>
            <a:endParaRPr lang="en-US" sz="1050"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solidFill>
                  <a:schemeClr val="tx1"/>
                </a:solidFill>
              </a:rPr>
              <a:t>Defining the benchmark tax system</a:t>
            </a:r>
            <a:endParaRPr lang="en-US" dirty="0">
              <a:solidFill>
                <a:schemeClr val="tx1"/>
              </a:solidFill>
            </a:endParaRPr>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Group Exercise</a:t>
            </a:r>
          </a:p>
        </p:txBody>
      </p:sp>
    </p:spTree>
    <p:extLst>
      <p:ext uri="{BB962C8B-B14F-4D97-AF65-F5344CB8AC3E}">
        <p14:creationId xmlns:p14="http://schemas.microsoft.com/office/powerpoint/2010/main" val="1024194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5862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a:xfrm>
            <a:off x="323091" y="582767"/>
            <a:ext cx="2556633" cy="2283525"/>
          </a:xfrm>
        </p:spPr>
        <p:txBody>
          <a:bodyPr>
            <a:normAutofit/>
          </a:bodyPr>
          <a:lstStyle/>
          <a:p>
            <a:r>
              <a:rPr lang="en-US" sz="1100" dirty="0"/>
              <a:t>Much of the content drawn from recent working paper</a:t>
            </a:r>
          </a:p>
          <a:p>
            <a:endParaRPr lang="en-US" sz="1100" dirty="0"/>
          </a:p>
          <a:p>
            <a:r>
              <a:rPr lang="en-US" sz="1100" dirty="0"/>
              <a:t>Pulls together lessons from experience supporting TE reporting in UG and RW  </a:t>
            </a:r>
          </a:p>
          <a:p>
            <a:pPr lvl="1"/>
            <a:r>
              <a:rPr lang="en-US" sz="1100" dirty="0"/>
              <a:t>Many will be applicable in other contexts. </a:t>
            </a:r>
          </a:p>
          <a:p>
            <a:pPr lvl="1"/>
            <a:endParaRPr lang="en-US" sz="1100" dirty="0"/>
          </a:p>
          <a:p>
            <a:r>
              <a:rPr lang="en-US" sz="1100" dirty="0"/>
              <a:t>Paper </a:t>
            </a:r>
            <a:r>
              <a:rPr lang="en-US" sz="1100" dirty="0">
                <a:solidFill>
                  <a:schemeClr val="accent6"/>
                </a:solidFill>
                <a:hlinkClick r:id="rId2">
                  <a:extLst>
                    <a:ext uri="{A12FA001-AC4F-418D-AE19-62706E023703}">
                      <ahyp:hlinkClr xmlns:ahyp="http://schemas.microsoft.com/office/drawing/2018/hyperlinkcolor" val="tx"/>
                    </a:ext>
                  </a:extLst>
                </a:hlinkClick>
              </a:rPr>
              <a:t>here</a:t>
            </a:r>
            <a:r>
              <a:rPr lang="en-US" sz="1100" dirty="0"/>
              <a:t>. </a:t>
            </a:r>
          </a:p>
          <a:p>
            <a:pPr lvl="1"/>
            <a:endParaRPr lang="en-US" sz="1100"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dirty="0">
                <a:solidFill>
                  <a:schemeClr val="accent2"/>
                </a:solidFill>
              </a:rPr>
              <a:t>Defining the benchmark tax system</a:t>
            </a:r>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Introduction</a:t>
            </a:r>
          </a:p>
        </p:txBody>
      </p:sp>
      <p:pic>
        <p:nvPicPr>
          <p:cNvPr id="4" name="Picture 3">
            <a:extLst>
              <a:ext uri="{FF2B5EF4-FFF2-40B4-BE49-F238E27FC236}">
                <a16:creationId xmlns:a16="http://schemas.microsoft.com/office/drawing/2014/main" id="{F0BE8BCD-5FB9-ED7C-F6A1-8FB6988D1C58}"/>
              </a:ext>
            </a:extLst>
          </p:cNvPr>
          <p:cNvPicPr>
            <a:picLocks noChangeAspect="1"/>
          </p:cNvPicPr>
          <p:nvPr/>
        </p:nvPicPr>
        <p:blipFill>
          <a:blip r:embed="rId3"/>
          <a:stretch>
            <a:fillRect/>
          </a:stretch>
        </p:blipFill>
        <p:spPr>
          <a:xfrm>
            <a:off x="3391391" y="353488"/>
            <a:ext cx="1785784" cy="2533112"/>
          </a:xfrm>
          <a:prstGeom prst="rect">
            <a:avLst/>
          </a:prstGeom>
          <a:ln>
            <a:solidFill>
              <a:schemeClr val="tx1"/>
            </a:solidFill>
          </a:ln>
        </p:spPr>
      </p:pic>
    </p:spTree>
    <p:extLst>
      <p:ext uri="{BB962C8B-B14F-4D97-AF65-F5344CB8AC3E}">
        <p14:creationId xmlns:p14="http://schemas.microsoft.com/office/powerpoint/2010/main" val="1830919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a:xfrm>
            <a:off x="323092" y="582767"/>
            <a:ext cx="5040397" cy="2420321"/>
          </a:xfrm>
        </p:spPr>
        <p:txBody>
          <a:bodyPr>
            <a:normAutofit/>
          </a:bodyPr>
          <a:lstStyle/>
          <a:p>
            <a:r>
              <a:rPr lang="en-US" sz="1100" b="1" dirty="0"/>
              <a:t>Questions:</a:t>
            </a:r>
          </a:p>
          <a:p>
            <a:pPr lvl="1"/>
            <a:r>
              <a:rPr lang="en-US" sz="1100" dirty="0"/>
              <a:t>1. Are you familiar with:</a:t>
            </a:r>
          </a:p>
          <a:p>
            <a:pPr lvl="2"/>
            <a:r>
              <a:rPr lang="en-US" sz="1100" dirty="0"/>
              <a:t>Defining tax expenditures?</a:t>
            </a:r>
          </a:p>
          <a:p>
            <a:pPr lvl="2"/>
            <a:r>
              <a:rPr lang="en-US" sz="1100" dirty="0"/>
              <a:t>The concept of a benchmark tax system?</a:t>
            </a:r>
          </a:p>
          <a:p>
            <a:pPr lvl="3"/>
            <a:r>
              <a:rPr lang="en-US" sz="1100" dirty="0"/>
              <a:t>If so, describe some of the characteristics of each. </a:t>
            </a:r>
          </a:p>
          <a:p>
            <a:pPr lvl="1"/>
            <a:r>
              <a:rPr lang="en-US" sz="1100" dirty="0"/>
              <a:t>2. Has your country undertaken a process of benchmarking? If so, </a:t>
            </a:r>
          </a:p>
          <a:p>
            <a:pPr lvl="2"/>
            <a:r>
              <a:rPr lang="en-US" sz="1100" dirty="0"/>
              <a:t>Who led this process? </a:t>
            </a:r>
          </a:p>
          <a:p>
            <a:pPr lvl="2"/>
            <a:r>
              <a:rPr lang="en-US" sz="1100" dirty="0"/>
              <a:t>What were the outcomes?</a:t>
            </a:r>
          </a:p>
          <a:p>
            <a:pPr lvl="2"/>
            <a:r>
              <a:rPr lang="en-US" sz="1100" dirty="0"/>
              <a:t>Is the benchmark tax system a public document? </a:t>
            </a:r>
          </a:p>
          <a:p>
            <a:pPr lvl="1"/>
            <a:endParaRPr lang="en-US" sz="1100"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dirty="0">
                <a:solidFill>
                  <a:schemeClr val="accent2"/>
                </a:solidFill>
              </a:rPr>
              <a:t>Defining the benchmark tax system</a:t>
            </a:r>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Introduction: Group Discussion</a:t>
            </a:r>
          </a:p>
        </p:txBody>
      </p:sp>
    </p:spTree>
    <p:extLst>
      <p:ext uri="{BB962C8B-B14F-4D97-AF65-F5344CB8AC3E}">
        <p14:creationId xmlns:p14="http://schemas.microsoft.com/office/powerpoint/2010/main" val="3403850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US" dirty="0"/>
              <a:t>Simply put: a reference point against which to measure revenue foregone from TE</a:t>
            </a:r>
          </a:p>
          <a:p>
            <a:endParaRPr lang="en-US" dirty="0"/>
          </a:p>
          <a:p>
            <a:r>
              <a:rPr lang="en-US" dirty="0"/>
              <a:t>Any provision not part of the ‘benchmark system’ is thus costed in the TE Report. </a:t>
            </a:r>
          </a:p>
          <a:p>
            <a:endParaRPr lang="en-US" dirty="0"/>
          </a:p>
          <a:p>
            <a:r>
              <a:rPr lang="en-US" dirty="0"/>
              <a:t>Definitions differ from country to country. </a:t>
            </a:r>
          </a:p>
          <a:p>
            <a:endParaRPr lang="en-US" dirty="0"/>
          </a:p>
          <a:p>
            <a:r>
              <a:rPr lang="en-US" dirty="0"/>
              <a:t>There is no ‘right’ way to define a BTS</a:t>
            </a:r>
          </a:p>
          <a:p>
            <a:pPr lvl="1"/>
            <a:r>
              <a:rPr lang="en-US" dirty="0"/>
              <a:t>But guiding principles can be useful </a:t>
            </a:r>
          </a:p>
          <a:p>
            <a:pPr lvl="1"/>
            <a:endParaRPr lang="en-US" dirty="0"/>
          </a:p>
          <a:p>
            <a:r>
              <a:rPr lang="en-US" b="1" u="sng" dirty="0"/>
              <a:t>Step Back</a:t>
            </a:r>
            <a:r>
              <a:rPr lang="en-US" dirty="0"/>
              <a:t>: start with a definition of tax expenditures</a:t>
            </a:r>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What is a Benchmark Tax System (BTS)?</a:t>
            </a:r>
          </a:p>
        </p:txBody>
      </p:sp>
    </p:spTree>
    <p:extLst>
      <p:ext uri="{BB962C8B-B14F-4D97-AF65-F5344CB8AC3E}">
        <p14:creationId xmlns:p14="http://schemas.microsoft.com/office/powerpoint/2010/main" val="593216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lnSpcReduction="10000"/>
          </a:bodyPr>
          <a:lstStyle/>
          <a:p>
            <a:r>
              <a:rPr lang="en-US" sz="1100" dirty="0"/>
              <a:t>First defined in the 1960s by Stanley Surrey (Assistant Secretary of the US Treasury). </a:t>
            </a:r>
          </a:p>
          <a:p>
            <a:pPr marL="0" indent="0">
              <a:buNone/>
            </a:pPr>
            <a:endParaRPr lang="en-US" sz="1100" dirty="0"/>
          </a:p>
          <a:p>
            <a:pPr lvl="2"/>
            <a:r>
              <a:rPr lang="en-GB" sz="1050" i="1" dirty="0">
                <a:effectLst/>
              </a:rPr>
              <a:t>“…provisions, often called tax incentives or tax subsidies, are departures from the </a:t>
            </a:r>
            <a:r>
              <a:rPr lang="en-GB" sz="1050" b="1" i="1" dirty="0">
                <a:effectLst/>
              </a:rPr>
              <a:t>normal tax structure </a:t>
            </a:r>
            <a:r>
              <a:rPr lang="en-GB" sz="1050" i="1" dirty="0">
                <a:effectLst/>
              </a:rPr>
              <a:t>and are designed to </a:t>
            </a:r>
            <a:r>
              <a:rPr lang="en-GB" sz="1050" i="1" dirty="0" err="1">
                <a:effectLst/>
              </a:rPr>
              <a:t>favor</a:t>
            </a:r>
            <a:r>
              <a:rPr lang="en-GB" sz="1050" i="1" dirty="0">
                <a:effectLst/>
              </a:rPr>
              <a:t> a particular industry, activity, or class of persons. They take many forms, such as permanent exclusions from income, deductions, deferrals of tax liabilities, credits against tax, or special rates. Whatever their form, these departures from the </a:t>
            </a:r>
            <a:r>
              <a:rPr lang="en-GB" sz="1050" b="1" i="1" dirty="0">
                <a:effectLst/>
              </a:rPr>
              <a:t>normative tax structure </a:t>
            </a:r>
            <a:r>
              <a:rPr lang="en-GB" sz="1050" i="1" dirty="0">
                <a:effectLst/>
              </a:rPr>
              <a:t>represent government spending for </a:t>
            </a:r>
            <a:r>
              <a:rPr lang="en-GB" sz="1050" i="1" dirty="0" err="1">
                <a:effectLst/>
              </a:rPr>
              <a:t>favored</a:t>
            </a:r>
            <a:r>
              <a:rPr lang="en-GB" sz="1050" i="1" dirty="0">
                <a:effectLst/>
              </a:rPr>
              <a:t> activities or groups, effected through the tax system rather than through direct grants, loans, or other forms of government assistance.”</a:t>
            </a:r>
            <a:r>
              <a:rPr lang="en-GB" sz="1050" dirty="0">
                <a:effectLst/>
              </a:rPr>
              <a:t> </a:t>
            </a:r>
          </a:p>
          <a:p>
            <a:pPr marL="324033" lvl="2" indent="0">
              <a:buNone/>
            </a:pPr>
            <a:endParaRPr lang="en-GB" sz="1050" dirty="0"/>
          </a:p>
          <a:p>
            <a:pPr marL="0" indent="0">
              <a:buNone/>
            </a:pPr>
            <a:r>
              <a:rPr lang="en-US" dirty="0"/>
              <a:t>(Surrey and McDaniel, 1985)</a:t>
            </a:r>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(What is a Tax Expenditure?)</a:t>
            </a:r>
          </a:p>
        </p:txBody>
      </p:sp>
    </p:spTree>
    <p:extLst>
      <p:ext uri="{BB962C8B-B14F-4D97-AF65-F5344CB8AC3E}">
        <p14:creationId xmlns:p14="http://schemas.microsoft.com/office/powerpoint/2010/main" val="4176022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lnSpcReduction="10000"/>
          </a:bodyPr>
          <a:lstStyle/>
          <a:p>
            <a:r>
              <a:rPr lang="en-GB" sz="1100" dirty="0">
                <a:latin typeface="Arial" panose="020B0604020202020204" pitchFamily="34" charset="0"/>
                <a:cs typeface="Arial" panose="020B0604020202020204" pitchFamily="34" charset="0"/>
              </a:rPr>
              <a:t>CIAT (2011): reviewed definition in 10 Latin American countries, found that:</a:t>
            </a:r>
          </a:p>
          <a:p>
            <a:pPr lvl="1"/>
            <a:r>
              <a:rPr lang="en-GB" sz="1100" dirty="0">
                <a:effectLst/>
                <a:latin typeface="Arial" panose="020B0604020202020204" pitchFamily="34" charset="0"/>
                <a:cs typeface="Arial" panose="020B0604020202020204" pitchFamily="34" charset="0"/>
              </a:rPr>
              <a:t>All made reference to ‘</a:t>
            </a:r>
            <a:r>
              <a:rPr lang="en-GB" sz="1100" b="1" dirty="0">
                <a:effectLst/>
                <a:latin typeface="Arial" panose="020B0604020202020204" pitchFamily="34" charset="0"/>
                <a:cs typeface="Arial" panose="020B0604020202020204" pitchFamily="34" charset="0"/>
              </a:rPr>
              <a:t>revenue loss generated</a:t>
            </a:r>
            <a:r>
              <a:rPr lang="en-GB" sz="1100" dirty="0">
                <a:effectLst/>
                <a:latin typeface="Arial" panose="020B0604020202020204" pitchFamily="34" charset="0"/>
                <a:cs typeface="Arial" panose="020B0604020202020204" pitchFamily="34" charset="0"/>
              </a:rPr>
              <a:t>’ and ‘deviations from a general provision’. </a:t>
            </a:r>
          </a:p>
          <a:p>
            <a:pPr lvl="1"/>
            <a:r>
              <a:rPr lang="en-GB" sz="1100" dirty="0">
                <a:effectLst/>
                <a:latin typeface="Arial" panose="020B0604020202020204" pitchFamily="34" charset="0"/>
                <a:cs typeface="Arial" panose="020B0604020202020204" pitchFamily="34" charset="0"/>
              </a:rPr>
              <a:t>6 stated that TEs exist to ‘</a:t>
            </a:r>
            <a:r>
              <a:rPr lang="en-GB" sz="1100" b="1" dirty="0">
                <a:effectLst/>
                <a:latin typeface="Arial" panose="020B0604020202020204" pitchFamily="34" charset="0"/>
                <a:cs typeface="Arial" panose="020B0604020202020204" pitchFamily="34" charset="0"/>
              </a:rPr>
              <a:t>pursue an economic or social policy objective</a:t>
            </a:r>
            <a:r>
              <a:rPr lang="en-GB" sz="1100" dirty="0">
                <a:effectLst/>
                <a:latin typeface="Arial" panose="020B0604020202020204" pitchFamily="34" charset="0"/>
                <a:cs typeface="Arial" panose="020B0604020202020204" pitchFamily="34" charset="0"/>
              </a:rPr>
              <a:t>’</a:t>
            </a:r>
          </a:p>
          <a:p>
            <a:pPr lvl="1"/>
            <a:r>
              <a:rPr lang="en-GB" sz="1100" dirty="0">
                <a:latin typeface="Arial" panose="020B0604020202020204" pitchFamily="34" charset="0"/>
                <a:cs typeface="Arial" panose="020B0604020202020204" pitchFamily="34" charset="0"/>
              </a:rPr>
              <a:t>3 </a:t>
            </a:r>
            <a:r>
              <a:rPr lang="en-GB" sz="1100" dirty="0">
                <a:effectLst/>
                <a:latin typeface="Arial" panose="020B0604020202020204" pitchFamily="34" charset="0"/>
                <a:cs typeface="Arial" panose="020B0604020202020204" pitchFamily="34" charset="0"/>
              </a:rPr>
              <a:t>suggested that TEs ‘</a:t>
            </a:r>
            <a:r>
              <a:rPr lang="en-GB" sz="1100" b="1" dirty="0">
                <a:effectLst/>
                <a:latin typeface="Arial" panose="020B0604020202020204" pitchFamily="34" charset="0"/>
                <a:cs typeface="Arial" panose="020B0604020202020204" pitchFamily="34" charset="0"/>
              </a:rPr>
              <a:t>increase the economic capacity of the taxpayer</a:t>
            </a:r>
            <a:r>
              <a:rPr lang="en-GB" sz="1100" dirty="0">
                <a:effectLst/>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a:p>
            <a:endParaRPr lang="en-GB" sz="1100" dirty="0">
              <a:effectLst/>
              <a:latin typeface="ArialMT"/>
            </a:endParaRPr>
          </a:p>
          <a:p>
            <a:r>
              <a:rPr lang="en-GB" sz="1100" dirty="0">
                <a:effectLst/>
                <a:latin typeface="ArialMT"/>
              </a:rPr>
              <a:t>OECD (2010) points to the simple rule of thumb that a TE leads to </a:t>
            </a:r>
            <a:r>
              <a:rPr lang="en-GB" sz="1100" b="1" i="1" dirty="0">
                <a:effectLst/>
                <a:latin typeface="ArialMT"/>
              </a:rPr>
              <a:t>revenue loss for government, but a reduction in tax liability for the taxpayer </a:t>
            </a:r>
          </a:p>
          <a:p>
            <a:endParaRPr lang="en-GB" sz="1100" b="1" i="1" dirty="0"/>
          </a:p>
          <a:p>
            <a:r>
              <a:rPr lang="en-GB" sz="1100" b="1" dirty="0">
                <a:solidFill>
                  <a:schemeClr val="accent4"/>
                </a:solidFill>
              </a:rPr>
              <a:t>Good practice to adopt a national definition</a:t>
            </a:r>
          </a:p>
          <a:p>
            <a:endParaRPr lang="en-GB" sz="1100" dirty="0"/>
          </a:p>
          <a:p>
            <a:endParaRPr lang="en-US" dirty="0"/>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(What is a Tax Expenditure?)</a:t>
            </a:r>
          </a:p>
        </p:txBody>
      </p:sp>
    </p:spTree>
    <p:extLst>
      <p:ext uri="{BB962C8B-B14F-4D97-AF65-F5344CB8AC3E}">
        <p14:creationId xmlns:p14="http://schemas.microsoft.com/office/powerpoint/2010/main" val="2146378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lstStyle/>
          <a:p>
            <a:r>
              <a:rPr lang="en-US" dirty="0"/>
              <a:t>The BTS defines the scope of provisions to be costed in a TE report (and hopefully evaluated further down the line)</a:t>
            </a:r>
          </a:p>
          <a:p>
            <a:pPr marL="0" indent="0">
              <a:buNone/>
            </a:pPr>
            <a:endParaRPr lang="en-US" dirty="0"/>
          </a:p>
          <a:p>
            <a:r>
              <a:rPr lang="en-IE" dirty="0"/>
              <a:t>It is fairly universally accepted that a benchmark system </a:t>
            </a:r>
            <a:r>
              <a:rPr lang="en-IE" b="1" i="1" dirty="0"/>
              <a:t>should</a:t>
            </a:r>
            <a:r>
              <a:rPr lang="en-IE" dirty="0"/>
              <a:t> be defined, however the choice over </a:t>
            </a:r>
            <a:r>
              <a:rPr lang="en-IE" b="1" i="1" dirty="0"/>
              <a:t>how</a:t>
            </a:r>
            <a:r>
              <a:rPr lang="en-IE" dirty="0"/>
              <a:t> this is done is less clear cut; CIAT (2011), for example, note that this process is one of the “most complex” parts of compiling a TE report.</a:t>
            </a:r>
          </a:p>
          <a:p>
            <a:endParaRPr lang="en-IE" dirty="0"/>
          </a:p>
          <a:p>
            <a:r>
              <a:rPr lang="en-US" dirty="0"/>
              <a:t>Broadly, the choice comes down to one of two methods, namely</a:t>
            </a:r>
          </a:p>
          <a:p>
            <a:pPr lvl="1"/>
            <a:r>
              <a:rPr lang="en-US" dirty="0"/>
              <a:t>1.</a:t>
            </a:r>
            <a:r>
              <a:rPr lang="en-US" b="1" dirty="0"/>
              <a:t> A “normative” approach</a:t>
            </a:r>
          </a:p>
          <a:p>
            <a:pPr lvl="1"/>
            <a:r>
              <a:rPr lang="en-US" dirty="0"/>
              <a:t>2. </a:t>
            </a:r>
            <a:r>
              <a:rPr lang="en-US" b="1" dirty="0"/>
              <a:t>A “legal” approach </a:t>
            </a:r>
            <a:r>
              <a:rPr lang="en-US" dirty="0"/>
              <a:t>(positive approach)</a:t>
            </a:r>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 (BTS)</a:t>
            </a:r>
          </a:p>
        </p:txBody>
      </p:sp>
    </p:spTree>
    <p:extLst>
      <p:ext uri="{BB962C8B-B14F-4D97-AF65-F5344CB8AC3E}">
        <p14:creationId xmlns:p14="http://schemas.microsoft.com/office/powerpoint/2010/main" val="2510277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p:txBody>
          <a:bodyPr>
            <a:normAutofit/>
          </a:bodyPr>
          <a:lstStyle/>
          <a:p>
            <a:r>
              <a:rPr lang="en-US" b="1" dirty="0"/>
              <a:t>1. The Normative Approach</a:t>
            </a:r>
            <a:endParaRPr lang="en-IE" dirty="0"/>
          </a:p>
          <a:p>
            <a:pPr lvl="1"/>
            <a:r>
              <a:rPr lang="en-IE" dirty="0"/>
              <a:t>Involves comparing a country’s tax system to some ‘ideal’, which is usually rooted in ideas around what constitutes an “optimal” tax system </a:t>
            </a:r>
          </a:p>
          <a:p>
            <a:pPr lvl="1"/>
            <a:r>
              <a:rPr lang="en-IE" dirty="0"/>
              <a:t>Requires the policymaker to first define what – for a specific country – an optimal tax system would look like before identifying the places in which the national system deviates from this. </a:t>
            </a:r>
            <a:endParaRPr lang="en-GB" dirty="0"/>
          </a:p>
          <a:p>
            <a:pPr lvl="2"/>
            <a:r>
              <a:rPr lang="en-US" sz="900" b="1" dirty="0">
                <a:solidFill>
                  <a:srgbClr val="C00000"/>
                </a:solidFill>
              </a:rPr>
              <a:t>E.g., </a:t>
            </a:r>
            <a:r>
              <a:rPr lang="en-GB" sz="900" dirty="0">
                <a:solidFill>
                  <a:srgbClr val="C00000"/>
                </a:solidFill>
                <a:effectLst/>
                <a:latin typeface="ArialMT"/>
              </a:rPr>
              <a:t>a normative benchmark excise duty rate on alcohol might be set at the rate where the external costs of consuming a unit of alcohol are fully internalised. </a:t>
            </a:r>
          </a:p>
          <a:p>
            <a:pPr lvl="2"/>
            <a:r>
              <a:rPr lang="en-GB" sz="900" dirty="0">
                <a:solidFill>
                  <a:srgbClr val="C00000"/>
                </a:solidFill>
                <a:latin typeface="ArialMT"/>
              </a:rPr>
              <a:t>Any rate per unit below this would represent a TE. </a:t>
            </a:r>
            <a:endParaRPr lang="en-US" dirty="0"/>
          </a:p>
          <a:p>
            <a:r>
              <a:rPr lang="en-US" dirty="0"/>
              <a:t> In practice, almost no countries define their BTS (wholly) according to the normative approach</a:t>
            </a:r>
          </a:p>
        </p:txBody>
      </p:sp>
      <p:sp>
        <p:nvSpPr>
          <p:cNvPr id="3" name="Footer Placeholder 2">
            <a:extLst>
              <a:ext uri="{FF2B5EF4-FFF2-40B4-BE49-F238E27FC236}">
                <a16:creationId xmlns:a16="http://schemas.microsoft.com/office/drawing/2014/main" id="{294AE197-D9D0-6046-86E4-FF4A0969BCA8}"/>
              </a:ext>
            </a:extLst>
          </p:cNvPr>
          <p:cNvSpPr>
            <a:spLocks noGrp="1"/>
          </p:cNvSpPr>
          <p:nvPr>
            <p:ph type="ftr" sz="quarter" idx="10"/>
          </p:nvPr>
        </p:nvSpPr>
        <p:spPr/>
        <p:txBody>
          <a:bodyPr/>
          <a:lstStyle/>
          <a:p>
            <a:r>
              <a:rPr lang="en-US"/>
              <a:t>Defining the benchmark tax system</a:t>
            </a:r>
            <a:endParaRPr lang="en-US"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solidFill>
                  <a:schemeClr val="bg2"/>
                </a:solidFill>
              </a:rPr>
              <a:t>Defining the Benchmark Tax System</a:t>
            </a:r>
          </a:p>
        </p:txBody>
      </p:sp>
    </p:spTree>
    <p:extLst>
      <p:ext uri="{BB962C8B-B14F-4D97-AF65-F5344CB8AC3E}">
        <p14:creationId xmlns:p14="http://schemas.microsoft.com/office/powerpoint/2010/main" val="3041022926"/>
      </p:ext>
    </p:extLst>
  </p:cSld>
  <p:clrMapOvr>
    <a:masterClrMapping/>
  </p:clrMapOvr>
</p:sld>
</file>

<file path=ppt/theme/theme1.xml><?xml version="1.0" encoding="utf-8"?>
<a:theme xmlns:a="http://schemas.openxmlformats.org/drawingml/2006/main" name="IFS-Theme">
  <a:themeElements>
    <a:clrScheme name="IFS-Theme">
      <a:dk1>
        <a:srgbClr val="000000"/>
      </a:dk1>
      <a:lt1>
        <a:srgbClr val="FFFFFF"/>
      </a:lt1>
      <a:dk2>
        <a:srgbClr val="309E75"/>
      </a:dk2>
      <a:lt2>
        <a:srgbClr val="40646D"/>
      </a:lt2>
      <a:accent1>
        <a:srgbClr val="247658"/>
      </a:accent1>
      <a:accent2>
        <a:srgbClr val="334F56"/>
      </a:accent2>
      <a:accent3>
        <a:srgbClr val="F2B517"/>
      </a:accent3>
      <a:accent4>
        <a:srgbClr val="8F3363"/>
      </a:accent4>
      <a:accent5>
        <a:srgbClr val="EB5C40"/>
      </a:accent5>
      <a:accent6>
        <a:srgbClr val="2478C7"/>
      </a:accent6>
      <a:hlink>
        <a:srgbClr val="247658"/>
      </a:hlink>
      <a:folHlink>
        <a:srgbClr val="D5E3E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axDev Powerpoint Template" id="{BFC43A56-2B86-45E2-9737-3812A41C18C3}" vid="{09341B10-ED2C-427E-865C-019E3DD6E4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2597</TotalTime>
  <Words>2552</Words>
  <Application>Microsoft Office PowerPoint</Application>
  <PresentationFormat>Custom</PresentationFormat>
  <Paragraphs>289</Paragraphs>
  <Slides>27</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ArialMT</vt:lpstr>
      <vt:lpstr>Calibri</vt:lpstr>
      <vt:lpstr>Roboto Bk</vt:lpstr>
      <vt:lpstr>Times New Roman</vt:lpstr>
      <vt:lpstr>Times New Roman (Body CS)</vt:lpstr>
      <vt:lpstr>Wingdings</vt:lpstr>
      <vt:lpstr>IFS-Theme</vt:lpstr>
      <vt:lpstr>Identifying Tax Expenditures and the Benchmark Tax System</vt:lpstr>
      <vt:lpstr>Introduction</vt:lpstr>
      <vt:lpstr>Introduction</vt:lpstr>
      <vt:lpstr>Introduction: Group Discussion</vt:lpstr>
      <vt:lpstr>What is a Benchmark Tax System (BTS)?</vt:lpstr>
      <vt:lpstr>(What is a Tax Expenditure?)</vt:lpstr>
      <vt:lpstr>(What is a Tax Expenditure?)</vt:lpstr>
      <vt:lpstr>Defining the Benchmark Tax System (BTS)</vt:lpstr>
      <vt:lpstr>Defining the Benchmark Tax System</vt:lpstr>
      <vt:lpstr>Defining the Benchmark Tax System</vt:lpstr>
      <vt:lpstr>Defining the Benchmark Tax System </vt:lpstr>
      <vt:lpstr>Defining the Benchmark Tax System</vt:lpstr>
      <vt:lpstr>Defining the Benchmark Tax System</vt:lpstr>
      <vt:lpstr>Defining the Benchmark Tax System</vt:lpstr>
      <vt:lpstr>Defining the Benchmark Tax System</vt:lpstr>
      <vt:lpstr>Defining the Benchmark Tax System</vt:lpstr>
      <vt:lpstr>Defining the Benchmark Tax System</vt:lpstr>
      <vt:lpstr>Defining the Benchmark Tax System</vt:lpstr>
      <vt:lpstr>Defining the Benchmark Tax System</vt:lpstr>
      <vt:lpstr>Structural and Non-Structural Reliefs</vt:lpstr>
      <vt:lpstr>Structural and Non-Structural Reliefs</vt:lpstr>
      <vt:lpstr>Structural and Non-Structural Reliefs</vt:lpstr>
      <vt:lpstr>One potential approach:</vt:lpstr>
      <vt:lpstr>Conclusion</vt:lpstr>
      <vt:lpstr>Conclusion</vt:lpstr>
      <vt:lpstr>Group Exercise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report in about  three lines</dc:title>
  <dc:creator>Harriet_b</dc:creator>
  <cp:lastModifiedBy>David Phillips</cp:lastModifiedBy>
  <cp:revision>47</cp:revision>
  <dcterms:created xsi:type="dcterms:W3CDTF">2021-06-21T09:53:30Z</dcterms:created>
  <dcterms:modified xsi:type="dcterms:W3CDTF">2023-03-24T18:02:24Z</dcterms:modified>
</cp:coreProperties>
</file>