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76" r:id="rId2"/>
    <p:sldId id="348" r:id="rId3"/>
    <p:sldId id="277" r:id="rId4"/>
    <p:sldId id="279" r:id="rId5"/>
    <p:sldId id="287" r:id="rId6"/>
    <p:sldId id="349" r:id="rId7"/>
    <p:sldId id="285" r:id="rId8"/>
    <p:sldId id="332" r:id="rId9"/>
    <p:sldId id="346" r:id="rId10"/>
    <p:sldId id="347" r:id="rId11"/>
    <p:sldId id="281" r:id="rId12"/>
    <p:sldId id="282" r:id="rId13"/>
    <p:sldId id="350" r:id="rId14"/>
    <p:sldId id="351" r:id="rId15"/>
    <p:sldId id="272" r:id="rId16"/>
  </p:sldIdLst>
  <p:sldSz cx="5759450" cy="3240088"/>
  <p:notesSz cx="6858000" cy="9144000"/>
  <p:defaultTextStyle>
    <a:defPPr>
      <a:defRPr lang="en-US"/>
    </a:defPPr>
    <a:lvl1pPr marL="0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1pPr>
    <a:lvl2pPr marL="25712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2pPr>
    <a:lvl3pPr marL="51425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3pPr>
    <a:lvl4pPr marL="771388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4pPr>
    <a:lvl5pPr marL="1028517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5pPr>
    <a:lvl6pPr marL="128564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6pPr>
    <a:lvl7pPr marL="154277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7pPr>
    <a:lvl8pPr marL="1799905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8pPr>
    <a:lvl9pPr marL="2057034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943" userDrawn="1">
          <p15:clr>
            <a:srgbClr val="A4A3A4"/>
          </p15:clr>
        </p15:guide>
        <p15:guide id="2" orient="horz" pos="1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4" autoAdjust="0"/>
    <p:restoredTop sz="75182" autoAdjust="0"/>
  </p:normalViewPr>
  <p:slideViewPr>
    <p:cSldViewPr snapToGrid="0" snapToObjects="1">
      <p:cViewPr varScale="1">
        <p:scale>
          <a:sx n="170" d="100"/>
          <a:sy n="170" d="100"/>
        </p:scale>
        <p:origin x="1902" y="132"/>
      </p:cViewPr>
      <p:guideLst>
        <p:guide pos="2943"/>
        <p:guide orient="horz" pos="1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8B6467-4A3E-0145-AA3E-17E02008F8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72738-6400-2A41-AC7A-40F4371056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FFDE-B5C7-814B-87CA-77C159E55A4A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65E01-0C07-4B45-8F01-F70786EC98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8A8CE-36DE-E540-A889-B366608B7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56785-C915-AE4A-B18E-A4C8F0602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EB6-B7EA-F940-9096-0D176A7425F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C5F6-2000-A44D-9F30-3827A51FF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1pPr>
    <a:lvl2pPr marL="192847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2pPr>
    <a:lvl3pPr marL="385694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3pPr>
    <a:lvl4pPr marL="578541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4pPr>
    <a:lvl5pPr marL="771388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5pPr>
    <a:lvl6pPr marL="964235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6pPr>
    <a:lvl7pPr marL="1157082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7pPr>
    <a:lvl8pPr marL="1349929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8pPr>
    <a:lvl9pPr marL="1542776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88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4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03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2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2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73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95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58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52563" y="67712"/>
            <a:ext cx="1548158" cy="243563"/>
            <a:chOff x="6442846" y="72970"/>
            <a:chExt cx="2457936" cy="5155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991993" y="234069"/>
              <a:ext cx="90878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4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8603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314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07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12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Corporate income tax expenditures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238351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Corporate income tax expenditures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62C2E59-0AA2-4E92-9816-BCBEC48F31DC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792C8AB-F564-4F77-BF3E-0A9B26F6C8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EA11B1E-D91A-422C-89E9-792F4F4343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9883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F7E41EF-3FD1-4569-86DC-D48F4A112354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62683A5-8DE8-443C-96ED-87ED5E91E4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B11EF0-6BDB-44F7-A487-A4EB65163F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88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C57DDF8-0894-4B5B-BA20-A7A2AD2817D0}"/>
              </a:ext>
            </a:extLst>
          </p:cNvPr>
          <p:cNvGrpSpPr/>
          <p:nvPr userDrawn="1"/>
        </p:nvGrpSpPr>
        <p:grpSpPr>
          <a:xfrm>
            <a:off x="4052563" y="34481"/>
            <a:ext cx="1548158" cy="243563"/>
            <a:chOff x="6442846" y="72970"/>
            <a:chExt cx="2457936" cy="51552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35DCA34-6E3C-4814-8277-ACC72EE1EC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2846" y="72970"/>
              <a:ext cx="924522" cy="5155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2E4929D-3046-49BC-8294-6FF969E17F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7991993" y="234070"/>
              <a:ext cx="908789" cy="3544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3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  <p15:guide id="4" orient="horz" pos="8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4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620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6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8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 userDrawn="1">
          <p15:clr>
            <a:srgbClr val="FBAE40"/>
          </p15:clr>
        </p15:guide>
        <p15:guide id="2" orient="horz" pos="41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0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2" r:id="rId2"/>
    <p:sldLayoutId id="2147483674" r:id="rId3"/>
    <p:sldLayoutId id="2147483693" r:id="rId4"/>
    <p:sldLayoutId id="2147483675" r:id="rId5"/>
    <p:sldLayoutId id="2147483676" r:id="rId6"/>
    <p:sldLayoutId id="2147483684" r:id="rId7"/>
    <p:sldLayoutId id="2147483678" r:id="rId8"/>
    <p:sldLayoutId id="2147483685" r:id="rId9"/>
    <p:sldLayoutId id="2147483691" r:id="rId10"/>
    <p:sldLayoutId id="2147483687" r:id="rId11"/>
    <p:sldLayoutId id="2147483694" r:id="rId12"/>
    <p:sldLayoutId id="2147483688" r:id="rId13"/>
    <p:sldLayoutId id="2147483689" r:id="rId14"/>
    <p:sldLayoutId id="2147483695" r:id="rId15"/>
    <p:sldLayoutId id="2147483690" r:id="rId16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 userDrawn="1">
          <p15:clr>
            <a:srgbClr val="F26B43"/>
          </p15:clr>
        </p15:guide>
        <p15:guide id="2" pos="3387" userDrawn="1">
          <p15:clr>
            <a:srgbClr val="F26B43"/>
          </p15:clr>
        </p15:guide>
        <p15:guide id="3" orient="horz" pos="367" userDrawn="1">
          <p15:clr>
            <a:srgbClr val="F26B43"/>
          </p15:clr>
        </p15:guide>
        <p15:guide id="4" orient="horz" pos="2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5307-7F58-9D46-AF20-E955739F9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32" y="1058955"/>
            <a:ext cx="3843316" cy="1122177"/>
          </a:xfrm>
        </p:spPr>
        <p:txBody>
          <a:bodyPr>
            <a:normAutofit/>
          </a:bodyPr>
          <a:lstStyle/>
          <a:p>
            <a:r>
              <a:rPr lang="en-GB" dirty="0"/>
              <a:t>Tax expenditure under the CIT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19D26-0768-7E47-B585-0B2B4AACB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601" y="2181132"/>
            <a:ext cx="2299757" cy="859112"/>
          </a:xfrm>
        </p:spPr>
        <p:txBody>
          <a:bodyPr>
            <a:normAutofit/>
          </a:bodyPr>
          <a:lstStyle/>
          <a:p>
            <a:r>
              <a:rPr lang="en-US" dirty="0"/>
              <a:t>7 Feb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1BA81-96CA-8845-97C9-EADC18C193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Vedanth</a:t>
            </a:r>
            <a:r>
              <a:rPr lang="en-US" dirty="0"/>
              <a:t> Nair</a:t>
            </a:r>
          </a:p>
          <a:p>
            <a:r>
              <a:rPr lang="en-US" dirty="0"/>
              <a:t>Kyle McNabb </a:t>
            </a:r>
          </a:p>
        </p:txBody>
      </p:sp>
    </p:spTree>
    <p:extLst>
      <p:ext uri="{BB962C8B-B14F-4D97-AF65-F5344CB8AC3E}">
        <p14:creationId xmlns:p14="http://schemas.microsoft.com/office/powerpoint/2010/main" val="12309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00470"/>
            <a:ext cx="5040397" cy="2335563"/>
          </a:xfrm>
        </p:spPr>
        <p:txBody>
          <a:bodyPr>
            <a:normAutofit/>
          </a:bodyPr>
          <a:lstStyle/>
          <a:p>
            <a:r>
              <a:rPr lang="en-GB" dirty="0"/>
              <a:t>In this hypothetical scenario, revenue foregone from a deduction taken in FY18/19 is spread across four financial years. </a:t>
            </a:r>
          </a:p>
          <a:p>
            <a:endParaRPr lang="en-GB" dirty="0"/>
          </a:p>
          <a:p>
            <a:r>
              <a:rPr lang="en-GB" b="1" dirty="0"/>
              <a:t>Over four years, the total TE is $150m </a:t>
            </a:r>
            <a:r>
              <a:rPr lang="en-GB" dirty="0"/>
              <a:t>(37.5m in each year)</a:t>
            </a:r>
          </a:p>
          <a:p>
            <a:pPr lvl="1"/>
            <a:r>
              <a:rPr lang="en-GB" dirty="0"/>
              <a:t>If we had just looked at the year in which the deduction takes place, we would have only counted $37.5m in 2018/19, and nothing in subsequent years</a:t>
            </a:r>
          </a:p>
          <a:p>
            <a:endParaRPr lang="en-GB" b="1" u="sng" dirty="0"/>
          </a:p>
          <a:p>
            <a:r>
              <a:rPr lang="en-GB" dirty="0"/>
              <a:t>Thus, both issues of a firm’s profitability and loss-making position can affect how much – and when – revenue foregone is reported.</a:t>
            </a:r>
          </a:p>
          <a:p>
            <a:endParaRPr lang="en-GB" dirty="0"/>
          </a:p>
          <a:p>
            <a:r>
              <a:rPr lang="en-GB" dirty="0"/>
              <a:t>It might not be possible to fully incorporate this: a lot of data required. 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Timing issues and loss carried forward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8DEF3-6C09-4CE6-B385-AB62542DCE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9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52F1CA-9FE5-4436-8124-C78594D51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are the TEs associated with?</a:t>
            </a:r>
          </a:p>
          <a:p>
            <a:endParaRPr lang="en-GB" dirty="0"/>
          </a:p>
          <a:p>
            <a:pPr lvl="1"/>
            <a:r>
              <a:rPr lang="en-GB" dirty="0"/>
              <a:t>1) An income tax holiday for mining companies</a:t>
            </a:r>
          </a:p>
          <a:p>
            <a:pPr lvl="1"/>
            <a:r>
              <a:rPr lang="en-GB" dirty="0"/>
              <a:t>2) A reduced rate of 15% for exporters </a:t>
            </a:r>
          </a:p>
          <a:p>
            <a:pPr lvl="1"/>
            <a:r>
              <a:rPr lang="en-GB" dirty="0"/>
              <a:t>3) [Bonus] Loss carry forward of 5 years, instead of 3, for exporters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Note that the benchmark rate is 30%</a:t>
            </a:r>
          </a:p>
          <a:p>
            <a:pPr lvl="1"/>
            <a:r>
              <a:rPr lang="en-GB" dirty="0"/>
              <a:t>See worksheet for more details.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F83315-A31F-43EC-A4EE-F9BBEBAC6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Group exercises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9263B-A499-4996-B478-3C369C1AFC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959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3437DB-BDCA-423B-8432-2DC6D0BF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Aggregate answers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34C583-4F90-4311-B158-CA6DD2D4D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082316"/>
              </p:ext>
            </p:extLst>
          </p:nvPr>
        </p:nvGraphicFramePr>
        <p:xfrm>
          <a:off x="109538" y="582613"/>
          <a:ext cx="5257800" cy="2172629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217596">
                  <a:extLst>
                    <a:ext uri="{9D8B030D-6E8A-4147-A177-3AD203B41FA5}">
                      <a16:colId xmlns:a16="http://schemas.microsoft.com/office/drawing/2014/main" val="1670552246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1649593784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861291572"/>
                    </a:ext>
                  </a:extLst>
                </a:gridCol>
                <a:gridCol w="1236044">
                  <a:extLst>
                    <a:ext uri="{9D8B030D-6E8A-4147-A177-3AD203B41FA5}">
                      <a16:colId xmlns:a16="http://schemas.microsoft.com/office/drawing/2014/main" val="1324722753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Year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Q1: sum of RF from tax holiday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Q2: sum of RF from exporter reduced 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Q3: sum of RF from extended LCF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507117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2012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540,530.40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129,679.35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           -  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34249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2013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540,725.40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241,539.60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           -  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040543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658,728.90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246,515.10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           -  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41635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2015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671,007.60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268,668.60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68,941.50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005261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764,652.00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163,984.50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75,764.40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010425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2017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693,468.30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354,951.30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           -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370843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538,505.10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284,399.40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           -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857372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707,799.90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288,237.94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           -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5021358"/>
                  </a:ext>
                </a:extLst>
              </a:tr>
              <a:tr h="1656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634,666.20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270,060.81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           -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760940"/>
                  </a:ext>
                </a:extLst>
              </a:tr>
              <a:tr h="17356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590,173.80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     379,825.29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                -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9" marR="7889" marT="788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6955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4A2576-6152-4B07-ADEF-0C37FF460F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85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6BFFA-A43B-BA6C-9254-1C1501947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– revenue foregone for a mining income tax holiday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7C113F-7CB4-A8B1-327D-A4CDF37CF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79" y="878458"/>
            <a:ext cx="4465873" cy="13752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32408A-CD73-97F8-ED28-B80AF2ACA0ED}"/>
              </a:ext>
            </a:extLst>
          </p:cNvPr>
          <p:cNvSpPr/>
          <p:nvPr/>
        </p:nvSpPr>
        <p:spPr>
          <a:xfrm>
            <a:off x="3953435" y="1274782"/>
            <a:ext cx="669817" cy="107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21F9312-802D-B9F5-04CD-2A0FF42D8D2F}"/>
              </a:ext>
            </a:extLst>
          </p:cNvPr>
          <p:cNvCxnSpPr>
            <a:endCxn id="7" idx="3"/>
          </p:cNvCxnSpPr>
          <p:nvPr/>
        </p:nvCxnSpPr>
        <p:spPr>
          <a:xfrm flipH="1">
            <a:off x="4623252" y="1328570"/>
            <a:ext cx="3306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1FFEF59-0B15-ECBA-895C-AA8EE7D883F4}"/>
              </a:ext>
            </a:extLst>
          </p:cNvPr>
          <p:cNvSpPr txBox="1"/>
          <p:nvPr/>
        </p:nvSpPr>
        <p:spPr>
          <a:xfrm>
            <a:off x="4914497" y="894595"/>
            <a:ext cx="757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No revenue foregone in 2012, as taxable income (including loss carried forward) is zero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3818B7-3DB6-FFB8-A72E-7D26141529BA}"/>
              </a:ext>
            </a:extLst>
          </p:cNvPr>
          <p:cNvSpPr/>
          <p:nvPr/>
        </p:nvSpPr>
        <p:spPr>
          <a:xfrm>
            <a:off x="3953435" y="1382358"/>
            <a:ext cx="669817" cy="8713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97EC75-1FBA-1DEA-3082-CD7EABFDA86E}"/>
              </a:ext>
            </a:extLst>
          </p:cNvPr>
          <p:cNvCxnSpPr>
            <a:cxnSpLocks/>
          </p:cNvCxnSpPr>
          <p:nvPr/>
        </p:nvCxnSpPr>
        <p:spPr>
          <a:xfrm flipV="1">
            <a:off x="4286922" y="2253727"/>
            <a:ext cx="0" cy="215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5DE6DC-7CFE-CC42-5D45-AE9B6F62BA95}"/>
              </a:ext>
            </a:extLst>
          </p:cNvPr>
          <p:cNvSpPr txBox="1"/>
          <p:nvPr/>
        </p:nvSpPr>
        <p:spPr>
          <a:xfrm>
            <a:off x="3452723" y="2419218"/>
            <a:ext cx="184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Revenue foregone from exemption in 2013 – 2021 = 30% of taxable income after loss carry forward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05FB2E-BA67-469B-AE17-9ED0402912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371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5E1A8D-04B1-E47C-2E72-07F358CED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– revenue foregone due to extended loss carry forward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1A1546-354B-62DA-942D-949CE15295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2" r="44690"/>
          <a:stretch/>
        </p:blipFill>
        <p:spPr>
          <a:xfrm>
            <a:off x="323091" y="729221"/>
            <a:ext cx="3518356" cy="10490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B3EF88-5EA0-B887-B241-D802A27615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863"/>
          <a:stretch/>
        </p:blipFill>
        <p:spPr>
          <a:xfrm>
            <a:off x="3841447" y="729222"/>
            <a:ext cx="1640284" cy="10490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274296-5B15-4D89-9B4E-1869A7BEFC4A}"/>
              </a:ext>
            </a:extLst>
          </p:cNvPr>
          <p:cNvSpPr/>
          <p:nvPr/>
        </p:nvSpPr>
        <p:spPr>
          <a:xfrm>
            <a:off x="3432657" y="1570075"/>
            <a:ext cx="408790" cy="208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0CC474-0E9F-75D6-0490-19D4D7930205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3637052" y="1778263"/>
            <a:ext cx="0" cy="281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F1B30F1-E8B7-25EE-2734-D4063C38E621}"/>
              </a:ext>
            </a:extLst>
          </p:cNvPr>
          <p:cNvSpPr txBox="1"/>
          <p:nvPr/>
        </p:nvSpPr>
        <p:spPr>
          <a:xfrm>
            <a:off x="3244653" y="2021343"/>
            <a:ext cx="7847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/>
              <a:t>Provision only affects firms carrying forward losses for year 4 and year 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307345-0725-F31B-A92B-3CBC24701F89}"/>
              </a:ext>
            </a:extLst>
          </p:cNvPr>
          <p:cNvSpPr/>
          <p:nvPr/>
        </p:nvSpPr>
        <p:spPr>
          <a:xfrm>
            <a:off x="3841447" y="1570075"/>
            <a:ext cx="829568" cy="208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AA7D99-7CCB-CE1E-6994-0894FB366B17}"/>
              </a:ext>
            </a:extLst>
          </p:cNvPr>
          <p:cNvCxnSpPr>
            <a:cxnSpLocks/>
          </p:cNvCxnSpPr>
          <p:nvPr/>
        </p:nvCxnSpPr>
        <p:spPr>
          <a:xfrm flipV="1">
            <a:off x="4289852" y="1778263"/>
            <a:ext cx="0" cy="281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75884C-ABEE-DF1E-CBAE-702422132191}"/>
              </a:ext>
            </a:extLst>
          </p:cNvPr>
          <p:cNvSpPr txBox="1"/>
          <p:nvPr/>
        </p:nvSpPr>
        <p:spPr>
          <a:xfrm>
            <a:off x="3934490" y="2025361"/>
            <a:ext cx="7847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/>
              <a:t>Extra taxable income if firms could not carry loss in year 4 and year 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566353-321D-F272-C35B-FE6C1DD43CFE}"/>
              </a:ext>
            </a:extLst>
          </p:cNvPr>
          <p:cNvSpPr/>
          <p:nvPr/>
        </p:nvSpPr>
        <p:spPr>
          <a:xfrm>
            <a:off x="4671015" y="1570075"/>
            <a:ext cx="784798" cy="208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56F2B7-65E0-CAC6-CB5C-A16AF548BB83}"/>
              </a:ext>
            </a:extLst>
          </p:cNvPr>
          <p:cNvCxnSpPr>
            <a:cxnSpLocks/>
          </p:cNvCxnSpPr>
          <p:nvPr/>
        </p:nvCxnSpPr>
        <p:spPr>
          <a:xfrm flipV="1">
            <a:off x="5119052" y="1778263"/>
            <a:ext cx="0" cy="281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39FEB53-88E7-59A1-D166-319138B8B58C}"/>
              </a:ext>
            </a:extLst>
          </p:cNvPr>
          <p:cNvSpPr txBox="1"/>
          <p:nvPr/>
        </p:nvSpPr>
        <p:spPr>
          <a:xfrm>
            <a:off x="4641618" y="2025361"/>
            <a:ext cx="954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/>
              <a:t>Assume that additional taxable income is taxed at the 30% benchmark (though exporters separately receive reduced rate)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A0A566-8D26-4E5D-BFCB-32900610A1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874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0E2EA6-AF39-0BAC-CDC8-C2408726F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Often area where most interest lies – e.g., CIT holidays viewed as particularly harmful </a:t>
            </a:r>
          </a:p>
          <a:p>
            <a:r>
              <a:rPr lang="en-US" dirty="0"/>
              <a:t>Calculation methods differ from provision to provision</a:t>
            </a:r>
          </a:p>
          <a:p>
            <a:pPr lvl="1"/>
            <a:r>
              <a:rPr lang="en-US" dirty="0"/>
              <a:t>No one-size-fits-all model for calculating revenue foregone (microsimulation model?) </a:t>
            </a:r>
          </a:p>
          <a:p>
            <a:pPr lvl="1"/>
            <a:r>
              <a:rPr lang="en-US" dirty="0"/>
              <a:t>Some basic principles are useful and can be applied in most cases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u="sng" dirty="0"/>
              <a:t>Revenue foregone under the Corporate Income Tax (CIT)</a:t>
            </a:r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r>
              <a:rPr lang="en-US" dirty="0"/>
              <a:t>Utilizing data from CIT administrative returns; broadly: </a:t>
            </a:r>
            <a:endParaRPr lang="en-US" b="1" u="sng" dirty="0"/>
          </a:p>
          <a:p>
            <a:pPr lvl="1"/>
            <a:r>
              <a:rPr lang="en-US" dirty="0"/>
              <a:t>Step 1: Estimate the size of the base on which to estimate revenue foregone </a:t>
            </a:r>
            <a:r>
              <a:rPr lang="en-US" b="1" dirty="0">
                <a:solidFill>
                  <a:srgbClr val="C00000"/>
                </a:solidFill>
              </a:rPr>
              <a:t>[difficult]</a:t>
            </a:r>
          </a:p>
          <a:p>
            <a:pPr lvl="1"/>
            <a:r>
              <a:rPr lang="en-US" dirty="0"/>
              <a:t>Step 2: Multiply by Statutory CIT rate </a:t>
            </a:r>
            <a:r>
              <a:rPr lang="en-US" b="1" dirty="0">
                <a:solidFill>
                  <a:schemeClr val="accent1"/>
                </a:solidFill>
              </a:rPr>
              <a:t>[easy]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26331E-F594-2669-D283-2BBCD6CE73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20106F-C349-F529-7A5D-05CB0E8AB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Estimating TE under the Income Tax</a:t>
            </a:r>
          </a:p>
        </p:txBody>
      </p:sp>
    </p:spTree>
    <p:extLst>
      <p:ext uri="{BB962C8B-B14F-4D97-AF65-F5344CB8AC3E}">
        <p14:creationId xmlns:p14="http://schemas.microsoft.com/office/powerpoint/2010/main" val="2133302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72014F-BB3D-472D-AA8B-E45609A8D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1572046"/>
            <a:ext cx="5436359" cy="2209400"/>
          </a:xfrm>
        </p:spPr>
        <p:txBody>
          <a:bodyPr>
            <a:normAutofit/>
          </a:bodyPr>
          <a:lstStyle/>
          <a:p>
            <a:endParaRPr lang="en-GB" sz="800" dirty="0"/>
          </a:p>
          <a:p>
            <a:endParaRPr lang="en-GB" sz="800" dirty="0"/>
          </a:p>
          <a:p>
            <a:r>
              <a:rPr lang="en-GB" sz="800" dirty="0"/>
              <a:t>Typically, a benchmark CIT system will feature: </a:t>
            </a:r>
          </a:p>
          <a:p>
            <a:pPr lvl="1"/>
            <a:r>
              <a:rPr lang="en-GB" sz="800" dirty="0"/>
              <a:t>Statutory tax rate being applied to all tax units (firms)</a:t>
            </a:r>
          </a:p>
          <a:p>
            <a:pPr lvl="1"/>
            <a:r>
              <a:rPr lang="en-GB" sz="800" dirty="0"/>
              <a:t>Same definition of the tax base being applied to all firms (in particular, same capital allowances / depreciation schedule)</a:t>
            </a:r>
          </a:p>
          <a:p>
            <a:pPr lvl="1"/>
            <a:r>
              <a:rPr lang="en-GB" sz="800" dirty="0"/>
              <a:t>Same loss carry forward provisions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F13713-2642-429D-AB25-492BC9943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99535"/>
            <a:ext cx="4305540" cy="270044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What is corporate income tax?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EC44C3-DE6C-82AF-CF9A-22D8B787C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271366"/>
              </p:ext>
            </p:extLst>
          </p:nvPr>
        </p:nvGraphicFramePr>
        <p:xfrm>
          <a:off x="420350" y="485738"/>
          <a:ext cx="3241203" cy="275426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40199">
                  <a:extLst>
                    <a:ext uri="{9D8B030D-6E8A-4147-A177-3AD203B41FA5}">
                      <a16:colId xmlns:a16="http://schemas.microsoft.com/office/drawing/2014/main" val="3616942541"/>
                    </a:ext>
                  </a:extLst>
                </a:gridCol>
                <a:gridCol w="693502">
                  <a:extLst>
                    <a:ext uri="{9D8B030D-6E8A-4147-A177-3AD203B41FA5}">
                      <a16:colId xmlns:a16="http://schemas.microsoft.com/office/drawing/2014/main" val="3302087424"/>
                    </a:ext>
                  </a:extLst>
                </a:gridCol>
                <a:gridCol w="788437">
                  <a:extLst>
                    <a:ext uri="{9D8B030D-6E8A-4147-A177-3AD203B41FA5}">
                      <a16:colId xmlns:a16="http://schemas.microsoft.com/office/drawing/2014/main" val="4069908360"/>
                    </a:ext>
                  </a:extLst>
                </a:gridCol>
                <a:gridCol w="919065">
                  <a:extLst>
                    <a:ext uri="{9D8B030D-6E8A-4147-A177-3AD203B41FA5}">
                      <a16:colId xmlns:a16="http://schemas.microsoft.com/office/drawing/2014/main" val="2644541852"/>
                    </a:ext>
                  </a:extLst>
                </a:gridCol>
              </a:tblGrid>
              <a:tr h="137713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Tax Head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(I) Tax Unit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(II) Tax Base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(III) Tax Rate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154143"/>
                  </a:ext>
                </a:extLst>
              </a:tr>
              <a:tr h="137713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CIT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Firm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(Taxable) profit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Statutory CIT rate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48002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DC9897A-D409-4F92-6240-19BBAF2997F0}"/>
              </a:ext>
            </a:extLst>
          </p:cNvPr>
          <p:cNvSpPr txBox="1"/>
          <p:nvPr/>
        </p:nvSpPr>
        <p:spPr>
          <a:xfrm>
            <a:off x="420350" y="993483"/>
            <a:ext cx="820267" cy="248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Revenue</a:t>
            </a:r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DAD64E-324F-D382-9671-696B3A95DE2B}"/>
              </a:ext>
            </a:extLst>
          </p:cNvPr>
          <p:cNvSpPr txBox="1"/>
          <p:nvPr/>
        </p:nvSpPr>
        <p:spPr>
          <a:xfrm>
            <a:off x="1245843" y="947036"/>
            <a:ext cx="900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Payroll + Input Costs</a:t>
            </a:r>
            <a:endParaRPr lang="en-GB" sz="8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47198D3-B67B-DC95-9AE5-61D145C14DA7}"/>
              </a:ext>
            </a:extLst>
          </p:cNvPr>
          <p:cNvCxnSpPr>
            <a:cxnSpLocks/>
          </p:cNvCxnSpPr>
          <p:nvPr/>
        </p:nvCxnSpPr>
        <p:spPr>
          <a:xfrm>
            <a:off x="1125346" y="1117522"/>
            <a:ext cx="109798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Left Bracket 16">
            <a:extLst>
              <a:ext uri="{FF2B5EF4-FFF2-40B4-BE49-F238E27FC236}">
                <a16:creationId xmlns:a16="http://schemas.microsoft.com/office/drawing/2014/main" id="{BCCEEBC2-C83A-18A5-6E8C-CCF151F5A04D}"/>
              </a:ext>
            </a:extLst>
          </p:cNvPr>
          <p:cNvSpPr/>
          <p:nvPr/>
        </p:nvSpPr>
        <p:spPr>
          <a:xfrm rot="16200000">
            <a:off x="1182075" y="492029"/>
            <a:ext cx="77767" cy="160121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40B589-3F78-D6C2-CFCF-E19C595CDCE0}"/>
              </a:ext>
            </a:extLst>
          </p:cNvPr>
          <p:cNvSpPr txBox="1"/>
          <p:nvPr/>
        </p:nvSpPr>
        <p:spPr>
          <a:xfrm>
            <a:off x="706275" y="1307130"/>
            <a:ext cx="1057738" cy="248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Gross profits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A985AA-392A-84C3-2362-264686D2C927}"/>
              </a:ext>
            </a:extLst>
          </p:cNvPr>
          <p:cNvCxnSpPr>
            <a:cxnSpLocks/>
          </p:cNvCxnSpPr>
          <p:nvPr/>
        </p:nvCxnSpPr>
        <p:spPr>
          <a:xfrm>
            <a:off x="2206974" y="1117522"/>
            <a:ext cx="109798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053DD65-8230-846A-0802-32D230027D61}"/>
              </a:ext>
            </a:extLst>
          </p:cNvPr>
          <p:cNvSpPr txBox="1"/>
          <p:nvPr/>
        </p:nvSpPr>
        <p:spPr>
          <a:xfrm>
            <a:off x="2346189" y="886690"/>
            <a:ext cx="935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Allowance for depreciation of assets + loss from previous year</a:t>
            </a:r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7F9EB63B-2431-7CF0-49AF-EB8FCCBAA1F9}"/>
              </a:ext>
            </a:extLst>
          </p:cNvPr>
          <p:cNvSpPr/>
          <p:nvPr/>
        </p:nvSpPr>
        <p:spPr>
          <a:xfrm rot="16200000">
            <a:off x="1823237" y="114950"/>
            <a:ext cx="77767" cy="2958292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961D06-8C40-C8E6-EE7C-4EE61BD0634F}"/>
              </a:ext>
            </a:extLst>
          </p:cNvPr>
          <p:cNvSpPr txBox="1"/>
          <p:nvPr/>
        </p:nvSpPr>
        <p:spPr>
          <a:xfrm>
            <a:off x="903158" y="1598119"/>
            <a:ext cx="1916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Taxable profits (or loss carry forward)</a:t>
            </a:r>
          </a:p>
        </p:txBody>
      </p:sp>
      <p:sp>
        <p:nvSpPr>
          <p:cNvPr id="23" name="Multiply 22">
            <a:extLst>
              <a:ext uri="{FF2B5EF4-FFF2-40B4-BE49-F238E27FC236}">
                <a16:creationId xmlns:a16="http://schemas.microsoft.com/office/drawing/2014/main" id="{A98EBAFC-C3A5-0D35-310C-5F9D8B9AC117}"/>
              </a:ext>
            </a:extLst>
          </p:cNvPr>
          <p:cNvSpPr/>
          <p:nvPr/>
        </p:nvSpPr>
        <p:spPr>
          <a:xfrm>
            <a:off x="3759883" y="981939"/>
            <a:ext cx="207594" cy="16750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6E4529-5539-DD2E-8524-F8FAB22730AB}"/>
              </a:ext>
            </a:extLst>
          </p:cNvPr>
          <p:cNvSpPr txBox="1"/>
          <p:nvPr/>
        </p:nvSpPr>
        <p:spPr>
          <a:xfrm>
            <a:off x="3996894" y="892202"/>
            <a:ext cx="751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Statutory rate</a:t>
            </a:r>
          </a:p>
        </p:txBody>
      </p:sp>
      <p:sp>
        <p:nvSpPr>
          <p:cNvPr id="25" name="Equals 24">
            <a:extLst>
              <a:ext uri="{FF2B5EF4-FFF2-40B4-BE49-F238E27FC236}">
                <a16:creationId xmlns:a16="http://schemas.microsoft.com/office/drawing/2014/main" id="{7FDFF884-16C4-2074-1D7F-6E80DA221669}"/>
              </a:ext>
            </a:extLst>
          </p:cNvPr>
          <p:cNvSpPr/>
          <p:nvPr/>
        </p:nvSpPr>
        <p:spPr>
          <a:xfrm>
            <a:off x="4664008" y="961657"/>
            <a:ext cx="274770" cy="19661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DED8E0-1EA6-27AC-65FE-2F8B0D185D7C}"/>
              </a:ext>
            </a:extLst>
          </p:cNvPr>
          <p:cNvSpPr txBox="1"/>
          <p:nvPr/>
        </p:nvSpPr>
        <p:spPr>
          <a:xfrm>
            <a:off x="4938778" y="944127"/>
            <a:ext cx="751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CIT paid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BB937-8D8D-4122-A5B8-7C71A2309A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58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0" grpId="0"/>
      <p:bldP spid="21" grpId="0" animBg="1"/>
      <p:bldP spid="22" grpId="0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C7FA31-F51A-44CA-9B87-9E48DBCD0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660065"/>
            <a:ext cx="5040397" cy="1919957"/>
          </a:xfrm>
        </p:spPr>
        <p:txBody>
          <a:bodyPr>
            <a:noAutofit/>
          </a:bodyPr>
          <a:lstStyle/>
          <a:p>
            <a:r>
              <a:rPr lang="en-GB" sz="1000" dirty="0"/>
              <a:t>What deviations are there from the benchmark CIT system in your country?</a:t>
            </a:r>
          </a:p>
          <a:p>
            <a:r>
              <a:rPr lang="en-GB" sz="1000" dirty="0"/>
              <a:t>What challenges do you face computing revenue foregone under the CIT?</a:t>
            </a:r>
          </a:p>
          <a:p>
            <a:endParaRPr lang="en-GB" sz="1000" dirty="0"/>
          </a:p>
          <a:p>
            <a:endParaRPr lang="en-GB" sz="1000" dirty="0"/>
          </a:p>
          <a:p>
            <a:r>
              <a:rPr lang="en-GB" sz="1000" dirty="0"/>
              <a:t>Common deviations from the benchmark we find in TaxDev partner countries include:</a:t>
            </a:r>
          </a:p>
          <a:p>
            <a:pPr lvl="1"/>
            <a:r>
              <a:rPr lang="en-GB" sz="1000" dirty="0"/>
              <a:t>Tax holidays, or reduced rates</a:t>
            </a:r>
          </a:p>
          <a:p>
            <a:pPr lvl="1"/>
            <a:r>
              <a:rPr lang="en-GB" sz="1000" dirty="0"/>
              <a:t>Extended loss carry forward provisions for certain sectors</a:t>
            </a:r>
          </a:p>
          <a:p>
            <a:pPr lvl="1"/>
            <a:r>
              <a:rPr lang="en-GB" sz="1000" dirty="0"/>
              <a:t>Accelerated depreciation or capital allowances for certain types of assets / in certain sectors</a:t>
            </a:r>
          </a:p>
          <a:p>
            <a:pPr lvl="1"/>
            <a:r>
              <a:rPr lang="en-GB" sz="1000" dirty="0"/>
              <a:t>Tax credits for certain activities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5A7A7C-BBF1-48B8-BC8B-82468424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Group discussion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923D40-596E-4521-8EAE-BF3B33795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8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C7FA31-F51A-44CA-9B87-9E48DBCD0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99309"/>
            <a:ext cx="5040397" cy="2335563"/>
          </a:xfrm>
        </p:spPr>
        <p:txBody>
          <a:bodyPr/>
          <a:lstStyle/>
          <a:p>
            <a:r>
              <a:rPr lang="en-GB" dirty="0"/>
              <a:t>Different levels of detail help us to better estimate revenue foregone</a:t>
            </a:r>
          </a:p>
          <a:p>
            <a:endParaRPr lang="en-GB" dirty="0"/>
          </a:p>
          <a:p>
            <a:r>
              <a:rPr lang="en-GB" dirty="0"/>
              <a:t>Consider the case of a deduction that represents a TE. You might have data on:</a:t>
            </a:r>
          </a:p>
          <a:p>
            <a:endParaRPr lang="en-GB" dirty="0"/>
          </a:p>
          <a:p>
            <a:r>
              <a:rPr lang="en-GB" dirty="0">
                <a:solidFill>
                  <a:srgbClr val="C00000"/>
                </a:solidFill>
              </a:rPr>
              <a:t>1. </a:t>
            </a:r>
            <a:r>
              <a:rPr lang="en-GB" b="1" dirty="0"/>
              <a:t>Amount of deduction claimed, in a given year</a:t>
            </a:r>
          </a:p>
          <a:p>
            <a:r>
              <a:rPr lang="en-GB" b="1" dirty="0">
                <a:solidFill>
                  <a:srgbClr val="C00000"/>
                </a:solidFill>
              </a:rPr>
              <a:t>2. </a:t>
            </a:r>
            <a:r>
              <a:rPr lang="en-GB" b="1" dirty="0"/>
              <a:t>Amount of deduction claimed, and firms’ income position in a given year</a:t>
            </a:r>
          </a:p>
          <a:p>
            <a:r>
              <a:rPr lang="en-GB" b="1" dirty="0">
                <a:solidFill>
                  <a:srgbClr val="C00000"/>
                </a:solidFill>
              </a:rPr>
              <a:t>3. </a:t>
            </a:r>
            <a:r>
              <a:rPr lang="en-GB" b="1" dirty="0"/>
              <a:t>Amount of deduction claimed, and firms’ income position for many years</a:t>
            </a:r>
          </a:p>
          <a:p>
            <a:endParaRPr lang="en-GB" dirty="0"/>
          </a:p>
          <a:p>
            <a:r>
              <a:rPr lang="en-GB" dirty="0"/>
              <a:t>Following example shows how different levels of detail in the data per (1) (2) (3) lead to difference in a) estimate of revenue foregone and b) timing of revenue foregone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5A7A7C-BBF1-48B8-BC8B-82468424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77450-FCB3-45F6-A1A7-E7CAA8238B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999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C7FA31-F51A-44CA-9B87-9E48DBCD0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99309"/>
            <a:ext cx="5040397" cy="2335563"/>
          </a:xfrm>
        </p:spPr>
        <p:txBody>
          <a:bodyPr/>
          <a:lstStyle/>
          <a:p>
            <a:r>
              <a:rPr lang="en-GB" dirty="0"/>
              <a:t>You have data on:</a:t>
            </a:r>
          </a:p>
          <a:p>
            <a:endParaRPr lang="en-GB" dirty="0"/>
          </a:p>
          <a:p>
            <a:r>
              <a:rPr lang="en-GB" b="1" dirty="0">
                <a:solidFill>
                  <a:srgbClr val="C00000"/>
                </a:solidFill>
              </a:rPr>
              <a:t>1. Amount of deduction claimed in a given year</a:t>
            </a:r>
            <a:endParaRPr lang="en-GB" dirty="0"/>
          </a:p>
          <a:p>
            <a:pPr lvl="1"/>
            <a:r>
              <a:rPr lang="en-GB" dirty="0"/>
              <a:t>E.g. in 2018/19, company claims a tax deduction of 500</a:t>
            </a:r>
          </a:p>
          <a:p>
            <a:pPr lvl="1"/>
            <a:r>
              <a:rPr lang="en-GB" dirty="0"/>
              <a:t>Statutory CIT rate is 30%  </a:t>
            </a:r>
          </a:p>
          <a:p>
            <a:pPr lvl="1"/>
            <a:r>
              <a:rPr lang="en-GB" dirty="0"/>
              <a:t>Very basic approximation of TE: 500*0.3 = </a:t>
            </a:r>
            <a:r>
              <a:rPr lang="en-GB" b="1" dirty="0"/>
              <a:t>150</a:t>
            </a:r>
          </a:p>
          <a:p>
            <a:pPr lvl="1"/>
            <a:r>
              <a:rPr lang="en-GB" dirty="0"/>
              <a:t>(Note: assume benchmark deduction rate is 0%, for simplicity).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5A7A7C-BBF1-48B8-BC8B-82468424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Data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8BE86-1213-4A82-9C71-FB219D66FE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14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C56B68-0651-4347-B957-0308276B2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481617"/>
            <a:ext cx="5078143" cy="812645"/>
          </a:xfrm>
        </p:spPr>
        <p:txBody>
          <a:bodyPr>
            <a:normAutofit fontScale="77500" lnSpcReduction="20000"/>
          </a:bodyPr>
          <a:lstStyle/>
          <a:p>
            <a:r>
              <a:rPr lang="en-GB" sz="1000" b="1" dirty="0">
                <a:solidFill>
                  <a:srgbClr val="C00000"/>
                </a:solidFill>
              </a:rPr>
              <a:t>2. You now have data on: Amount of deduction claimed, and firms’ income position </a:t>
            </a:r>
            <a:r>
              <a:rPr lang="en-GB" sz="1000" b="1" u="sng" dirty="0">
                <a:solidFill>
                  <a:srgbClr val="C00000"/>
                </a:solidFill>
              </a:rPr>
              <a:t>i</a:t>
            </a:r>
            <a:r>
              <a:rPr lang="en-GB" sz="1000" b="1" dirty="0">
                <a:solidFill>
                  <a:srgbClr val="C00000"/>
                </a:solidFill>
              </a:rPr>
              <a:t>n a given year</a:t>
            </a:r>
          </a:p>
          <a:p>
            <a:pPr marL="0" indent="0">
              <a:buNone/>
            </a:pPr>
            <a:endParaRPr lang="en-GB" sz="800" dirty="0"/>
          </a:p>
          <a:p>
            <a:r>
              <a:rPr lang="en-GB" sz="900" dirty="0"/>
              <a:t>All firms below receive the same tax deduction (e.g. an investment allowance) of 500, but total tax expenditure depends on initial profit / loss position. (Note: assume benchmark deduction rate is 0%, for simplicity). </a:t>
            </a:r>
          </a:p>
          <a:p>
            <a:endParaRPr lang="en-GB" sz="9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F5A2FF-AC29-46A3-BB70-406EEA4A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2"/>
                </a:solidFill>
              </a:rPr>
              <a:t>Important modelling points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A3450FD-7A97-419F-8622-F25F576349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183122"/>
              </p:ext>
            </p:extLst>
          </p:nvPr>
        </p:nvGraphicFramePr>
        <p:xfrm>
          <a:off x="219076" y="1268495"/>
          <a:ext cx="5410202" cy="15859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72886">
                  <a:extLst>
                    <a:ext uri="{9D8B030D-6E8A-4147-A177-3AD203B41FA5}">
                      <a16:colId xmlns:a16="http://schemas.microsoft.com/office/drawing/2014/main" val="2211586966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2990628885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1440654076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3430778727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3386599286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976630137"/>
                    </a:ext>
                  </a:extLst>
                </a:gridCol>
                <a:gridCol w="772886">
                  <a:extLst>
                    <a:ext uri="{9D8B030D-6E8A-4147-A177-3AD203B41FA5}">
                      <a16:colId xmlns:a16="http://schemas.microsoft.com/office/drawing/2014/main" val="3908058009"/>
                    </a:ext>
                  </a:extLst>
                </a:gridCol>
              </a:tblGrid>
              <a:tr h="48319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Profits /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Tax deduction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Taxable </a:t>
                      </a:r>
                    </a:p>
                    <a:p>
                      <a:r>
                        <a:rPr lang="en-GB" sz="800" dirty="0"/>
                        <a:t>Income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Tax Liability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Tax liability if deduction did not exist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Revenue Foregone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317889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r>
                        <a:rPr lang="en-GB" sz="800" dirty="0"/>
                        <a:t>Firm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500 * 30% = 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1000 * 30% = 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297014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r>
                        <a:rPr lang="en-GB" sz="800" dirty="0"/>
                        <a:t>Firm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 * 30% 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250 * 30% = 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154755"/>
                  </a:ext>
                </a:extLst>
              </a:tr>
              <a:tr h="285633">
                <a:tc>
                  <a:txBody>
                    <a:bodyPr/>
                    <a:lstStyle/>
                    <a:p>
                      <a:r>
                        <a:rPr lang="en-GB" sz="800" dirty="0"/>
                        <a:t>Firm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-500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 * 30% =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 * 30% =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846325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96B0E8-6B36-4DE1-AF42-4575404518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03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ability to carry forward losses is a standard feature of income tax systems and not (normally) considered as a TE. </a:t>
            </a:r>
          </a:p>
          <a:p>
            <a:pPr lvl="1"/>
            <a:r>
              <a:rPr lang="en-US" dirty="0"/>
              <a:t>(Some countries do place restrictions)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But when calculating the revenue foregone from deductions under the income tax, then an understanding of a firms’ loss position </a:t>
            </a:r>
            <a:r>
              <a:rPr lang="en-US" i="1" dirty="0"/>
              <a:t>over time</a:t>
            </a:r>
            <a:r>
              <a:rPr lang="en-US" dirty="0"/>
              <a:t> is crucial.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Timing issues and loss carried forward</a:t>
            </a:r>
          </a:p>
        </p:txBody>
      </p:sp>
    </p:spTree>
    <p:extLst>
      <p:ext uri="{BB962C8B-B14F-4D97-AF65-F5344CB8AC3E}">
        <p14:creationId xmlns:p14="http://schemas.microsoft.com/office/powerpoint/2010/main" val="216024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AFE897-C6B0-8D09-1B15-BD35C758C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243907"/>
              </p:ext>
            </p:extLst>
          </p:nvPr>
        </p:nvGraphicFramePr>
        <p:xfrm>
          <a:off x="322999" y="1132307"/>
          <a:ext cx="4899739" cy="168394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66142">
                  <a:extLst>
                    <a:ext uri="{9D8B030D-6E8A-4147-A177-3AD203B41FA5}">
                      <a16:colId xmlns:a16="http://schemas.microsoft.com/office/drawing/2014/main" val="2533170267"/>
                    </a:ext>
                  </a:extLst>
                </a:gridCol>
                <a:gridCol w="518796">
                  <a:extLst>
                    <a:ext uri="{9D8B030D-6E8A-4147-A177-3AD203B41FA5}">
                      <a16:colId xmlns:a16="http://schemas.microsoft.com/office/drawing/2014/main" val="1777035230"/>
                    </a:ext>
                  </a:extLst>
                </a:gridCol>
                <a:gridCol w="579939">
                  <a:extLst>
                    <a:ext uri="{9D8B030D-6E8A-4147-A177-3AD203B41FA5}">
                      <a16:colId xmlns:a16="http://schemas.microsoft.com/office/drawing/2014/main" val="3587550666"/>
                    </a:ext>
                  </a:extLst>
                </a:gridCol>
                <a:gridCol w="592169">
                  <a:extLst>
                    <a:ext uri="{9D8B030D-6E8A-4147-A177-3AD203B41FA5}">
                      <a16:colId xmlns:a16="http://schemas.microsoft.com/office/drawing/2014/main" val="1221633392"/>
                    </a:ext>
                  </a:extLst>
                </a:gridCol>
                <a:gridCol w="531749">
                  <a:extLst>
                    <a:ext uri="{9D8B030D-6E8A-4147-A177-3AD203B41FA5}">
                      <a16:colId xmlns:a16="http://schemas.microsoft.com/office/drawing/2014/main" val="306540533"/>
                    </a:ext>
                  </a:extLst>
                </a:gridCol>
                <a:gridCol w="542469">
                  <a:extLst>
                    <a:ext uri="{9D8B030D-6E8A-4147-A177-3AD203B41FA5}">
                      <a16:colId xmlns:a16="http://schemas.microsoft.com/office/drawing/2014/main" val="483368586"/>
                    </a:ext>
                  </a:extLst>
                </a:gridCol>
                <a:gridCol w="543980">
                  <a:extLst>
                    <a:ext uri="{9D8B030D-6E8A-4147-A177-3AD203B41FA5}">
                      <a16:colId xmlns:a16="http://schemas.microsoft.com/office/drawing/2014/main" val="15295831"/>
                    </a:ext>
                  </a:extLst>
                </a:gridCol>
                <a:gridCol w="542469">
                  <a:extLst>
                    <a:ext uri="{9D8B030D-6E8A-4147-A177-3AD203B41FA5}">
                      <a16:colId xmlns:a16="http://schemas.microsoft.com/office/drawing/2014/main" val="2941730400"/>
                    </a:ext>
                  </a:extLst>
                </a:gridCol>
                <a:gridCol w="482026">
                  <a:extLst>
                    <a:ext uri="{9D8B030D-6E8A-4147-A177-3AD203B41FA5}">
                      <a16:colId xmlns:a16="http://schemas.microsoft.com/office/drawing/2014/main" val="1693437238"/>
                    </a:ext>
                  </a:extLst>
                </a:gridCol>
              </a:tblGrid>
              <a:tr h="10828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[1]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Financial Year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[2]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Loss from previous year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[3]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Profit / Loss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[4]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Deduction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[5]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Taxable income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b="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b="0" dirty="0">
                          <a:effectLst/>
                        </a:rPr>
                        <a:t>[6]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b="0" dirty="0">
                          <a:effectLst/>
                        </a:rPr>
                        <a:t>CIT paid</a:t>
                      </a:r>
                      <a:endParaRPr lang="en-GB" sz="9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[7]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Taxable income if no capital deduction in FY18/19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[8]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Revenue Foregone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(30% of Taxable Income)</a:t>
                      </a:r>
                      <a:endParaRPr lang="en-GB" sz="9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7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[9]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700" dirty="0">
                          <a:effectLst/>
                        </a:rPr>
                        <a:t>Loss carried forward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/>
                </a:tc>
                <a:extLst>
                  <a:ext uri="{0D108BD9-81ED-4DB2-BD59-A6C34878D82A}">
                    <a16:rowId xmlns:a16="http://schemas.microsoft.com/office/drawing/2014/main" val="261084530"/>
                  </a:ext>
                </a:extLst>
              </a:tr>
              <a:tr h="1692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FY18/19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-500m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37.5m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375m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extLst>
                  <a:ext uri="{0D108BD9-81ED-4DB2-BD59-A6C34878D82A}">
                    <a16:rowId xmlns:a16="http://schemas.microsoft.com/office/drawing/2014/main" val="4064432009"/>
                  </a:ext>
                </a:extLst>
              </a:tr>
              <a:tr h="1345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FY19/20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-375m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37.5m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250m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extLst>
                  <a:ext uri="{0D108BD9-81ED-4DB2-BD59-A6C34878D82A}">
                    <a16:rowId xmlns:a16="http://schemas.microsoft.com/office/drawing/2014/main" val="648019901"/>
                  </a:ext>
                </a:extLst>
              </a:tr>
              <a:tr h="1345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FY20/21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-250m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37.5m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extLst>
                  <a:ext uri="{0D108BD9-81ED-4DB2-BD59-A6C34878D82A}">
                    <a16:rowId xmlns:a16="http://schemas.microsoft.com/office/drawing/2014/main" val="2807545388"/>
                  </a:ext>
                </a:extLst>
              </a:tr>
              <a:tr h="1345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FY21/22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-125m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+125m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37.5m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800" dirty="0">
                          <a:effectLst/>
                        </a:rPr>
                        <a:t>/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7240" marR="57240" marT="0" marB="0" anchor="ctr"/>
                </a:tc>
                <a:extLst>
                  <a:ext uri="{0D108BD9-81ED-4DB2-BD59-A6C34878D82A}">
                    <a16:rowId xmlns:a16="http://schemas.microsoft.com/office/drawing/2014/main" val="437270396"/>
                  </a:ext>
                </a:extLst>
              </a:tr>
            </a:tbl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02" y="355557"/>
            <a:ext cx="5040397" cy="2335563"/>
          </a:xfrm>
        </p:spPr>
        <p:txBody>
          <a:bodyPr>
            <a:normAutofit/>
          </a:bodyPr>
          <a:lstStyle/>
          <a:p>
            <a:r>
              <a:rPr lang="en-GB" sz="800" dirty="0"/>
              <a:t>$500m deduction in the year FY18/19 </a:t>
            </a:r>
          </a:p>
          <a:p>
            <a:r>
              <a:rPr lang="en-GB" sz="800" dirty="0"/>
              <a:t>For this, and each of the subsequent years, firm makes a taxable profit of +$125m, but makes no further investments that qualify for a deduction. (Note: assume benchmark deduction rate is 0%, for simplicity). </a:t>
            </a:r>
          </a:p>
          <a:p>
            <a:r>
              <a:rPr lang="en-GB" sz="800" b="1" dirty="0">
                <a:solidFill>
                  <a:srgbClr val="C00000"/>
                </a:solidFill>
              </a:rPr>
              <a:t>You have data on the firms’ income position over time</a:t>
            </a:r>
            <a:endParaRPr lang="en-US" sz="800" b="1" dirty="0">
              <a:solidFill>
                <a:srgbClr val="C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7483" y="2905967"/>
            <a:ext cx="1943814" cy="172505"/>
          </a:xfrm>
        </p:spPr>
        <p:txBody>
          <a:bodyPr/>
          <a:lstStyle/>
          <a:p>
            <a:r>
              <a:rPr lang="en-US"/>
              <a:t>Corporate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02" y="77516"/>
            <a:ext cx="4305540" cy="2700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Timing issues and loss carried forward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9569C5D-C891-7D81-BF36-5EF98C3E9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541" y="1130430"/>
            <a:ext cx="57594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54652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TaxDev Powerpoint Template</Template>
  <TotalTime>9319</TotalTime>
  <Words>1278</Words>
  <Application>Microsoft Office PowerPoint</Application>
  <PresentationFormat>Custom</PresentationFormat>
  <Paragraphs>264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Roboto Bk</vt:lpstr>
      <vt:lpstr>Times New Roman</vt:lpstr>
      <vt:lpstr>Times New Roman (Body CS)</vt:lpstr>
      <vt:lpstr>Wingdings</vt:lpstr>
      <vt:lpstr>IFS-Theme</vt:lpstr>
      <vt:lpstr>Tax expenditure under the CIT</vt:lpstr>
      <vt:lpstr>Estimating TE under the Income Tax</vt:lpstr>
      <vt:lpstr>What is corporate income tax?</vt:lpstr>
      <vt:lpstr>Group discussion</vt:lpstr>
      <vt:lpstr>Data</vt:lpstr>
      <vt:lpstr>Data</vt:lpstr>
      <vt:lpstr>Important modelling points</vt:lpstr>
      <vt:lpstr>Timing issues and loss carried forward</vt:lpstr>
      <vt:lpstr>Timing issues and loss carried forward</vt:lpstr>
      <vt:lpstr>Timing issues and loss carried forward</vt:lpstr>
      <vt:lpstr>Group exercises</vt:lpstr>
      <vt:lpstr>Aggregate answers</vt:lpstr>
      <vt:lpstr>Answers – revenue foregone for a mining income tax holiday</vt:lpstr>
      <vt:lpstr>Answers – revenue foregone due to extended loss carry forward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report in about  three lines</dc:title>
  <dc:creator>Harriet_b</dc:creator>
  <cp:lastModifiedBy>David Phillips</cp:lastModifiedBy>
  <cp:revision>130</cp:revision>
  <dcterms:created xsi:type="dcterms:W3CDTF">2021-06-21T09:53:30Z</dcterms:created>
  <dcterms:modified xsi:type="dcterms:W3CDTF">2023-03-24T18:11:33Z</dcterms:modified>
</cp:coreProperties>
</file>