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 id="2147483678" r:id="rId2"/>
  </p:sldMasterIdLst>
  <p:notesMasterIdLst>
    <p:notesMasterId r:id="rId36"/>
  </p:notesMasterIdLst>
  <p:sldIdLst>
    <p:sldId id="256" r:id="rId3"/>
    <p:sldId id="257" r:id="rId4"/>
    <p:sldId id="707" r:id="rId5"/>
    <p:sldId id="697" r:id="rId6"/>
    <p:sldId id="706" r:id="rId7"/>
    <p:sldId id="711" r:id="rId8"/>
    <p:sldId id="261" r:id="rId9"/>
    <p:sldId id="703" r:id="rId10"/>
    <p:sldId id="704" r:id="rId11"/>
    <p:sldId id="715" r:id="rId12"/>
    <p:sldId id="705" r:id="rId13"/>
    <p:sldId id="712" r:id="rId14"/>
    <p:sldId id="262" r:id="rId15"/>
    <p:sldId id="263" r:id="rId16"/>
    <p:sldId id="722" r:id="rId17"/>
    <p:sldId id="724" r:id="rId18"/>
    <p:sldId id="723" r:id="rId19"/>
    <p:sldId id="725" r:id="rId20"/>
    <p:sldId id="726" r:id="rId21"/>
    <p:sldId id="713" r:id="rId22"/>
    <p:sldId id="264" r:id="rId23"/>
    <p:sldId id="710" r:id="rId24"/>
    <p:sldId id="265" r:id="rId25"/>
    <p:sldId id="266" r:id="rId26"/>
    <p:sldId id="267" r:id="rId27"/>
    <p:sldId id="717" r:id="rId28"/>
    <p:sldId id="716" r:id="rId29"/>
    <p:sldId id="268" r:id="rId30"/>
    <p:sldId id="269" r:id="rId31"/>
    <p:sldId id="276" r:id="rId32"/>
    <p:sldId id="270" r:id="rId33"/>
    <p:sldId id="721" r:id="rId34"/>
    <p:sldId id="709" r:id="rId35"/>
  </p:sldIdLst>
  <p:sldSz cx="12192000" cy="6858000"/>
  <p:notesSz cx="6858000" cy="9144000"/>
  <p:embeddedFontLst>
    <p:embeddedFont>
      <p:font typeface="Calibri" panose="020F0502020204030204" pitchFamily="34" charset="0"/>
      <p:regular r:id="rId37"/>
      <p:bold r:id="rId38"/>
      <p:italic r:id="rId39"/>
      <p:boldItalic r:id="rId40"/>
    </p:embeddedFont>
    <p:embeddedFont>
      <p:font typeface="Libre Franklin" panose="020B0604020202020204" charset="0"/>
      <p:regular r:id="rId41"/>
      <p:bold r:id="rId42"/>
      <p:italic r:id="rId43"/>
      <p:boldItalic r:id="rId44"/>
    </p:embeddedFont>
    <p:embeddedFont>
      <p:font typeface="Libre Franklin Medium" panose="020B0604020202020204" charset="0"/>
      <p:regular r:id="rId45"/>
      <p:bold r:id="rId46"/>
      <p:italic r:id="rId47"/>
      <p:boldItalic r:id="rId48"/>
    </p:embeddedFont>
    <p:embeddedFont>
      <p:font typeface="Roboto" pitchFamily="2" charset="0"/>
      <p:regular r:id="rId49"/>
      <p:bold r:id="rId50"/>
      <p:italic r:id="rId51"/>
      <p:boldItalic r:id="rId52"/>
    </p:embeddedFont>
    <p:embeddedFont>
      <p:font typeface="Roboto Bk" pitchFamily="2" charset="0"/>
      <p:regular r:id="rId53"/>
      <p:italic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3" roundtripDataSignature="AMtx7mhyhLt775UX6OsSq0Ua5due6mBsF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 initials="" lastIdx="10" clrIdx="0">
    <p:extLst>
      <p:ext uri="{19B8F6BF-5375-455C-9EA6-DF929625EA0E}">
        <p15:presenceInfo xmlns:p15="http://schemas.microsoft.com/office/powerpoint/2012/main" userId="S-1-5-21-3270607681-1907642102-4228251928-1011" providerId="AD"/>
      </p:ext>
    </p:extLst>
  </p:cmAuthor>
  <p:cmAuthor id="2" name="Harshil Parekh" initials="HP" lastIdx="5" clrIdx="1">
    <p:extLst>
      <p:ext uri="{19B8F6BF-5375-455C-9EA6-DF929625EA0E}">
        <p15:presenceInfo xmlns:p15="http://schemas.microsoft.com/office/powerpoint/2012/main" userId="S::h.parekh@odi.org.uk::34077342-535b-4b8c-81f9-e1eb3f7ea8d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AF6"/>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504A98F-3B17-4F2E-9499-54778E6BF63E}">
  <a:tblStyle styleId="{5504A98F-3B17-4F2E-9499-54778E6BF63E}"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BE9"/>
          </a:solidFill>
        </a:fill>
      </a:tcStyle>
    </a:wholeTbl>
    <a:band1H>
      <a:tcTxStyle/>
      <a:tcStyle>
        <a:tcBdr/>
        <a:fill>
          <a:solidFill>
            <a:srgbClr val="CBD5D0"/>
          </a:solidFill>
        </a:fill>
      </a:tcStyle>
    </a:band1H>
    <a:band2H>
      <a:tcTxStyle/>
      <a:tcStyle>
        <a:tcBdr/>
      </a:tcStyle>
    </a:band2H>
    <a:band1V>
      <a:tcTxStyle/>
      <a:tcStyle>
        <a:tcBdr/>
        <a:fill>
          <a:solidFill>
            <a:srgbClr val="CBD5D0"/>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3" autoAdjust="0"/>
    <p:restoredTop sz="77966" autoAdjust="0"/>
  </p:normalViewPr>
  <p:slideViewPr>
    <p:cSldViewPr snapToGrid="0">
      <p:cViewPr varScale="1">
        <p:scale>
          <a:sx n="38" d="100"/>
          <a:sy n="38" d="100"/>
        </p:scale>
        <p:origin x="60" y="9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3.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font" Target="fonts/font14.fntdata"/><Relationship Id="rId63" Type="http://customschemas.google.com/relationships/presentationmetadata" Target="metadata"/><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schemas.openxmlformats.org/officeDocument/2006/relationships/font" Target="fonts/font17.fntdata"/><Relationship Id="rId66"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7.fntdata"/><Relationship Id="rId48" Type="http://schemas.openxmlformats.org/officeDocument/2006/relationships/font" Target="fonts/font12.fntdata"/><Relationship Id="rId64"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font" Target="fonts/font15.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font" Target="fonts/font2.fntdata"/><Relationship Id="rId46" Type="http://schemas.openxmlformats.org/officeDocument/2006/relationships/font" Target="fonts/font10.fntdata"/><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font" Target="fonts/font5.fntdata"/><Relationship Id="rId54"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49" Type="http://schemas.openxmlformats.org/officeDocument/2006/relationships/font" Target="fonts/font13.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8.fntdata"/><Relationship Id="rId52" Type="http://schemas.openxmlformats.org/officeDocument/2006/relationships/font" Target="fonts/font16.fntdata"/><Relationship Id="rId6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1" name="Google Shape;22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dirty="0"/>
              <a:t>Starting from the benchmark tax system</a:t>
            </a:r>
          </a:p>
        </p:txBody>
      </p:sp>
    </p:spTree>
    <p:extLst>
      <p:ext uri="{BB962C8B-B14F-4D97-AF65-F5344CB8AC3E}">
        <p14:creationId xmlns:p14="http://schemas.microsoft.com/office/powerpoint/2010/main" val="3835116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dirty="0"/>
              <a:t>Starting from the benchmark tax system</a:t>
            </a:r>
          </a:p>
        </p:txBody>
      </p:sp>
    </p:spTree>
    <p:extLst>
      <p:ext uri="{BB962C8B-B14F-4D97-AF65-F5344CB8AC3E}">
        <p14:creationId xmlns:p14="http://schemas.microsoft.com/office/powerpoint/2010/main" val="2151186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31999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029211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1" name="Google Shape;30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51650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1" name="Google Shape;30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90581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5" name="Google Shape;29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1" name="Google Shape;30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7" name="Google Shape;30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1e04168b59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1e04168b59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7" name="Google Shape;22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158750" indent="0">
              <a:buNone/>
            </a:pPr>
            <a:endParaRPr lang="en-GB" dirty="0"/>
          </a:p>
        </p:txBody>
      </p:sp>
      <p:sp>
        <p:nvSpPr>
          <p:cNvPr id="4" name="Slide Number Placeholder 3"/>
          <p:cNvSpPr>
            <a:spLocks noGrp="1"/>
          </p:cNvSpPr>
          <p:nvPr>
            <p:ph type="sldNum" sz="quarter" idx="10"/>
          </p:nvPr>
        </p:nvSpPr>
        <p:spPr/>
        <p:txBody>
          <a:bodyPr/>
          <a:lstStyle/>
          <a:p>
            <a:pPr>
              <a:defRPr/>
            </a:pPr>
            <a:fld id="{86F8AD32-EE9A-40DD-B9DF-C2303E810FBF}" type="slidenum">
              <a:rPr lang="en-GB" altLang="en-GB" smtClean="0"/>
              <a:pPr>
                <a:defRPr/>
              </a:pPr>
              <a:t>26</a:t>
            </a:fld>
            <a:endParaRPr lang="en-GB" altLang="en-GB"/>
          </a:p>
        </p:txBody>
      </p:sp>
    </p:spTree>
    <p:extLst>
      <p:ext uri="{BB962C8B-B14F-4D97-AF65-F5344CB8AC3E}">
        <p14:creationId xmlns:p14="http://schemas.microsoft.com/office/powerpoint/2010/main" val="26024252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158750" indent="0">
              <a:buNone/>
            </a:pPr>
            <a:endParaRPr lang="en-GB" dirty="0"/>
          </a:p>
        </p:txBody>
      </p:sp>
      <p:sp>
        <p:nvSpPr>
          <p:cNvPr id="4" name="Slide Number Placeholder 3"/>
          <p:cNvSpPr>
            <a:spLocks noGrp="1"/>
          </p:cNvSpPr>
          <p:nvPr>
            <p:ph type="sldNum" sz="quarter" idx="10"/>
          </p:nvPr>
        </p:nvSpPr>
        <p:spPr/>
        <p:txBody>
          <a:bodyPr/>
          <a:lstStyle/>
          <a:p>
            <a:pPr>
              <a:defRPr/>
            </a:pPr>
            <a:fld id="{86F8AD32-EE9A-40DD-B9DF-C2303E810FBF}" type="slidenum">
              <a:rPr lang="en-GB" altLang="en-GB" smtClean="0"/>
              <a:pPr>
                <a:defRPr/>
              </a:pPr>
              <a:t>27</a:t>
            </a:fld>
            <a:endParaRPr lang="en-GB" altLang="en-GB"/>
          </a:p>
        </p:txBody>
      </p:sp>
    </p:spTree>
    <p:extLst>
      <p:ext uri="{BB962C8B-B14F-4D97-AF65-F5344CB8AC3E}">
        <p14:creationId xmlns:p14="http://schemas.microsoft.com/office/powerpoint/2010/main" val="3199883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1e04168b590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1e04168b590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5" name="Google Shape;325;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6" name="Google Shape;38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6" name="Google Shape;33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1379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22860" lvl="0" indent="0" algn="l" rtl="0">
              <a:lnSpc>
                <a:spcPct val="90000"/>
              </a:lnSpc>
              <a:spcBef>
                <a:spcPts val="500"/>
              </a:spcBef>
              <a:spcAft>
                <a:spcPts val="0"/>
              </a:spcAft>
              <a:buClr>
                <a:schemeClr val="bg2"/>
              </a:buClr>
              <a:buSzPct val="100000"/>
              <a:buNone/>
            </a:pPr>
            <a:endParaRPr lang="en-US" sz="2200" dirty="0"/>
          </a:p>
        </p:txBody>
      </p:sp>
    </p:spTree>
    <p:extLst>
      <p:ext uri="{BB962C8B-B14F-4D97-AF65-F5344CB8AC3E}">
        <p14:creationId xmlns:p14="http://schemas.microsoft.com/office/powerpoint/2010/main" val="2661719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92404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228600" lvl="0" indent="-173355" algn="l" rtl="0">
              <a:lnSpc>
                <a:spcPct val="90000"/>
              </a:lnSpc>
              <a:spcBef>
                <a:spcPts val="500"/>
              </a:spcBef>
              <a:spcAft>
                <a:spcPts val="0"/>
              </a:spcAft>
              <a:buClr>
                <a:schemeClr val="bg2"/>
              </a:buClr>
              <a:buSzPct val="75000"/>
              <a:buChar char="•"/>
            </a:pPr>
            <a:endParaRPr lang="en-US" sz="2200" dirty="0"/>
          </a:p>
        </p:txBody>
      </p:sp>
    </p:spTree>
    <p:extLst>
      <p:ext uri="{BB962C8B-B14F-4D97-AF65-F5344CB8AC3E}">
        <p14:creationId xmlns:p14="http://schemas.microsoft.com/office/powerpoint/2010/main" val="1237036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1e04168b590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1e04168b590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57" name="Google Shape;25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Why is Option 1 not equal to Option 2:</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In option 1, we are adding it to a benchmark where there are no other TEs.</a:t>
            </a:r>
          </a:p>
          <a:p>
            <a:pPr marL="0" lvl="0" indent="0" algn="l" rtl="0">
              <a:spcBef>
                <a:spcPts val="0"/>
              </a:spcBef>
              <a:spcAft>
                <a:spcPts val="0"/>
              </a:spcAft>
              <a:buNone/>
            </a:pPr>
            <a:r>
              <a:rPr lang="en-GB" dirty="0"/>
              <a:t>In option 2, we are removing it from a system which has many other TEs, some of which might overlap or have interaction effects.</a:t>
            </a:r>
          </a:p>
          <a:p>
            <a:pPr marL="0" lvl="0" indent="0" algn="l" rtl="0">
              <a:spcBef>
                <a:spcPts val="0"/>
              </a:spcBef>
              <a:spcAft>
                <a:spcPts val="0"/>
              </a:spcAft>
              <a:buNone/>
            </a:pPr>
            <a:endParaRPr lang="en-GB"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Take example of a VAT exemption on inputs to manufacturing.</a:t>
            </a:r>
          </a:p>
          <a:p>
            <a:pPr marL="0" lvl="0" indent="0" algn="l" rtl="0">
              <a:spcBef>
                <a:spcPts val="0"/>
              </a:spcBef>
              <a:spcAft>
                <a:spcPts val="0"/>
              </a:spcAft>
              <a:buNone/>
            </a:pPr>
            <a:r>
              <a:rPr lang="en-GB" dirty="0"/>
              <a:t>In Option 2, there might be another overlapping provision in the current system e.g. exemption on agricultural produce, which means that some taxpayers can use the other provision for the same purpose. As a result, the revenue foregone by removing the exemption on inputs to manufacturing might not be significant.</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In Option 2, there might also be other VAT exemptions in the supply chain. Suppose everything in our simple bread example is exempted. Then your TE estimate from removing the exemption on wheat is positive. But if you start from the benchmark and add that exemption, it doesn’t change revenue foregone.</a:t>
            </a:r>
            <a:endParaRPr dirty="0"/>
          </a:p>
        </p:txBody>
      </p:sp>
      <p:sp>
        <p:nvSpPr>
          <p:cNvPr id="272" name="Google Shape;27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emf"/><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4.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Content">
  <p:cSld name="Title + Content">
    <p:spTree>
      <p:nvGrpSpPr>
        <p:cNvPr id="1" name="Shape 89"/>
        <p:cNvGrpSpPr/>
        <p:nvPr/>
      </p:nvGrpSpPr>
      <p:grpSpPr>
        <a:xfrm>
          <a:off x="0" y="0"/>
          <a:ext cx="0" cy="0"/>
          <a:chOff x="0" y="0"/>
          <a:chExt cx="0" cy="0"/>
        </a:xfrm>
      </p:grpSpPr>
      <p:sp>
        <p:nvSpPr>
          <p:cNvPr id="90" name="Google Shape;90;p20"/>
          <p:cNvSpPr txBox="1">
            <a:spLocks noGrp="1"/>
          </p:cNvSpPr>
          <p:nvPr>
            <p:ph type="body" idx="1"/>
          </p:nvPr>
        </p:nvSpPr>
        <p:spPr>
          <a:xfrm>
            <a:off x="683945" y="1233491"/>
            <a:ext cx="10669859" cy="494347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800"/>
              </a:spcBef>
              <a:spcAft>
                <a:spcPts val="0"/>
              </a:spcAft>
              <a:buSzPts val="1800"/>
              <a:buChar char="▪"/>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91" name="Google Shape;91;p20"/>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sp>
        <p:nvSpPr>
          <p:cNvPr id="92" name="Google Shape;92;p20"/>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extLst mod="1">
    <p:ext uri="{DCECCB84-F9BA-43D5-87BE-67443E8EF086}">
      <p15:sldGuideLst xmlns:p15="http://schemas.microsoft.com/office/powerpoint/2012/main">
        <p15:guide id="1" orient="horz" pos="1835">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Table">
  <p:cSld name="Title + Table">
    <p:spTree>
      <p:nvGrpSpPr>
        <p:cNvPr id="1" name="Shape 157"/>
        <p:cNvGrpSpPr/>
        <p:nvPr/>
      </p:nvGrpSpPr>
      <p:grpSpPr>
        <a:xfrm>
          <a:off x="0" y="0"/>
          <a:ext cx="0" cy="0"/>
          <a:chOff x="0" y="0"/>
          <a:chExt cx="0" cy="0"/>
        </a:xfrm>
      </p:grpSpPr>
      <p:sp>
        <p:nvSpPr>
          <p:cNvPr id="158" name="Google Shape;158;p39"/>
          <p:cNvSpPr txBox="1">
            <a:spLocks noGrp="1"/>
          </p:cNvSpPr>
          <p:nvPr>
            <p:ph type="body" idx="1"/>
          </p:nvPr>
        </p:nvSpPr>
        <p:spPr>
          <a:xfrm>
            <a:off x="802217" y="1233488"/>
            <a:ext cx="10604501" cy="444248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800"/>
              </a:spcBef>
              <a:spcAft>
                <a:spcPts val="0"/>
              </a:spcAft>
              <a:buSzPts val="2000"/>
              <a:buFont typeface="Arial"/>
              <a:buNon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59" name="Google Shape;159;p39"/>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0" name="Google Shape;160;p39"/>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sp>
        <p:nvSpPr>
          <p:cNvPr id="161" name="Google Shape;161;p39"/>
          <p:cNvSpPr txBox="1">
            <a:spLocks noGrp="1"/>
          </p:cNvSpPr>
          <p:nvPr>
            <p:ph type="body" idx="2"/>
          </p:nvPr>
        </p:nvSpPr>
        <p:spPr>
          <a:xfrm>
            <a:off x="683685" y="5910158"/>
            <a:ext cx="10693401" cy="27951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800"/>
              </a:spcBef>
              <a:spcAft>
                <a:spcPts val="0"/>
              </a:spcAft>
              <a:buSzPts val="1200"/>
              <a:buNone/>
              <a:defRPr sz="1200"/>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Tree>
  </p:cSld>
  <p:clrMapOvr>
    <a:masterClrMapping/>
  </p:clrMapOvr>
  <p:extLst mod="1">
    <p:ext uri="{DCECCB84-F9BA-43D5-87BE-67443E8EF086}">
      <p15:sldGuideLst xmlns:p15="http://schemas.microsoft.com/office/powerpoint/2012/main">
        <p15:guide id="1" orient="horz" pos="169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Chart">
  <p:cSld name="Title + Chart">
    <p:spTree>
      <p:nvGrpSpPr>
        <p:cNvPr id="1" name="Shape 162"/>
        <p:cNvGrpSpPr/>
        <p:nvPr/>
      </p:nvGrpSpPr>
      <p:grpSpPr>
        <a:xfrm>
          <a:off x="0" y="0"/>
          <a:ext cx="0" cy="0"/>
          <a:chOff x="0" y="0"/>
          <a:chExt cx="0" cy="0"/>
        </a:xfrm>
      </p:grpSpPr>
      <p:sp>
        <p:nvSpPr>
          <p:cNvPr id="163" name="Google Shape;163;p40"/>
          <p:cNvSpPr>
            <a:spLocks noGrp="1"/>
          </p:cNvSpPr>
          <p:nvPr>
            <p:ph type="chart" idx="2"/>
          </p:nvPr>
        </p:nvSpPr>
        <p:spPr>
          <a:xfrm>
            <a:off x="683685" y="1233502"/>
            <a:ext cx="10693401" cy="4442481"/>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800"/>
              </a:spcBef>
              <a:spcAft>
                <a:spcPts val="0"/>
              </a:spcAft>
              <a:buClr>
                <a:schemeClr val="dk2"/>
              </a:buClr>
              <a:buSzPts val="2000"/>
              <a:buFont typeface="Noto Sans Symbols"/>
              <a:buNone/>
              <a:defRPr sz="2000" b="0" i="0" u="none" strike="noStrike" cap="none">
                <a:solidFill>
                  <a:schemeClr val="dk1"/>
                </a:solidFill>
                <a:latin typeface="Arial"/>
                <a:ea typeface="Arial"/>
                <a:cs typeface="Arial"/>
                <a:sym typeface="Arial"/>
              </a:defRPr>
            </a:lvl1pPr>
            <a:lvl2pPr marR="0" lvl="1"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2pPr>
            <a:lvl3pPr marR="0" lvl="2"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3pPr>
            <a:lvl4pPr marR="0" lvl="3"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4pPr>
            <a:lvl5pPr marR="0" lvl="4"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5pPr>
            <a:lvl6pPr marR="0" lvl="5" algn="l" rtl="0">
              <a:lnSpc>
                <a:spcPct val="90000"/>
              </a:lnSpc>
              <a:spcBef>
                <a:spcPts val="451"/>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R="0" lvl="6"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R="0" lvl="7"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R="0" lvl="8"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endParaRPr/>
          </a:p>
        </p:txBody>
      </p:sp>
      <p:sp>
        <p:nvSpPr>
          <p:cNvPr id="164" name="Google Shape;164;p40"/>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5" name="Google Shape;165;p40"/>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sp>
        <p:nvSpPr>
          <p:cNvPr id="166" name="Google Shape;166;p40"/>
          <p:cNvSpPr txBox="1">
            <a:spLocks noGrp="1"/>
          </p:cNvSpPr>
          <p:nvPr>
            <p:ph type="body" idx="1"/>
          </p:nvPr>
        </p:nvSpPr>
        <p:spPr>
          <a:xfrm>
            <a:off x="683685" y="5910158"/>
            <a:ext cx="10693401" cy="27951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800"/>
              </a:spcBef>
              <a:spcAft>
                <a:spcPts val="0"/>
              </a:spcAft>
              <a:buSzPts val="1200"/>
              <a:buNone/>
              <a:defRPr sz="1200"/>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Tree>
  </p:cSld>
  <p:clrMapOvr>
    <a:masterClrMapping/>
  </p:clrMapOvr>
  <p:extLst mod="1">
    <p:ext uri="{DCECCB84-F9BA-43D5-87BE-67443E8EF086}">
      <p15:sldGuideLst xmlns:p15="http://schemas.microsoft.com/office/powerpoint/2012/main">
        <p15:guide id="1" orient="horz" pos="169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Subtitle + Chart">
  <p:cSld name="Title + Subtitle + Chart">
    <p:spTree>
      <p:nvGrpSpPr>
        <p:cNvPr id="1" name="Shape 167"/>
        <p:cNvGrpSpPr/>
        <p:nvPr/>
      </p:nvGrpSpPr>
      <p:grpSpPr>
        <a:xfrm>
          <a:off x="0" y="0"/>
          <a:ext cx="0" cy="0"/>
          <a:chOff x="0" y="0"/>
          <a:chExt cx="0" cy="0"/>
        </a:xfrm>
      </p:grpSpPr>
      <p:sp>
        <p:nvSpPr>
          <p:cNvPr id="168" name="Google Shape;168;p41"/>
          <p:cNvSpPr>
            <a:spLocks noGrp="1"/>
          </p:cNvSpPr>
          <p:nvPr>
            <p:ph type="chart" idx="2"/>
          </p:nvPr>
        </p:nvSpPr>
        <p:spPr>
          <a:xfrm>
            <a:off x="683685" y="1694985"/>
            <a:ext cx="10693401" cy="3980986"/>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800"/>
              </a:spcBef>
              <a:spcAft>
                <a:spcPts val="0"/>
              </a:spcAft>
              <a:buClr>
                <a:schemeClr val="dk2"/>
              </a:buClr>
              <a:buSzPts val="2000"/>
              <a:buFont typeface="Noto Sans Symbols"/>
              <a:buNone/>
              <a:defRPr sz="2000" b="0" i="0" u="none" strike="noStrike" cap="none">
                <a:solidFill>
                  <a:schemeClr val="dk1"/>
                </a:solidFill>
                <a:latin typeface="Arial"/>
                <a:ea typeface="Arial"/>
                <a:cs typeface="Arial"/>
                <a:sym typeface="Arial"/>
              </a:defRPr>
            </a:lvl1pPr>
            <a:lvl2pPr marR="0" lvl="1"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2pPr>
            <a:lvl3pPr marR="0" lvl="2"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3pPr>
            <a:lvl4pPr marR="0" lvl="3"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4pPr>
            <a:lvl5pPr marR="0" lvl="4"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5pPr>
            <a:lvl6pPr marR="0" lvl="5" algn="l" rtl="0">
              <a:lnSpc>
                <a:spcPct val="90000"/>
              </a:lnSpc>
              <a:spcBef>
                <a:spcPts val="451"/>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R="0" lvl="6"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R="0" lvl="7"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R="0" lvl="8"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endParaRPr/>
          </a:p>
        </p:txBody>
      </p:sp>
      <p:sp>
        <p:nvSpPr>
          <p:cNvPr id="169" name="Google Shape;169;p41"/>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0" name="Google Shape;170;p41"/>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sp>
        <p:nvSpPr>
          <p:cNvPr id="171" name="Google Shape;171;p41"/>
          <p:cNvSpPr txBox="1">
            <a:spLocks noGrp="1"/>
          </p:cNvSpPr>
          <p:nvPr>
            <p:ph type="body" idx="1"/>
          </p:nvPr>
        </p:nvSpPr>
        <p:spPr>
          <a:xfrm>
            <a:off x="683685" y="5910158"/>
            <a:ext cx="10693401" cy="27951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800"/>
              </a:spcBef>
              <a:spcAft>
                <a:spcPts val="0"/>
              </a:spcAft>
              <a:buSzPts val="1200"/>
              <a:buNone/>
              <a:defRPr sz="1200"/>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72" name="Google Shape;172;p41"/>
          <p:cNvSpPr txBox="1">
            <a:spLocks noGrp="1"/>
          </p:cNvSpPr>
          <p:nvPr>
            <p:ph type="body" idx="3"/>
          </p:nvPr>
        </p:nvSpPr>
        <p:spPr>
          <a:xfrm>
            <a:off x="683684" y="1136920"/>
            <a:ext cx="9114265" cy="48000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800"/>
              </a:spcBef>
              <a:spcAft>
                <a:spcPts val="0"/>
              </a:spcAft>
              <a:buSzPts val="2500"/>
              <a:buNone/>
              <a:defRPr sz="2500">
                <a:solidFill>
                  <a:schemeClr val="dk2"/>
                </a:solidFill>
                <a:latin typeface="Arial"/>
                <a:ea typeface="Arial"/>
                <a:cs typeface="Arial"/>
                <a:sym typeface="Aria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Tree>
  </p:cSld>
  <p:clrMapOvr>
    <a:masterClrMapping/>
  </p:clrMapOvr>
  <p:extLst mod="1">
    <p:ext uri="{DCECCB84-F9BA-43D5-87BE-67443E8EF086}">
      <p15:sldGuideLst xmlns:p15="http://schemas.microsoft.com/office/powerpoint/2012/main">
        <p15:guide id="1" orient="horz" pos="169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Divider (Title)">
  <p:cSld name="Divider (Title)">
    <p:spTree>
      <p:nvGrpSpPr>
        <p:cNvPr id="1" name="Shape 173"/>
        <p:cNvGrpSpPr/>
        <p:nvPr/>
      </p:nvGrpSpPr>
      <p:grpSpPr>
        <a:xfrm>
          <a:off x="0" y="0"/>
          <a:ext cx="0" cy="0"/>
          <a:chOff x="0" y="0"/>
          <a:chExt cx="0" cy="0"/>
        </a:xfrm>
      </p:grpSpPr>
      <p:sp>
        <p:nvSpPr>
          <p:cNvPr id="174" name="Google Shape;174;p42"/>
          <p:cNvSpPr/>
          <p:nvPr/>
        </p:nvSpPr>
        <p:spPr>
          <a:xfrm rot="10800000" flipH="1">
            <a:off x="0" y="0"/>
            <a:ext cx="121920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012">
              <a:solidFill>
                <a:schemeClr val="lt1"/>
              </a:solidFill>
              <a:latin typeface="Arial"/>
              <a:ea typeface="Arial"/>
              <a:cs typeface="Arial"/>
              <a:sym typeface="Arial"/>
            </a:endParaRPr>
          </a:p>
        </p:txBody>
      </p:sp>
      <p:cxnSp>
        <p:nvCxnSpPr>
          <p:cNvPr id="175" name="Google Shape;175;p42"/>
          <p:cNvCxnSpPr/>
          <p:nvPr/>
        </p:nvCxnSpPr>
        <p:spPr>
          <a:xfrm>
            <a:off x="735610" y="2912833"/>
            <a:ext cx="8160000" cy="0"/>
          </a:xfrm>
          <a:prstGeom prst="straightConnector1">
            <a:avLst/>
          </a:prstGeom>
          <a:noFill/>
          <a:ln w="28575" cap="flat" cmpd="sng">
            <a:solidFill>
              <a:srgbClr val="F2F2F2"/>
            </a:solidFill>
            <a:prstDash val="solid"/>
            <a:miter lim="800000"/>
            <a:headEnd type="none" w="sm" len="sm"/>
            <a:tailEnd type="none" w="sm" len="sm"/>
          </a:ln>
        </p:spPr>
      </p:cxnSp>
      <p:cxnSp>
        <p:nvCxnSpPr>
          <p:cNvPr id="176" name="Google Shape;176;p42"/>
          <p:cNvCxnSpPr/>
          <p:nvPr/>
        </p:nvCxnSpPr>
        <p:spPr>
          <a:xfrm>
            <a:off x="736192" y="4633950"/>
            <a:ext cx="8160000" cy="0"/>
          </a:xfrm>
          <a:prstGeom prst="straightConnector1">
            <a:avLst/>
          </a:prstGeom>
          <a:noFill/>
          <a:ln w="28575" cap="flat" cmpd="sng">
            <a:solidFill>
              <a:srgbClr val="F2F2F2"/>
            </a:solidFill>
            <a:prstDash val="solid"/>
            <a:miter lim="800000"/>
            <a:headEnd type="none" w="sm" len="sm"/>
            <a:tailEnd type="none" w="sm" len="sm"/>
          </a:ln>
        </p:spPr>
      </p:cxnSp>
      <p:sp>
        <p:nvSpPr>
          <p:cNvPr id="177" name="Google Shape;177;p42"/>
          <p:cNvSpPr txBox="1">
            <a:spLocks noGrp="1"/>
          </p:cNvSpPr>
          <p:nvPr>
            <p:ph type="title"/>
          </p:nvPr>
        </p:nvSpPr>
        <p:spPr>
          <a:xfrm>
            <a:off x="683941" y="3086034"/>
            <a:ext cx="8147824" cy="13255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F2F2F2"/>
              </a:buClr>
              <a:buSzPts val="4000"/>
              <a:buFont typeface="Arial"/>
              <a:buNone/>
              <a:defRPr sz="4000">
                <a:solidFill>
                  <a:srgbClr val="F2F2F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8" name="Google Shape;178;p42"/>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F2F2F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pic>
        <p:nvPicPr>
          <p:cNvPr id="179" name="Google Shape;179;p42"/>
          <p:cNvPicPr preferRelativeResize="0"/>
          <p:nvPr/>
        </p:nvPicPr>
        <p:blipFill rotWithShape="1">
          <a:blip r:embed="rId2">
            <a:alphaModFix/>
          </a:blip>
          <a:srcRect/>
          <a:stretch/>
        </p:blipFill>
        <p:spPr>
          <a:xfrm>
            <a:off x="10893931" y="5936456"/>
            <a:ext cx="1298079" cy="839790"/>
          </a:xfrm>
          <a:prstGeom prst="rect">
            <a:avLst/>
          </a:prstGeom>
          <a:noFill/>
          <a:ln>
            <a:noFill/>
          </a:ln>
        </p:spPr>
      </p:pic>
      <p:grpSp>
        <p:nvGrpSpPr>
          <p:cNvPr id="180" name="Google Shape;180;p42"/>
          <p:cNvGrpSpPr/>
          <p:nvPr/>
        </p:nvGrpSpPr>
        <p:grpSpPr>
          <a:xfrm>
            <a:off x="8621579" y="72984"/>
            <a:ext cx="3234423" cy="515528"/>
            <a:chOff x="6474966" y="72970"/>
            <a:chExt cx="2425816" cy="515528"/>
          </a:xfrm>
        </p:grpSpPr>
        <p:pic>
          <p:nvPicPr>
            <p:cNvPr id="181" name="Google Shape;181;p42"/>
            <p:cNvPicPr preferRelativeResize="0"/>
            <p:nvPr/>
          </p:nvPicPr>
          <p:blipFill rotWithShape="1">
            <a:blip r:embed="rId3">
              <a:alphaModFix/>
            </a:blip>
            <a:srcRect/>
            <a:stretch/>
          </p:blipFill>
          <p:spPr>
            <a:xfrm>
              <a:off x="6474966" y="72970"/>
              <a:ext cx="863226" cy="515528"/>
            </a:xfrm>
            <a:prstGeom prst="rect">
              <a:avLst/>
            </a:prstGeom>
            <a:noFill/>
            <a:ln>
              <a:noFill/>
            </a:ln>
          </p:spPr>
        </p:pic>
        <p:pic>
          <p:nvPicPr>
            <p:cNvPr id="182" name="Google Shape;182;p42"/>
            <p:cNvPicPr preferRelativeResize="0"/>
            <p:nvPr/>
          </p:nvPicPr>
          <p:blipFill rotWithShape="1">
            <a:blip r:embed="rId4">
              <a:alphaModFix/>
            </a:blip>
            <a:srcRect/>
            <a:stretch/>
          </p:blipFill>
          <p:spPr>
            <a:xfrm>
              <a:off x="8096184" y="234069"/>
              <a:ext cx="804598" cy="354429"/>
            </a:xfrm>
            <a:prstGeom prst="rect">
              <a:avLst/>
            </a:prstGeom>
            <a:noFill/>
            <a:ln>
              <a:noFill/>
            </a:ln>
          </p:spPr>
        </p:pic>
      </p:grpSp>
      <p:sp>
        <p:nvSpPr>
          <p:cNvPr id="183" name="Google Shape;183;p42"/>
          <p:cNvSpPr txBox="1"/>
          <p:nvPr/>
        </p:nvSpPr>
        <p:spPr>
          <a:xfrm>
            <a:off x="336009" y="203662"/>
            <a:ext cx="3424842"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800" b="1" dirty="0">
                <a:solidFill>
                  <a:schemeClr val="lt1"/>
                </a:solidFill>
                <a:latin typeface="Arial" panose="020B0604020202020204" pitchFamily="34" charset="0"/>
                <a:ea typeface="Roboto"/>
                <a:cs typeface="Arial" panose="020B0604020202020204" pitchFamily="34" charset="0"/>
                <a:sym typeface="Roboto"/>
              </a:rPr>
              <a:t>TaxDev</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Divider (Medium Quote)">
  <p:cSld name="Divider (Medium Quote)">
    <p:spTree>
      <p:nvGrpSpPr>
        <p:cNvPr id="1" name="Shape 184"/>
        <p:cNvGrpSpPr/>
        <p:nvPr/>
      </p:nvGrpSpPr>
      <p:grpSpPr>
        <a:xfrm>
          <a:off x="0" y="0"/>
          <a:ext cx="0" cy="0"/>
          <a:chOff x="0" y="0"/>
          <a:chExt cx="0" cy="0"/>
        </a:xfrm>
      </p:grpSpPr>
      <p:sp>
        <p:nvSpPr>
          <p:cNvPr id="185" name="Google Shape;185;p43"/>
          <p:cNvSpPr/>
          <p:nvPr/>
        </p:nvSpPr>
        <p:spPr>
          <a:xfrm rot="10800000" flipH="1">
            <a:off x="0" y="0"/>
            <a:ext cx="121920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012">
              <a:solidFill>
                <a:schemeClr val="lt1"/>
              </a:solidFill>
              <a:latin typeface="Arial"/>
              <a:ea typeface="Arial"/>
              <a:cs typeface="Arial"/>
              <a:sym typeface="Arial"/>
            </a:endParaRPr>
          </a:p>
        </p:txBody>
      </p:sp>
      <p:cxnSp>
        <p:nvCxnSpPr>
          <p:cNvPr id="186" name="Google Shape;186;p43"/>
          <p:cNvCxnSpPr/>
          <p:nvPr/>
        </p:nvCxnSpPr>
        <p:spPr>
          <a:xfrm>
            <a:off x="735612" y="2595778"/>
            <a:ext cx="7171736" cy="0"/>
          </a:xfrm>
          <a:prstGeom prst="straightConnector1">
            <a:avLst/>
          </a:prstGeom>
          <a:noFill/>
          <a:ln w="28575" cap="flat" cmpd="sng">
            <a:solidFill>
              <a:srgbClr val="F2F2F2"/>
            </a:solidFill>
            <a:prstDash val="solid"/>
            <a:miter lim="800000"/>
            <a:headEnd type="none" w="sm" len="sm"/>
            <a:tailEnd type="none" w="sm" len="sm"/>
          </a:ln>
        </p:spPr>
      </p:cxnSp>
      <p:sp>
        <p:nvSpPr>
          <p:cNvPr id="187" name="Google Shape;187;p43"/>
          <p:cNvSpPr txBox="1">
            <a:spLocks noGrp="1"/>
          </p:cNvSpPr>
          <p:nvPr>
            <p:ph type="body" idx="1"/>
          </p:nvPr>
        </p:nvSpPr>
        <p:spPr>
          <a:xfrm>
            <a:off x="735048" y="2722551"/>
            <a:ext cx="7172309" cy="1785104"/>
          </a:xfrm>
          <a:prstGeom prst="rect">
            <a:avLst/>
          </a:prstGeom>
          <a:noFill/>
          <a:ln>
            <a:noFill/>
          </a:ln>
        </p:spPr>
        <p:txBody>
          <a:bodyPr spcFirstLastPara="1" wrap="square" lIns="91425" tIns="45700" rIns="91425" bIns="45700" anchor="ctr" anchorCtr="0">
            <a:normAutofit/>
          </a:bodyPr>
          <a:lstStyle>
            <a:lvl1pPr marL="457200" marR="0" lvl="0" indent="-228600" algn="l">
              <a:lnSpc>
                <a:spcPct val="100000"/>
              </a:lnSpc>
              <a:spcBef>
                <a:spcPts val="360"/>
              </a:spcBef>
              <a:spcAft>
                <a:spcPts val="0"/>
              </a:spcAft>
              <a:buClr>
                <a:srgbClr val="F4F4F4"/>
              </a:buClr>
              <a:buSzPts val="1801"/>
              <a:buFont typeface="Arial"/>
              <a:buNone/>
              <a:defRPr sz="1801" b="0">
                <a:solidFill>
                  <a:srgbClr val="F4F4F4"/>
                </a:solidFill>
                <a:latin typeface="Arial"/>
                <a:ea typeface="Arial"/>
                <a:cs typeface="Arial"/>
                <a:sym typeface="Aria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cxnSp>
        <p:nvCxnSpPr>
          <p:cNvPr id="188" name="Google Shape;188;p43"/>
          <p:cNvCxnSpPr/>
          <p:nvPr/>
        </p:nvCxnSpPr>
        <p:spPr>
          <a:xfrm>
            <a:off x="736188" y="5049108"/>
            <a:ext cx="7171160" cy="0"/>
          </a:xfrm>
          <a:prstGeom prst="straightConnector1">
            <a:avLst/>
          </a:prstGeom>
          <a:noFill/>
          <a:ln w="28575" cap="flat" cmpd="sng">
            <a:solidFill>
              <a:srgbClr val="F2F2F2"/>
            </a:solidFill>
            <a:prstDash val="solid"/>
            <a:miter lim="800000"/>
            <a:headEnd type="none" w="sm" len="sm"/>
            <a:tailEnd type="none" w="sm" len="sm"/>
          </a:ln>
        </p:spPr>
      </p:cxnSp>
      <p:sp>
        <p:nvSpPr>
          <p:cNvPr id="189" name="Google Shape;189;p43"/>
          <p:cNvSpPr txBox="1">
            <a:spLocks noGrp="1"/>
          </p:cNvSpPr>
          <p:nvPr>
            <p:ph type="body" idx="2"/>
          </p:nvPr>
        </p:nvSpPr>
        <p:spPr>
          <a:xfrm>
            <a:off x="736189" y="4570898"/>
            <a:ext cx="3977218" cy="25295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800"/>
              </a:spcBef>
              <a:spcAft>
                <a:spcPts val="0"/>
              </a:spcAft>
              <a:buSzPts val="1401"/>
              <a:buNone/>
              <a:defRPr sz="1401">
                <a:solidFill>
                  <a:srgbClr val="F4F4F4"/>
                </a:solidFill>
                <a:latin typeface="Arial"/>
                <a:ea typeface="Arial"/>
                <a:cs typeface="Arial"/>
                <a:sym typeface="Aria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90" name="Google Shape;190;p43"/>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F2F2F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pic>
        <p:nvPicPr>
          <p:cNvPr id="191" name="Google Shape;191;p43"/>
          <p:cNvPicPr preferRelativeResize="0"/>
          <p:nvPr/>
        </p:nvPicPr>
        <p:blipFill rotWithShape="1">
          <a:blip r:embed="rId2">
            <a:alphaModFix/>
          </a:blip>
          <a:srcRect/>
          <a:stretch/>
        </p:blipFill>
        <p:spPr>
          <a:xfrm>
            <a:off x="10893931" y="5936456"/>
            <a:ext cx="1298079" cy="839790"/>
          </a:xfrm>
          <a:prstGeom prst="rect">
            <a:avLst/>
          </a:prstGeom>
          <a:noFill/>
          <a:ln>
            <a:noFill/>
          </a:ln>
        </p:spPr>
      </p:pic>
      <p:sp>
        <p:nvSpPr>
          <p:cNvPr id="192" name="Google Shape;192;p43"/>
          <p:cNvSpPr txBox="1"/>
          <p:nvPr/>
        </p:nvSpPr>
        <p:spPr>
          <a:xfrm>
            <a:off x="336009" y="203662"/>
            <a:ext cx="3424842"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800" b="1" dirty="0">
                <a:solidFill>
                  <a:schemeClr val="lt1"/>
                </a:solidFill>
                <a:latin typeface="Arial" panose="020B0604020202020204" pitchFamily="34" charset="0"/>
                <a:ea typeface="Roboto"/>
                <a:cs typeface="Arial" panose="020B0604020202020204" pitchFamily="34" charset="0"/>
                <a:sym typeface="Roboto"/>
              </a:rPr>
              <a:t>TaxDev</a:t>
            </a:r>
            <a:endParaRPr dirty="0"/>
          </a:p>
        </p:txBody>
      </p:sp>
      <p:grpSp>
        <p:nvGrpSpPr>
          <p:cNvPr id="193" name="Google Shape;193;p43"/>
          <p:cNvGrpSpPr/>
          <p:nvPr/>
        </p:nvGrpSpPr>
        <p:grpSpPr>
          <a:xfrm>
            <a:off x="8621579" y="72984"/>
            <a:ext cx="3234423" cy="515528"/>
            <a:chOff x="6474966" y="72970"/>
            <a:chExt cx="2425816" cy="515528"/>
          </a:xfrm>
        </p:grpSpPr>
        <p:pic>
          <p:nvPicPr>
            <p:cNvPr id="194" name="Google Shape;194;p43"/>
            <p:cNvPicPr preferRelativeResize="0"/>
            <p:nvPr/>
          </p:nvPicPr>
          <p:blipFill rotWithShape="1">
            <a:blip r:embed="rId3">
              <a:alphaModFix/>
            </a:blip>
            <a:srcRect/>
            <a:stretch/>
          </p:blipFill>
          <p:spPr>
            <a:xfrm>
              <a:off x="6474966" y="72970"/>
              <a:ext cx="863226" cy="515528"/>
            </a:xfrm>
            <a:prstGeom prst="rect">
              <a:avLst/>
            </a:prstGeom>
            <a:noFill/>
            <a:ln>
              <a:noFill/>
            </a:ln>
          </p:spPr>
        </p:pic>
        <p:pic>
          <p:nvPicPr>
            <p:cNvPr id="195" name="Google Shape;195;p43"/>
            <p:cNvPicPr preferRelativeResize="0"/>
            <p:nvPr/>
          </p:nvPicPr>
          <p:blipFill rotWithShape="1">
            <a:blip r:embed="rId4">
              <a:alphaModFix/>
            </a:blip>
            <a:srcRect/>
            <a:stretch/>
          </p:blipFill>
          <p:spPr>
            <a:xfrm>
              <a:off x="8096184" y="234069"/>
              <a:ext cx="804598" cy="354429"/>
            </a:xfrm>
            <a:prstGeom prst="rect">
              <a:avLst/>
            </a:prstGeom>
            <a:noFill/>
            <a:ln>
              <a:noFill/>
            </a:ln>
          </p:spPr>
        </p:pic>
      </p:grpSp>
    </p:spTree>
  </p:cSld>
  <p:clrMapOvr>
    <a:masterClrMapping/>
  </p:clrMapOvr>
  <p:extLst mod="1">
    <p:ext uri="{DCECCB84-F9BA-43D5-87BE-67443E8EF086}">
      <p15:sldGuideLst xmlns:p15="http://schemas.microsoft.com/office/powerpoint/2012/main">
        <p15:guide id="1" orient="horz" pos="102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ivider (Small Quote)">
  <p:cSld name="Divider (Small Quote)">
    <p:spTree>
      <p:nvGrpSpPr>
        <p:cNvPr id="1" name="Shape 196"/>
        <p:cNvGrpSpPr/>
        <p:nvPr/>
      </p:nvGrpSpPr>
      <p:grpSpPr>
        <a:xfrm>
          <a:off x="0" y="0"/>
          <a:ext cx="0" cy="0"/>
          <a:chOff x="0" y="0"/>
          <a:chExt cx="0" cy="0"/>
        </a:xfrm>
      </p:grpSpPr>
      <p:sp>
        <p:nvSpPr>
          <p:cNvPr id="197" name="Google Shape;197;p44"/>
          <p:cNvSpPr/>
          <p:nvPr/>
        </p:nvSpPr>
        <p:spPr>
          <a:xfrm rot="10800000" flipH="1">
            <a:off x="0" y="0"/>
            <a:ext cx="121920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012">
              <a:solidFill>
                <a:schemeClr val="lt1"/>
              </a:solidFill>
              <a:latin typeface="Arial"/>
              <a:ea typeface="Arial"/>
              <a:cs typeface="Arial"/>
              <a:sym typeface="Arial"/>
            </a:endParaRPr>
          </a:p>
        </p:txBody>
      </p:sp>
      <p:cxnSp>
        <p:nvCxnSpPr>
          <p:cNvPr id="198" name="Google Shape;198;p44"/>
          <p:cNvCxnSpPr/>
          <p:nvPr/>
        </p:nvCxnSpPr>
        <p:spPr>
          <a:xfrm>
            <a:off x="735612" y="2982878"/>
            <a:ext cx="7171736" cy="0"/>
          </a:xfrm>
          <a:prstGeom prst="straightConnector1">
            <a:avLst/>
          </a:prstGeom>
          <a:noFill/>
          <a:ln w="28575" cap="flat" cmpd="sng">
            <a:solidFill>
              <a:srgbClr val="F2F2F2"/>
            </a:solidFill>
            <a:prstDash val="solid"/>
            <a:miter lim="800000"/>
            <a:headEnd type="none" w="sm" len="sm"/>
            <a:tailEnd type="none" w="sm" len="sm"/>
          </a:ln>
        </p:spPr>
      </p:cxnSp>
      <p:sp>
        <p:nvSpPr>
          <p:cNvPr id="199" name="Google Shape;199;p44"/>
          <p:cNvSpPr txBox="1">
            <a:spLocks noGrp="1"/>
          </p:cNvSpPr>
          <p:nvPr>
            <p:ph type="body" idx="1"/>
          </p:nvPr>
        </p:nvSpPr>
        <p:spPr>
          <a:xfrm>
            <a:off x="735048" y="3133014"/>
            <a:ext cx="7172309" cy="945771"/>
          </a:xfrm>
          <a:prstGeom prst="rect">
            <a:avLst/>
          </a:prstGeom>
          <a:noFill/>
          <a:ln>
            <a:noFill/>
          </a:ln>
        </p:spPr>
        <p:txBody>
          <a:bodyPr spcFirstLastPara="1" wrap="square" lIns="91425" tIns="45700" rIns="91425" bIns="45700" anchor="ctr" anchorCtr="0">
            <a:normAutofit/>
          </a:bodyPr>
          <a:lstStyle>
            <a:lvl1pPr marL="457200" marR="0" lvl="0" indent="-228600" algn="l">
              <a:lnSpc>
                <a:spcPct val="100000"/>
              </a:lnSpc>
              <a:spcBef>
                <a:spcPts val="360"/>
              </a:spcBef>
              <a:spcAft>
                <a:spcPts val="0"/>
              </a:spcAft>
              <a:buClr>
                <a:srgbClr val="F4F4F4"/>
              </a:buClr>
              <a:buSzPts val="1801"/>
              <a:buFont typeface="Arial"/>
              <a:buNone/>
              <a:defRPr sz="1801" b="0">
                <a:solidFill>
                  <a:srgbClr val="F4F4F4"/>
                </a:solidFill>
                <a:latin typeface="Arial"/>
                <a:ea typeface="Arial"/>
                <a:cs typeface="Arial"/>
                <a:sym typeface="Aria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cxnSp>
        <p:nvCxnSpPr>
          <p:cNvPr id="200" name="Google Shape;200;p44"/>
          <p:cNvCxnSpPr/>
          <p:nvPr/>
        </p:nvCxnSpPr>
        <p:spPr>
          <a:xfrm>
            <a:off x="736188" y="4642706"/>
            <a:ext cx="7171160" cy="0"/>
          </a:xfrm>
          <a:prstGeom prst="straightConnector1">
            <a:avLst/>
          </a:prstGeom>
          <a:noFill/>
          <a:ln w="28575" cap="flat" cmpd="sng">
            <a:solidFill>
              <a:srgbClr val="F2F2F2"/>
            </a:solidFill>
            <a:prstDash val="solid"/>
            <a:miter lim="800000"/>
            <a:headEnd type="none" w="sm" len="sm"/>
            <a:tailEnd type="none" w="sm" len="sm"/>
          </a:ln>
        </p:spPr>
      </p:cxnSp>
      <p:sp>
        <p:nvSpPr>
          <p:cNvPr id="201" name="Google Shape;201;p44"/>
          <p:cNvSpPr txBox="1">
            <a:spLocks noGrp="1"/>
          </p:cNvSpPr>
          <p:nvPr>
            <p:ph type="body" idx="2"/>
          </p:nvPr>
        </p:nvSpPr>
        <p:spPr>
          <a:xfrm>
            <a:off x="736189" y="4164496"/>
            <a:ext cx="3977218" cy="25295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800"/>
              </a:spcBef>
              <a:spcAft>
                <a:spcPts val="0"/>
              </a:spcAft>
              <a:buSzPts val="1401"/>
              <a:buNone/>
              <a:defRPr sz="1401">
                <a:solidFill>
                  <a:srgbClr val="F4F4F4"/>
                </a:solidFill>
                <a:latin typeface="Arial"/>
                <a:ea typeface="Arial"/>
                <a:cs typeface="Arial"/>
                <a:sym typeface="Aria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02" name="Google Shape;202;p44"/>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F2F2F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sp>
        <p:nvSpPr>
          <p:cNvPr id="203" name="Google Shape;203;p44"/>
          <p:cNvSpPr txBox="1"/>
          <p:nvPr/>
        </p:nvSpPr>
        <p:spPr>
          <a:xfrm>
            <a:off x="336009" y="203662"/>
            <a:ext cx="3424842"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800" b="1" dirty="0">
                <a:solidFill>
                  <a:schemeClr val="lt1"/>
                </a:solidFill>
                <a:latin typeface="Arial" panose="020B0604020202020204" pitchFamily="34" charset="0"/>
                <a:ea typeface="Roboto"/>
                <a:cs typeface="Arial" panose="020B0604020202020204" pitchFamily="34" charset="0"/>
                <a:sym typeface="Roboto"/>
              </a:rPr>
              <a:t>TaxDev</a:t>
            </a:r>
            <a:endParaRPr dirty="0"/>
          </a:p>
        </p:txBody>
      </p:sp>
      <p:pic>
        <p:nvPicPr>
          <p:cNvPr id="204" name="Google Shape;204;p44"/>
          <p:cNvPicPr preferRelativeResize="0"/>
          <p:nvPr/>
        </p:nvPicPr>
        <p:blipFill rotWithShape="1">
          <a:blip r:embed="rId2">
            <a:alphaModFix/>
          </a:blip>
          <a:srcRect/>
          <a:stretch/>
        </p:blipFill>
        <p:spPr>
          <a:xfrm>
            <a:off x="10893931" y="5936456"/>
            <a:ext cx="1298079" cy="839790"/>
          </a:xfrm>
          <a:prstGeom prst="rect">
            <a:avLst/>
          </a:prstGeom>
          <a:noFill/>
          <a:ln>
            <a:noFill/>
          </a:ln>
        </p:spPr>
      </p:pic>
      <p:grpSp>
        <p:nvGrpSpPr>
          <p:cNvPr id="205" name="Google Shape;205;p44"/>
          <p:cNvGrpSpPr/>
          <p:nvPr/>
        </p:nvGrpSpPr>
        <p:grpSpPr>
          <a:xfrm>
            <a:off x="8621579" y="72984"/>
            <a:ext cx="3234423" cy="515528"/>
            <a:chOff x="6474966" y="72970"/>
            <a:chExt cx="2425816" cy="515528"/>
          </a:xfrm>
        </p:grpSpPr>
        <p:pic>
          <p:nvPicPr>
            <p:cNvPr id="206" name="Google Shape;206;p44"/>
            <p:cNvPicPr preferRelativeResize="0"/>
            <p:nvPr/>
          </p:nvPicPr>
          <p:blipFill rotWithShape="1">
            <a:blip r:embed="rId3">
              <a:alphaModFix/>
            </a:blip>
            <a:srcRect/>
            <a:stretch/>
          </p:blipFill>
          <p:spPr>
            <a:xfrm>
              <a:off x="6474966" y="72970"/>
              <a:ext cx="863226" cy="515528"/>
            </a:xfrm>
            <a:prstGeom prst="rect">
              <a:avLst/>
            </a:prstGeom>
            <a:noFill/>
            <a:ln>
              <a:noFill/>
            </a:ln>
          </p:spPr>
        </p:pic>
        <p:pic>
          <p:nvPicPr>
            <p:cNvPr id="207" name="Google Shape;207;p44"/>
            <p:cNvPicPr preferRelativeResize="0"/>
            <p:nvPr/>
          </p:nvPicPr>
          <p:blipFill rotWithShape="1">
            <a:blip r:embed="rId4">
              <a:alphaModFix/>
            </a:blip>
            <a:srcRect/>
            <a:stretch/>
          </p:blipFill>
          <p:spPr>
            <a:xfrm>
              <a:off x="8096184" y="234069"/>
              <a:ext cx="804598" cy="354429"/>
            </a:xfrm>
            <a:prstGeom prst="rect">
              <a:avLst/>
            </a:prstGeom>
            <a:noFill/>
            <a:ln>
              <a:noFill/>
            </a:ln>
          </p:spPr>
        </p:pic>
      </p:grpSp>
    </p:spTree>
  </p:cSld>
  <p:clrMapOvr>
    <a:masterClrMapping/>
  </p:clrMapOvr>
  <p:extLst mod="1">
    <p:ext uri="{DCECCB84-F9BA-43D5-87BE-67443E8EF086}">
      <p15:sldGuideLst xmlns:p15="http://schemas.microsoft.com/office/powerpoint/2012/main">
        <p15:guide id="1" orient="horz" pos="102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End Slide">
  <p:cSld name="End Slide">
    <p:spTree>
      <p:nvGrpSpPr>
        <p:cNvPr id="1" name="Shape 208"/>
        <p:cNvGrpSpPr/>
        <p:nvPr/>
      </p:nvGrpSpPr>
      <p:grpSpPr>
        <a:xfrm>
          <a:off x="0" y="0"/>
          <a:ext cx="0" cy="0"/>
          <a:chOff x="0" y="0"/>
          <a:chExt cx="0" cy="0"/>
        </a:xfrm>
      </p:grpSpPr>
      <p:sp>
        <p:nvSpPr>
          <p:cNvPr id="209" name="Google Shape;209;p4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012">
              <a:solidFill>
                <a:schemeClr val="lt1"/>
              </a:solidFill>
              <a:latin typeface="Arial"/>
              <a:ea typeface="Arial"/>
              <a:cs typeface="Arial"/>
              <a:sym typeface="Arial"/>
            </a:endParaRPr>
          </a:p>
        </p:txBody>
      </p:sp>
      <p:sp>
        <p:nvSpPr>
          <p:cNvPr id="210" name="Google Shape;210;p45"/>
          <p:cNvSpPr/>
          <p:nvPr/>
        </p:nvSpPr>
        <p:spPr>
          <a:xfrm rot="10800000" flipH="1">
            <a:off x="0" y="0"/>
            <a:ext cx="12192000" cy="5097294"/>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012">
              <a:solidFill>
                <a:schemeClr val="lt1"/>
              </a:solidFill>
              <a:latin typeface="Arial"/>
              <a:ea typeface="Arial"/>
              <a:cs typeface="Arial"/>
              <a:sym typeface="Arial"/>
            </a:endParaRPr>
          </a:p>
        </p:txBody>
      </p:sp>
      <p:sp>
        <p:nvSpPr>
          <p:cNvPr id="211" name="Google Shape;211;p45"/>
          <p:cNvSpPr txBox="1"/>
          <p:nvPr/>
        </p:nvSpPr>
        <p:spPr>
          <a:xfrm>
            <a:off x="4226801" y="3280495"/>
            <a:ext cx="3709131" cy="16013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401">
                <a:solidFill>
                  <a:srgbClr val="FFFFFF"/>
                </a:solidFill>
                <a:latin typeface="Arial"/>
                <a:ea typeface="Arial"/>
                <a:cs typeface="Arial"/>
                <a:sym typeface="Arial"/>
              </a:rPr>
              <a:t>The Institute for Fiscal Studies</a:t>
            </a:r>
            <a:endParaRPr/>
          </a:p>
          <a:p>
            <a:pPr marL="0" marR="0" lvl="0" indent="0" algn="l" rtl="0">
              <a:spcBef>
                <a:spcPts val="0"/>
              </a:spcBef>
              <a:spcAft>
                <a:spcPts val="0"/>
              </a:spcAft>
              <a:buNone/>
            </a:pPr>
            <a:r>
              <a:rPr lang="en-GB" sz="1401">
                <a:solidFill>
                  <a:srgbClr val="FFFFFF"/>
                </a:solidFill>
                <a:latin typeface="Arial"/>
                <a:ea typeface="Arial"/>
                <a:cs typeface="Arial"/>
                <a:sym typeface="Arial"/>
              </a:rPr>
              <a:t>7 Ridgmount Street</a:t>
            </a:r>
            <a:endParaRPr/>
          </a:p>
          <a:p>
            <a:pPr marL="0" marR="0" lvl="0" indent="0" algn="l" rtl="0">
              <a:spcBef>
                <a:spcPts val="0"/>
              </a:spcBef>
              <a:spcAft>
                <a:spcPts val="0"/>
              </a:spcAft>
              <a:buNone/>
            </a:pPr>
            <a:r>
              <a:rPr lang="en-GB" sz="1401">
                <a:solidFill>
                  <a:srgbClr val="FFFFFF"/>
                </a:solidFill>
                <a:latin typeface="Arial"/>
                <a:ea typeface="Arial"/>
                <a:cs typeface="Arial"/>
                <a:sym typeface="Arial"/>
              </a:rPr>
              <a:t>London</a:t>
            </a:r>
            <a:endParaRPr/>
          </a:p>
          <a:p>
            <a:pPr marL="0" marR="0" lvl="0" indent="0" algn="l" rtl="0">
              <a:spcBef>
                <a:spcPts val="0"/>
              </a:spcBef>
              <a:spcAft>
                <a:spcPts val="0"/>
              </a:spcAft>
              <a:buNone/>
            </a:pPr>
            <a:r>
              <a:rPr lang="en-GB" sz="1401">
                <a:solidFill>
                  <a:srgbClr val="FFFFFF"/>
                </a:solidFill>
                <a:latin typeface="Arial"/>
                <a:ea typeface="Arial"/>
                <a:cs typeface="Arial"/>
                <a:sym typeface="Arial"/>
              </a:rPr>
              <a:t>WC1E 7AE</a:t>
            </a:r>
            <a:endParaRPr/>
          </a:p>
          <a:p>
            <a:pPr marL="0" marR="0" lvl="0" indent="0" algn="l" rtl="0">
              <a:spcBef>
                <a:spcPts val="0"/>
              </a:spcBef>
              <a:spcAft>
                <a:spcPts val="0"/>
              </a:spcAft>
              <a:buNone/>
            </a:pPr>
            <a:endParaRPr sz="1401">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FFFFFF"/>
              </a:buClr>
              <a:buSzPts val="1401"/>
              <a:buFont typeface="Arial"/>
              <a:buNone/>
            </a:pPr>
            <a:r>
              <a:rPr lang="en-GB" sz="1401" b="1">
                <a:solidFill>
                  <a:srgbClr val="FFFFFF"/>
                </a:solidFill>
                <a:latin typeface="Arial"/>
                <a:ea typeface="Arial"/>
                <a:cs typeface="Arial"/>
                <a:sym typeface="Arial"/>
              </a:rPr>
              <a:t>www.ifs.org.uk</a:t>
            </a:r>
            <a:endParaRPr/>
          </a:p>
          <a:p>
            <a:pPr marL="0" marR="0" lvl="0" indent="0" algn="l" rtl="0">
              <a:spcBef>
                <a:spcPts val="0"/>
              </a:spcBef>
              <a:spcAft>
                <a:spcPts val="0"/>
              </a:spcAft>
              <a:buNone/>
            </a:pPr>
            <a:endParaRPr sz="1401">
              <a:solidFill>
                <a:srgbClr val="FFFFFF"/>
              </a:solidFill>
              <a:latin typeface="Arial"/>
              <a:ea typeface="Arial"/>
              <a:cs typeface="Arial"/>
              <a:sym typeface="Arial"/>
            </a:endParaRPr>
          </a:p>
        </p:txBody>
      </p:sp>
      <p:sp>
        <p:nvSpPr>
          <p:cNvPr id="212" name="Google Shape;212;p45"/>
          <p:cNvSpPr txBox="1"/>
          <p:nvPr/>
        </p:nvSpPr>
        <p:spPr>
          <a:xfrm>
            <a:off x="686234" y="5516879"/>
            <a:ext cx="3525548" cy="92365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5402" b="1" dirty="0">
                <a:solidFill>
                  <a:schemeClr val="dk2"/>
                </a:solidFill>
                <a:latin typeface="Arial" panose="020B0604020202020204" pitchFamily="34" charset="0"/>
                <a:ea typeface="Roboto"/>
                <a:cs typeface="Arial" panose="020B0604020202020204" pitchFamily="34" charset="0"/>
                <a:sym typeface="Roboto"/>
              </a:rPr>
              <a:t>TaxDev</a:t>
            </a:r>
            <a:endParaRPr dirty="0"/>
          </a:p>
        </p:txBody>
      </p:sp>
      <p:sp>
        <p:nvSpPr>
          <p:cNvPr id="213" name="Google Shape;213;p45"/>
          <p:cNvSpPr txBox="1"/>
          <p:nvPr/>
        </p:nvSpPr>
        <p:spPr>
          <a:xfrm>
            <a:off x="7836898" y="3288464"/>
            <a:ext cx="4222865" cy="16013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401">
                <a:solidFill>
                  <a:srgbClr val="FFFFFF"/>
                </a:solidFill>
                <a:latin typeface="Arial"/>
                <a:ea typeface="Arial"/>
                <a:cs typeface="Arial"/>
                <a:sym typeface="Arial"/>
              </a:rPr>
              <a:t>The Overseas Development Institute</a:t>
            </a:r>
            <a:endParaRPr/>
          </a:p>
          <a:p>
            <a:pPr marL="0" marR="0" lvl="0" indent="0" algn="l" rtl="0">
              <a:spcBef>
                <a:spcPts val="0"/>
              </a:spcBef>
              <a:spcAft>
                <a:spcPts val="0"/>
              </a:spcAft>
              <a:buNone/>
            </a:pPr>
            <a:r>
              <a:rPr lang="en-GB" sz="1401">
                <a:solidFill>
                  <a:srgbClr val="FFFFFF"/>
                </a:solidFill>
                <a:latin typeface="Arial"/>
                <a:ea typeface="Arial"/>
                <a:cs typeface="Arial"/>
                <a:sym typeface="Arial"/>
              </a:rPr>
              <a:t>203 Blackfriars Road</a:t>
            </a:r>
            <a:br>
              <a:rPr lang="en-GB" sz="1401">
                <a:solidFill>
                  <a:srgbClr val="FFFFFF"/>
                </a:solidFill>
                <a:latin typeface="Arial"/>
                <a:ea typeface="Arial"/>
                <a:cs typeface="Arial"/>
                <a:sym typeface="Arial"/>
              </a:rPr>
            </a:br>
            <a:r>
              <a:rPr lang="en-GB" sz="1401">
                <a:solidFill>
                  <a:srgbClr val="FFFFFF"/>
                </a:solidFill>
                <a:latin typeface="Arial"/>
                <a:ea typeface="Arial"/>
                <a:cs typeface="Arial"/>
                <a:sym typeface="Arial"/>
              </a:rPr>
              <a:t>London </a:t>
            </a:r>
            <a:endParaRPr/>
          </a:p>
          <a:p>
            <a:pPr marL="0" marR="0" lvl="0" indent="0" algn="l" rtl="0">
              <a:spcBef>
                <a:spcPts val="0"/>
              </a:spcBef>
              <a:spcAft>
                <a:spcPts val="0"/>
              </a:spcAft>
              <a:buNone/>
            </a:pPr>
            <a:r>
              <a:rPr lang="en-GB" sz="1401">
                <a:solidFill>
                  <a:srgbClr val="FFFFFF"/>
                </a:solidFill>
                <a:latin typeface="Arial"/>
                <a:ea typeface="Arial"/>
                <a:cs typeface="Arial"/>
                <a:sym typeface="Arial"/>
              </a:rPr>
              <a:t>SE1 8NJ</a:t>
            </a:r>
            <a:endParaRPr/>
          </a:p>
          <a:p>
            <a:pPr marL="0" marR="0" lvl="0" indent="0" algn="l" rtl="0">
              <a:spcBef>
                <a:spcPts val="0"/>
              </a:spcBef>
              <a:spcAft>
                <a:spcPts val="0"/>
              </a:spcAft>
              <a:buNone/>
            </a:pPr>
            <a:endParaRPr sz="1401">
              <a:solidFill>
                <a:srgbClr val="FFFFFF"/>
              </a:solidFill>
              <a:latin typeface="Arial"/>
              <a:ea typeface="Arial"/>
              <a:cs typeface="Arial"/>
              <a:sym typeface="Arial"/>
            </a:endParaRPr>
          </a:p>
          <a:p>
            <a:pPr marL="0" marR="0" lvl="0" indent="0" algn="l" rtl="0">
              <a:spcBef>
                <a:spcPts val="0"/>
              </a:spcBef>
              <a:spcAft>
                <a:spcPts val="0"/>
              </a:spcAft>
              <a:buNone/>
            </a:pPr>
            <a:r>
              <a:rPr lang="en-GB" sz="1401" b="1">
                <a:solidFill>
                  <a:srgbClr val="FFFFFF"/>
                </a:solidFill>
                <a:latin typeface="Arial"/>
                <a:ea typeface="Arial"/>
                <a:cs typeface="Arial"/>
                <a:sym typeface="Arial"/>
              </a:rPr>
              <a:t>www.odi.org</a:t>
            </a:r>
            <a:br>
              <a:rPr lang="en-GB" sz="1401">
                <a:solidFill>
                  <a:srgbClr val="FFFFFF"/>
                </a:solidFill>
                <a:latin typeface="Arial"/>
                <a:ea typeface="Arial"/>
                <a:cs typeface="Arial"/>
                <a:sym typeface="Arial"/>
              </a:rPr>
            </a:br>
            <a:endParaRPr sz="1401">
              <a:solidFill>
                <a:srgbClr val="FFFFFF"/>
              </a:solidFill>
              <a:latin typeface="Arial"/>
              <a:ea typeface="Arial"/>
              <a:cs typeface="Arial"/>
              <a:sym typeface="Arial"/>
            </a:endParaRPr>
          </a:p>
        </p:txBody>
      </p:sp>
      <p:sp>
        <p:nvSpPr>
          <p:cNvPr id="214" name="Google Shape;214;p45"/>
          <p:cNvSpPr txBox="1"/>
          <p:nvPr/>
        </p:nvSpPr>
        <p:spPr>
          <a:xfrm>
            <a:off x="371644" y="3288461"/>
            <a:ext cx="4222865" cy="16013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401">
                <a:solidFill>
                  <a:srgbClr val="FFFFFF"/>
                </a:solidFill>
                <a:latin typeface="Arial"/>
                <a:ea typeface="Arial"/>
                <a:cs typeface="Arial"/>
                <a:sym typeface="Arial"/>
              </a:rPr>
              <a:t>The Centre for Tax Analysis in Developing Countries (TaxDev)</a:t>
            </a:r>
            <a:endParaRPr/>
          </a:p>
          <a:p>
            <a:pPr marL="0" marR="0" lvl="0" indent="0" algn="l" rtl="0">
              <a:spcBef>
                <a:spcPts val="0"/>
              </a:spcBef>
              <a:spcAft>
                <a:spcPts val="0"/>
              </a:spcAft>
              <a:buNone/>
            </a:pPr>
            <a:r>
              <a:rPr lang="en-GB" sz="1401">
                <a:solidFill>
                  <a:srgbClr val="FFFFFF"/>
                </a:solidFill>
                <a:latin typeface="Arial"/>
                <a:ea typeface="Arial"/>
                <a:cs typeface="Arial"/>
                <a:sym typeface="Arial"/>
              </a:rPr>
              <a:t>LinkedIn: @taxdev</a:t>
            </a:r>
            <a:endParaRPr sz="1401">
              <a:solidFill>
                <a:srgbClr val="FFFFFF"/>
              </a:solidFill>
              <a:latin typeface="Arial"/>
              <a:ea typeface="Arial"/>
              <a:cs typeface="Arial"/>
              <a:sym typeface="Arial"/>
            </a:endParaRPr>
          </a:p>
          <a:p>
            <a:pPr marL="0" marR="0" lvl="0" indent="0" algn="l" rtl="0">
              <a:spcBef>
                <a:spcPts val="0"/>
              </a:spcBef>
              <a:spcAft>
                <a:spcPts val="0"/>
              </a:spcAft>
              <a:buNone/>
            </a:pPr>
            <a:r>
              <a:rPr lang="en-GB" sz="1401">
                <a:solidFill>
                  <a:srgbClr val="FFFFFF"/>
                </a:solidFill>
                <a:latin typeface="Arial"/>
                <a:ea typeface="Arial"/>
                <a:cs typeface="Arial"/>
                <a:sym typeface="Arial"/>
              </a:rPr>
              <a:t>Twitter: #TaxDev</a:t>
            </a:r>
            <a:endParaRPr/>
          </a:p>
          <a:p>
            <a:pPr marL="0" marR="0" lvl="0" indent="0" algn="l" rtl="0">
              <a:spcBef>
                <a:spcPts val="0"/>
              </a:spcBef>
              <a:spcAft>
                <a:spcPts val="0"/>
              </a:spcAft>
              <a:buNone/>
            </a:pPr>
            <a:endParaRPr sz="1401">
              <a:solidFill>
                <a:srgbClr val="FFFFFF"/>
              </a:solidFill>
              <a:latin typeface="Arial"/>
              <a:ea typeface="Arial"/>
              <a:cs typeface="Arial"/>
              <a:sym typeface="Arial"/>
            </a:endParaRPr>
          </a:p>
          <a:p>
            <a:pPr marL="0" marR="0" lvl="0" indent="0" algn="l" rtl="0">
              <a:spcBef>
                <a:spcPts val="0"/>
              </a:spcBef>
              <a:spcAft>
                <a:spcPts val="0"/>
              </a:spcAft>
              <a:buNone/>
            </a:pPr>
            <a:r>
              <a:rPr lang="en-GB" sz="1401" b="1">
                <a:solidFill>
                  <a:srgbClr val="FFFFFF"/>
                </a:solidFill>
                <a:latin typeface="Arial"/>
                <a:ea typeface="Arial"/>
                <a:cs typeface="Arial"/>
                <a:sym typeface="Arial"/>
              </a:rPr>
              <a:t>www.taxdev.org</a:t>
            </a:r>
            <a:br>
              <a:rPr lang="en-GB" sz="1401">
                <a:solidFill>
                  <a:srgbClr val="FFFFFF"/>
                </a:solidFill>
                <a:latin typeface="Arial"/>
                <a:ea typeface="Arial"/>
                <a:cs typeface="Arial"/>
                <a:sym typeface="Arial"/>
              </a:rPr>
            </a:br>
            <a:endParaRPr sz="1401">
              <a:solidFill>
                <a:srgbClr val="FFFFFF"/>
              </a:solidFill>
              <a:latin typeface="Arial"/>
              <a:ea typeface="Arial"/>
              <a:cs typeface="Arial"/>
              <a:sym typeface="Arial"/>
            </a:endParaRPr>
          </a:p>
        </p:txBody>
      </p:sp>
      <p:pic>
        <p:nvPicPr>
          <p:cNvPr id="215" name="Google Shape;215;p45"/>
          <p:cNvPicPr preferRelativeResize="0"/>
          <p:nvPr/>
        </p:nvPicPr>
        <p:blipFill rotWithShape="1">
          <a:blip r:embed="rId2">
            <a:alphaModFix/>
          </a:blip>
          <a:srcRect/>
          <a:stretch/>
        </p:blipFill>
        <p:spPr>
          <a:xfrm>
            <a:off x="10914508" y="5961184"/>
            <a:ext cx="1277496" cy="826477"/>
          </a:xfrm>
          <a:prstGeom prst="rect">
            <a:avLst/>
          </a:prstGeom>
          <a:noFill/>
          <a:ln>
            <a:noFill/>
          </a:ln>
        </p:spPr>
      </p:pic>
      <p:grpSp>
        <p:nvGrpSpPr>
          <p:cNvPr id="216" name="Google Shape;216;p45"/>
          <p:cNvGrpSpPr/>
          <p:nvPr/>
        </p:nvGrpSpPr>
        <p:grpSpPr>
          <a:xfrm>
            <a:off x="8621579" y="72984"/>
            <a:ext cx="3234423" cy="515528"/>
            <a:chOff x="6474966" y="72970"/>
            <a:chExt cx="2425816" cy="515528"/>
          </a:xfrm>
        </p:grpSpPr>
        <p:pic>
          <p:nvPicPr>
            <p:cNvPr id="217" name="Google Shape;217;p45"/>
            <p:cNvPicPr preferRelativeResize="0"/>
            <p:nvPr/>
          </p:nvPicPr>
          <p:blipFill rotWithShape="1">
            <a:blip r:embed="rId3">
              <a:alphaModFix/>
            </a:blip>
            <a:srcRect/>
            <a:stretch/>
          </p:blipFill>
          <p:spPr>
            <a:xfrm>
              <a:off x="6474966" y="72970"/>
              <a:ext cx="863226" cy="515528"/>
            </a:xfrm>
            <a:prstGeom prst="rect">
              <a:avLst/>
            </a:prstGeom>
            <a:noFill/>
            <a:ln>
              <a:noFill/>
            </a:ln>
          </p:spPr>
        </p:pic>
        <p:pic>
          <p:nvPicPr>
            <p:cNvPr id="218" name="Google Shape;218;p45"/>
            <p:cNvPicPr preferRelativeResize="0"/>
            <p:nvPr/>
          </p:nvPicPr>
          <p:blipFill rotWithShape="1">
            <a:blip r:embed="rId4">
              <a:alphaModFix/>
            </a:blip>
            <a:srcRect/>
            <a:stretch/>
          </p:blipFill>
          <p:spPr>
            <a:xfrm>
              <a:off x="8096184" y="234069"/>
              <a:ext cx="804598" cy="354429"/>
            </a:xfrm>
            <a:prstGeom prst="rect">
              <a:avLst/>
            </a:prstGeom>
            <a:noFill/>
            <a:ln>
              <a:noFill/>
            </a:ln>
          </p:spPr>
        </p:pic>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8530" y="216911"/>
            <a:ext cx="10190080" cy="853864"/>
          </a:xfrm>
        </p:spPr>
        <p:txBody>
          <a:bodyPr>
            <a:normAutofit/>
          </a:bodyPr>
          <a:lstStyle>
            <a:lvl1pPr>
              <a:defRPr sz="3200" b="1">
                <a:solidFill>
                  <a:schemeClr val="accent6">
                    <a:lumMod val="75000"/>
                  </a:schemeClr>
                </a:solidFill>
              </a:defRPr>
            </a:lvl1pPr>
          </a:lstStyle>
          <a:p>
            <a:r>
              <a:rPr lang="en-US" dirty="0"/>
              <a:t>Click to edit Master title style</a:t>
            </a:r>
          </a:p>
        </p:txBody>
      </p:sp>
      <p:sp>
        <p:nvSpPr>
          <p:cNvPr id="3" name="Content Placeholder 2"/>
          <p:cNvSpPr>
            <a:spLocks noGrp="1"/>
          </p:cNvSpPr>
          <p:nvPr>
            <p:ph idx="1"/>
          </p:nvPr>
        </p:nvSpPr>
        <p:spPr>
          <a:xfrm>
            <a:off x="838200" y="1337914"/>
            <a:ext cx="10515600" cy="48390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VAT expenditures</a:t>
            </a:r>
            <a:endParaRPr lang="en-US" dirty="0"/>
          </a:p>
        </p:txBody>
      </p:sp>
      <p:sp>
        <p:nvSpPr>
          <p:cNvPr id="6" name="Slide Number Placeholder 5"/>
          <p:cNvSpPr>
            <a:spLocks noGrp="1"/>
          </p:cNvSpPr>
          <p:nvPr>
            <p:ph type="sldNum" sz="quarter" idx="12"/>
          </p:nvPr>
        </p:nvSpPr>
        <p:spPr/>
        <p:txBody>
          <a:bodyPr/>
          <a:lstStyle/>
          <a:p>
            <a:fld id="{7D3CD87F-A92E-415E-A938-25238E2D863E}" type="slidenum">
              <a:rPr lang="en-US" smtClean="0"/>
              <a:t>‹#›</a:t>
            </a:fld>
            <a:endParaRPr lang="en-US" dirty="0"/>
          </a:p>
        </p:txBody>
      </p:sp>
      <p:cxnSp>
        <p:nvCxnSpPr>
          <p:cNvPr id="8" name="Straight Connector 7"/>
          <p:cNvCxnSpPr/>
          <p:nvPr userDrawn="1"/>
        </p:nvCxnSpPr>
        <p:spPr>
          <a:xfrm>
            <a:off x="1448530" y="919190"/>
            <a:ext cx="10513483"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0" name="Graphic 9">
            <a:extLst>
              <a:ext uri="{FF2B5EF4-FFF2-40B4-BE49-F238E27FC236}">
                <a16:creationId xmlns:a16="http://schemas.microsoft.com/office/drawing/2014/main" id="{0C0E5E2A-9EA9-429C-9D80-BD3C0AD71088}"/>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7" y="64394"/>
            <a:ext cx="1001791" cy="1094494"/>
          </a:xfrm>
          <a:prstGeom prst="rect">
            <a:avLst/>
          </a:prstGeom>
        </p:spPr>
      </p:pic>
    </p:spTree>
    <p:extLst>
      <p:ext uri="{BB962C8B-B14F-4D97-AF65-F5344CB8AC3E}">
        <p14:creationId xmlns:p14="http://schemas.microsoft.com/office/powerpoint/2010/main" val="34219234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ver (long titl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6A13256-5F47-4F4D-BE26-B4B73650620E}"/>
              </a:ext>
            </a:extLst>
          </p:cNvPr>
          <p:cNvSpPr/>
          <p:nvPr userDrawn="1"/>
        </p:nvSpPr>
        <p:spPr>
          <a:xfrm flipV="1">
            <a:off x="0" y="14"/>
            <a:ext cx="12192000" cy="66058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sp>
        <p:nvSpPr>
          <p:cNvPr id="2" name="Title 1">
            <a:extLst>
              <a:ext uri="{FF2B5EF4-FFF2-40B4-BE49-F238E27FC236}">
                <a16:creationId xmlns:a16="http://schemas.microsoft.com/office/drawing/2014/main" id="{89504B9B-18C1-E547-BE77-254F89B19FF7}"/>
              </a:ext>
            </a:extLst>
          </p:cNvPr>
          <p:cNvSpPr>
            <a:spLocks noGrp="1"/>
          </p:cNvSpPr>
          <p:nvPr>
            <p:ph type="ctrTitle" hasCustomPrompt="1"/>
          </p:nvPr>
        </p:nvSpPr>
        <p:spPr>
          <a:xfrm>
            <a:off x="3241299" y="1868163"/>
            <a:ext cx="8135796" cy="2375210"/>
          </a:xfrm>
        </p:spPr>
        <p:txBody>
          <a:bodyPr anchor="b">
            <a:normAutofit/>
          </a:bodyPr>
          <a:lstStyle>
            <a:lvl1pPr algn="l">
              <a:defRPr sz="5501" spc="-150">
                <a:solidFill>
                  <a:schemeClr val="bg1"/>
                </a:solidFill>
              </a:defRPr>
            </a:lvl1pPr>
          </a:lstStyle>
          <a:p>
            <a:r>
              <a:rPr lang="en-GB" dirty="0"/>
              <a:t>Click to edit Master title style</a:t>
            </a:r>
            <a:br>
              <a:rPr lang="en-GB" dirty="0"/>
            </a:br>
            <a:r>
              <a:rPr lang="en-GB" dirty="0"/>
              <a:t>max three lines</a:t>
            </a:r>
            <a:endParaRPr lang="en-US" dirty="0"/>
          </a:p>
        </p:txBody>
      </p:sp>
      <p:sp>
        <p:nvSpPr>
          <p:cNvPr id="3" name="Subtitle 2">
            <a:extLst>
              <a:ext uri="{FF2B5EF4-FFF2-40B4-BE49-F238E27FC236}">
                <a16:creationId xmlns:a16="http://schemas.microsoft.com/office/drawing/2014/main" id="{EBB199AB-D245-484B-892E-B0F6186F0C82}"/>
              </a:ext>
            </a:extLst>
          </p:cNvPr>
          <p:cNvSpPr>
            <a:spLocks noGrp="1"/>
          </p:cNvSpPr>
          <p:nvPr>
            <p:ph type="subTitle" idx="1" hasCustomPrompt="1"/>
          </p:nvPr>
        </p:nvSpPr>
        <p:spPr>
          <a:xfrm>
            <a:off x="3356815" y="4325452"/>
            <a:ext cx="4868284" cy="1081477"/>
          </a:xfrm>
        </p:spPr>
        <p:txBody>
          <a:bodyPr anchor="t">
            <a:normAutofit/>
          </a:bodyPr>
          <a:lstStyle>
            <a:lvl1pPr marL="0" marR="0" indent="0" algn="l" defTabSz="685848"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sz="1600">
                <a:solidFill>
                  <a:schemeClr val="bg1"/>
                </a:solidFill>
              </a:defRPr>
            </a:lvl1pPr>
            <a:lvl2pPr marL="342923" indent="0" algn="ctr">
              <a:buNone/>
              <a:defRPr sz="1501"/>
            </a:lvl2pPr>
            <a:lvl3pPr marL="685848" indent="0" algn="ctr">
              <a:buNone/>
              <a:defRPr sz="1350"/>
            </a:lvl3pPr>
            <a:lvl4pPr marL="1028771" indent="0" algn="ctr">
              <a:buNone/>
              <a:defRPr sz="1200"/>
            </a:lvl4pPr>
            <a:lvl5pPr marL="1371694" indent="0" algn="ctr">
              <a:buNone/>
              <a:defRPr sz="1200"/>
            </a:lvl5pPr>
            <a:lvl6pPr marL="1714617" indent="0" algn="ctr">
              <a:buNone/>
              <a:defRPr sz="1200"/>
            </a:lvl6pPr>
            <a:lvl7pPr marL="2057543" indent="0" algn="ctr">
              <a:buNone/>
              <a:defRPr sz="1200"/>
            </a:lvl7pPr>
            <a:lvl8pPr marL="2400466" indent="0" algn="ctr">
              <a:buNone/>
              <a:defRPr sz="1200"/>
            </a:lvl8pPr>
            <a:lvl9pPr marL="2743389" indent="0" algn="ctr">
              <a:buNone/>
              <a:defRPr sz="1200"/>
            </a:lvl9pPr>
          </a:lstStyle>
          <a:p>
            <a:r>
              <a:rPr lang="en-GB" dirty="0"/>
              <a:t>Click to edit Master author style</a:t>
            </a:r>
          </a:p>
          <a:p>
            <a:r>
              <a:rPr lang="en-GB" dirty="0"/>
              <a:t>Author Name Surname</a:t>
            </a:r>
          </a:p>
          <a:p>
            <a:r>
              <a:rPr lang="en-GB" dirty="0"/>
              <a:t>Author Name Surname</a:t>
            </a:r>
          </a:p>
          <a:p>
            <a:pPr marL="0" marR="0" lvl="0" indent="0" algn="l" defTabSz="685848"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a:pPr>
            <a:r>
              <a:rPr lang="en-GB" dirty="0"/>
              <a:t>Author Name Surname</a:t>
            </a:r>
          </a:p>
        </p:txBody>
      </p:sp>
      <p:cxnSp>
        <p:nvCxnSpPr>
          <p:cNvPr id="16" name="Straight Connector 15">
            <a:extLst>
              <a:ext uri="{FF2B5EF4-FFF2-40B4-BE49-F238E27FC236}">
                <a16:creationId xmlns:a16="http://schemas.microsoft.com/office/drawing/2014/main" id="{5F8C450E-36D1-2E43-91D1-9BA21E1338BC}"/>
              </a:ext>
            </a:extLst>
          </p:cNvPr>
          <p:cNvCxnSpPr>
            <a:cxnSpLocks/>
          </p:cNvCxnSpPr>
          <p:nvPr userDrawn="1"/>
        </p:nvCxnSpPr>
        <p:spPr>
          <a:xfrm>
            <a:off x="3166960" y="0"/>
            <a:ext cx="74342" cy="660583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28ABB31D-4AD6-A14C-AF1F-033782186125}"/>
              </a:ext>
            </a:extLst>
          </p:cNvPr>
          <p:cNvSpPr>
            <a:spLocks noGrp="1"/>
          </p:cNvSpPr>
          <p:nvPr>
            <p:ph type="body" sz="quarter" idx="10" hasCustomPrompt="1"/>
          </p:nvPr>
        </p:nvSpPr>
        <p:spPr>
          <a:xfrm>
            <a:off x="665113" y="3801671"/>
            <a:ext cx="2378880" cy="1583630"/>
          </a:xfrm>
        </p:spPr>
        <p:txBody>
          <a:bodyPr anchor="b">
            <a:normAutofit/>
          </a:bodyPr>
          <a:lstStyle>
            <a:lvl1pPr algn="r">
              <a:spcBef>
                <a:spcPts val="451"/>
              </a:spcBef>
              <a:defRPr sz="1200">
                <a:solidFill>
                  <a:schemeClr val="bg1"/>
                </a:solidFill>
              </a:defRPr>
            </a:lvl1pPr>
          </a:lstStyle>
          <a:p>
            <a:pPr lvl="0"/>
            <a:r>
              <a:rPr lang="en-GB" dirty="0"/>
              <a:t>Details of the presentation (date, venue, </a:t>
            </a:r>
            <a:r>
              <a:rPr lang="en-GB" dirty="0" err="1"/>
              <a:t>wifi</a:t>
            </a:r>
            <a:r>
              <a:rPr lang="en-GB" dirty="0"/>
              <a:t>)</a:t>
            </a:r>
            <a:endParaRPr lang="en-US" dirty="0"/>
          </a:p>
        </p:txBody>
      </p:sp>
      <p:sp>
        <p:nvSpPr>
          <p:cNvPr id="13" name="TextBox 12">
            <a:extLst>
              <a:ext uri="{FF2B5EF4-FFF2-40B4-BE49-F238E27FC236}">
                <a16:creationId xmlns:a16="http://schemas.microsoft.com/office/drawing/2014/main" id="{41CEF78B-61B5-0A43-B879-7980AD59C355}"/>
              </a:ext>
            </a:extLst>
          </p:cNvPr>
          <p:cNvSpPr txBox="1"/>
          <p:nvPr userDrawn="1"/>
        </p:nvSpPr>
        <p:spPr>
          <a:xfrm>
            <a:off x="952990" y="5972023"/>
            <a:ext cx="2153611" cy="307905"/>
          </a:xfrm>
          <a:prstGeom prst="rect">
            <a:avLst/>
          </a:prstGeom>
          <a:noFill/>
        </p:spPr>
        <p:txBody>
          <a:bodyPr wrap="square" rtlCol="0" anchor="b">
            <a:spAutoFit/>
          </a:bodyPr>
          <a:lstStyle/>
          <a:p>
            <a:pPr lvl="0" algn="r"/>
            <a:r>
              <a:rPr lang="en-US" sz="1401" b="1" dirty="0">
                <a:solidFill>
                  <a:srgbClr val="FFFFFF"/>
                </a:solidFill>
              </a:rPr>
              <a:t>#TaxDev</a:t>
            </a:r>
          </a:p>
        </p:txBody>
      </p:sp>
      <p:sp>
        <p:nvSpPr>
          <p:cNvPr id="4" name="TextBox 3">
            <a:extLst>
              <a:ext uri="{FF2B5EF4-FFF2-40B4-BE49-F238E27FC236}">
                <a16:creationId xmlns:a16="http://schemas.microsoft.com/office/drawing/2014/main" id="{155E7301-0431-46C2-AB75-31AA8529C1B7}"/>
              </a:ext>
            </a:extLst>
          </p:cNvPr>
          <p:cNvSpPr txBox="1"/>
          <p:nvPr userDrawn="1"/>
        </p:nvSpPr>
        <p:spPr>
          <a:xfrm>
            <a:off x="188432" y="391755"/>
            <a:ext cx="3424842" cy="830997"/>
          </a:xfrm>
          <a:prstGeom prst="rect">
            <a:avLst/>
          </a:prstGeom>
          <a:noFill/>
        </p:spPr>
        <p:txBody>
          <a:bodyPr wrap="square" rtlCol="0">
            <a:spAutoFit/>
          </a:bodyPr>
          <a:lstStyle/>
          <a:p>
            <a:r>
              <a:rPr lang="en-GB" sz="4800" b="1" dirty="0">
                <a:solidFill>
                  <a:schemeClr val="bg1"/>
                </a:solidFill>
                <a:latin typeface="Arial" panose="020B0604020202020204" pitchFamily="34" charset="0"/>
                <a:ea typeface="Roboto Bk" pitchFamily="2" charset="0"/>
              </a:rPr>
              <a:t>TaxDev</a:t>
            </a:r>
          </a:p>
        </p:txBody>
      </p:sp>
      <p:grpSp>
        <p:nvGrpSpPr>
          <p:cNvPr id="6" name="Group 5">
            <a:extLst>
              <a:ext uri="{FF2B5EF4-FFF2-40B4-BE49-F238E27FC236}">
                <a16:creationId xmlns:a16="http://schemas.microsoft.com/office/drawing/2014/main" id="{8AF56872-1492-46A3-ABDB-21E38EDECC7F}"/>
              </a:ext>
            </a:extLst>
          </p:cNvPr>
          <p:cNvGrpSpPr/>
          <p:nvPr userDrawn="1"/>
        </p:nvGrpSpPr>
        <p:grpSpPr>
          <a:xfrm>
            <a:off x="8675090" y="133991"/>
            <a:ext cx="3180902" cy="524858"/>
            <a:chOff x="6515105" y="63640"/>
            <a:chExt cx="2385677" cy="524858"/>
          </a:xfrm>
        </p:grpSpPr>
        <p:pic>
          <p:nvPicPr>
            <p:cNvPr id="12" name="Picture 11">
              <a:extLst>
                <a:ext uri="{FF2B5EF4-FFF2-40B4-BE49-F238E27FC236}">
                  <a16:creationId xmlns:a16="http://schemas.microsoft.com/office/drawing/2014/main" id="{F43503E8-76B2-7E4C-A757-B1F42F47A7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15105" y="63640"/>
              <a:ext cx="853033" cy="515528"/>
            </a:xfrm>
            <a:prstGeom prst="rect">
              <a:avLst/>
            </a:prstGeom>
          </p:spPr>
        </p:pic>
        <p:pic>
          <p:nvPicPr>
            <p:cNvPr id="7" name="Picture 6">
              <a:extLst>
                <a:ext uri="{FF2B5EF4-FFF2-40B4-BE49-F238E27FC236}">
                  <a16:creationId xmlns:a16="http://schemas.microsoft.com/office/drawing/2014/main" id="{9B3AB7E1-03F5-4824-BF0A-F564FEBEA985}"/>
                </a:ext>
              </a:extLst>
            </p:cNvPr>
            <p:cNvPicPr>
              <a:picLocks noChangeAspect="1"/>
            </p:cNvPicPr>
            <p:nvPr userDrawn="1"/>
          </p:nvPicPr>
          <p:blipFill>
            <a:blip r:embed="rId3"/>
            <a:stretch>
              <a:fillRect/>
            </a:stretch>
          </p:blipFill>
          <p:spPr>
            <a:xfrm>
              <a:off x="8174053" y="234069"/>
              <a:ext cx="726729" cy="354429"/>
            </a:xfrm>
            <a:prstGeom prst="rect">
              <a:avLst/>
            </a:prstGeom>
          </p:spPr>
        </p:pic>
      </p:grpSp>
      <p:pic>
        <p:nvPicPr>
          <p:cNvPr id="11" name="Picture 10">
            <a:extLst>
              <a:ext uri="{FF2B5EF4-FFF2-40B4-BE49-F238E27FC236}">
                <a16:creationId xmlns:a16="http://schemas.microsoft.com/office/drawing/2014/main" id="{3F4179D7-F6EE-448C-B288-8EEA4E46CE76}"/>
              </a:ext>
            </a:extLst>
          </p:cNvPr>
          <p:cNvPicPr>
            <a:picLocks noChangeAspect="1"/>
          </p:cNvPicPr>
          <p:nvPr userDrawn="1"/>
        </p:nvPicPr>
        <p:blipFill>
          <a:blip r:embed="rId4"/>
          <a:stretch>
            <a:fillRect/>
          </a:stretch>
        </p:blipFill>
        <p:spPr>
          <a:xfrm>
            <a:off x="11239011" y="5641238"/>
            <a:ext cx="835896" cy="590394"/>
          </a:xfrm>
          <a:prstGeom prst="rect">
            <a:avLst/>
          </a:prstGeom>
        </p:spPr>
      </p:pic>
      <p:cxnSp>
        <p:nvCxnSpPr>
          <p:cNvPr id="17" name="Straight Connector 16">
            <a:extLst>
              <a:ext uri="{FF2B5EF4-FFF2-40B4-BE49-F238E27FC236}">
                <a16:creationId xmlns:a16="http://schemas.microsoft.com/office/drawing/2014/main" id="{C6719729-560C-4DFA-B368-0F4162A3EE58}"/>
              </a:ext>
            </a:extLst>
          </p:cNvPr>
          <p:cNvCxnSpPr>
            <a:cxnSpLocks/>
          </p:cNvCxnSpPr>
          <p:nvPr userDrawn="1"/>
        </p:nvCxnSpPr>
        <p:spPr>
          <a:xfrm flipH="1">
            <a:off x="3241293" y="5571114"/>
            <a:ext cx="927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045E7C-AB27-497F-B52E-D3AD9F666BB8}"/>
              </a:ext>
            </a:extLst>
          </p:cNvPr>
          <p:cNvCxnSpPr>
            <a:cxnSpLocks/>
          </p:cNvCxnSpPr>
          <p:nvPr userDrawn="1"/>
        </p:nvCxnSpPr>
        <p:spPr>
          <a:xfrm flipH="1">
            <a:off x="9" y="6279927"/>
            <a:ext cx="1219199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32C86768-FA2C-4D41-B323-D4CC2CDADB38}"/>
              </a:ext>
            </a:extLst>
          </p:cNvPr>
          <p:cNvGrpSpPr/>
          <p:nvPr userDrawn="1"/>
        </p:nvGrpSpPr>
        <p:grpSpPr>
          <a:xfrm>
            <a:off x="-1771911" y="6276562"/>
            <a:ext cx="14086875" cy="431574"/>
            <a:chOff x="-1328937" y="6276548"/>
            <a:chExt cx="10565156" cy="431575"/>
          </a:xfrm>
        </p:grpSpPr>
        <p:sp>
          <p:nvSpPr>
            <p:cNvPr id="19" name="Rectangle 18">
              <a:extLst>
                <a:ext uri="{FF2B5EF4-FFF2-40B4-BE49-F238E27FC236}">
                  <a16:creationId xmlns:a16="http://schemas.microsoft.com/office/drawing/2014/main" id="{35F3B7FB-9D90-4BC8-85B9-8B8B8062EFBB}"/>
                </a:ext>
              </a:extLst>
            </p:cNvPr>
            <p:cNvSpPr/>
            <p:nvPr userDrawn="1"/>
          </p:nvSpPr>
          <p:spPr>
            <a:xfrm>
              <a:off x="2425391" y="6279927"/>
              <a:ext cx="6810828" cy="4281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2"/>
            </a:p>
          </p:txBody>
        </p:sp>
        <p:sp>
          <p:nvSpPr>
            <p:cNvPr id="23" name="Rectangle 22">
              <a:extLst>
                <a:ext uri="{FF2B5EF4-FFF2-40B4-BE49-F238E27FC236}">
                  <a16:creationId xmlns:a16="http://schemas.microsoft.com/office/drawing/2014/main" id="{85C4E387-DFB7-4687-9004-4085028CB3BD}"/>
                </a:ext>
              </a:extLst>
            </p:cNvPr>
            <p:cNvSpPr/>
            <p:nvPr userDrawn="1"/>
          </p:nvSpPr>
          <p:spPr>
            <a:xfrm>
              <a:off x="-1328937" y="6276548"/>
              <a:ext cx="6810828" cy="4281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2"/>
            </a:p>
          </p:txBody>
        </p:sp>
      </p:grpSp>
    </p:spTree>
    <p:extLst>
      <p:ext uri="{BB962C8B-B14F-4D97-AF65-F5344CB8AC3E}">
        <p14:creationId xmlns:p14="http://schemas.microsoft.com/office/powerpoint/2010/main" val="3807696717"/>
      </p:ext>
    </p:extLst>
  </p:cSld>
  <p:clrMapOvr>
    <a:masterClrMapping/>
  </p:clrMapOvr>
  <p:extLst>
    <p:ext uri="{DCECCB84-F9BA-43D5-87BE-67443E8EF086}">
      <p15:sldGuideLst xmlns:p15="http://schemas.microsoft.com/office/powerpoint/2012/main">
        <p15:guide id="1" orient="horz" pos="1556">
          <p15:clr>
            <a:srgbClr val="FBAE40"/>
          </p15:clr>
        </p15:guide>
        <p15:guide id="2" pos="815">
          <p15:clr>
            <a:srgbClr val="FBAE40"/>
          </p15:clr>
        </p15:guide>
        <p15:guide id="3" pos="187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ver (short titl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41F1E56D-DD80-7947-9F86-D6CA399B1D36}"/>
              </a:ext>
            </a:extLst>
          </p:cNvPr>
          <p:cNvSpPr/>
          <p:nvPr userDrawn="1"/>
        </p:nvSpPr>
        <p:spPr>
          <a:xfrm>
            <a:off x="0" y="5687121"/>
            <a:ext cx="12192000" cy="11708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sp>
        <p:nvSpPr>
          <p:cNvPr id="22" name="Rectangle 21">
            <a:extLst>
              <a:ext uri="{FF2B5EF4-FFF2-40B4-BE49-F238E27FC236}">
                <a16:creationId xmlns:a16="http://schemas.microsoft.com/office/drawing/2014/main" id="{46A13256-5F47-4F4D-BE26-B4B73650620E}"/>
              </a:ext>
            </a:extLst>
          </p:cNvPr>
          <p:cNvSpPr/>
          <p:nvPr userDrawn="1"/>
        </p:nvSpPr>
        <p:spPr>
          <a:xfrm flipV="1">
            <a:off x="0" y="14"/>
            <a:ext cx="12192000" cy="569827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sp>
        <p:nvSpPr>
          <p:cNvPr id="2" name="Title 1">
            <a:extLst>
              <a:ext uri="{FF2B5EF4-FFF2-40B4-BE49-F238E27FC236}">
                <a16:creationId xmlns:a16="http://schemas.microsoft.com/office/drawing/2014/main" id="{89504B9B-18C1-E547-BE77-254F89B19FF7}"/>
              </a:ext>
            </a:extLst>
          </p:cNvPr>
          <p:cNvSpPr>
            <a:spLocks noGrp="1"/>
          </p:cNvSpPr>
          <p:nvPr>
            <p:ph type="ctrTitle" hasCustomPrompt="1"/>
          </p:nvPr>
        </p:nvSpPr>
        <p:spPr>
          <a:xfrm>
            <a:off x="3241290" y="4047894"/>
            <a:ext cx="8135796" cy="925551"/>
          </a:xfrm>
        </p:spPr>
        <p:txBody>
          <a:bodyPr anchor="b">
            <a:normAutofit/>
          </a:bodyPr>
          <a:lstStyle>
            <a:lvl1pPr algn="l">
              <a:defRPr sz="5501" spc="-150">
                <a:solidFill>
                  <a:schemeClr val="bg1"/>
                </a:solidFill>
              </a:defRPr>
            </a:lvl1pPr>
          </a:lstStyle>
          <a:p>
            <a:r>
              <a:rPr lang="en-GB" dirty="0"/>
              <a:t>Click to edit style</a:t>
            </a:r>
            <a:endParaRPr lang="en-US" dirty="0"/>
          </a:p>
        </p:txBody>
      </p:sp>
      <p:sp>
        <p:nvSpPr>
          <p:cNvPr id="3" name="Subtitle 2">
            <a:extLst>
              <a:ext uri="{FF2B5EF4-FFF2-40B4-BE49-F238E27FC236}">
                <a16:creationId xmlns:a16="http://schemas.microsoft.com/office/drawing/2014/main" id="{EBB199AB-D245-484B-892E-B0F6186F0C82}"/>
              </a:ext>
            </a:extLst>
          </p:cNvPr>
          <p:cNvSpPr>
            <a:spLocks noGrp="1"/>
          </p:cNvSpPr>
          <p:nvPr>
            <p:ph type="subTitle" idx="1" hasCustomPrompt="1"/>
          </p:nvPr>
        </p:nvSpPr>
        <p:spPr>
          <a:xfrm>
            <a:off x="3233856" y="2765695"/>
            <a:ext cx="8143230" cy="1081477"/>
          </a:xfrm>
        </p:spPr>
        <p:txBody>
          <a:bodyPr anchor="t">
            <a:normAutofit/>
          </a:bodyPr>
          <a:lstStyle>
            <a:lvl1pPr marL="0" marR="0" indent="0" algn="l" defTabSz="685848"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sz="1600">
                <a:solidFill>
                  <a:schemeClr val="bg1"/>
                </a:solidFill>
              </a:defRPr>
            </a:lvl1pPr>
            <a:lvl2pPr marL="342923" indent="0" algn="ctr">
              <a:buNone/>
              <a:defRPr sz="1501"/>
            </a:lvl2pPr>
            <a:lvl3pPr marL="685848" indent="0" algn="ctr">
              <a:buNone/>
              <a:defRPr sz="1350"/>
            </a:lvl3pPr>
            <a:lvl4pPr marL="1028771" indent="0" algn="ctr">
              <a:buNone/>
              <a:defRPr sz="1200"/>
            </a:lvl4pPr>
            <a:lvl5pPr marL="1371694" indent="0" algn="ctr">
              <a:buNone/>
              <a:defRPr sz="1200"/>
            </a:lvl5pPr>
            <a:lvl6pPr marL="1714617" indent="0" algn="ctr">
              <a:buNone/>
              <a:defRPr sz="1200"/>
            </a:lvl6pPr>
            <a:lvl7pPr marL="2057543" indent="0" algn="ctr">
              <a:buNone/>
              <a:defRPr sz="1200"/>
            </a:lvl7pPr>
            <a:lvl8pPr marL="2400466" indent="0" algn="ctr">
              <a:buNone/>
              <a:defRPr sz="1200"/>
            </a:lvl8pPr>
            <a:lvl9pPr marL="2743389" indent="0" algn="ctr">
              <a:buNone/>
              <a:defRPr sz="1200"/>
            </a:lvl9pPr>
          </a:lstStyle>
          <a:p>
            <a:r>
              <a:rPr lang="en-GB" dirty="0"/>
              <a:t>Click to edit Master author style</a:t>
            </a:r>
          </a:p>
          <a:p>
            <a:r>
              <a:rPr lang="en-GB" dirty="0"/>
              <a:t>Author Name Surname</a:t>
            </a:r>
          </a:p>
          <a:p>
            <a:r>
              <a:rPr lang="en-GB" dirty="0"/>
              <a:t>Author Name Surname</a:t>
            </a:r>
          </a:p>
          <a:p>
            <a:pPr marL="0" marR="0" lvl="0" indent="0" algn="l" defTabSz="685848"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a:pPr>
            <a:r>
              <a:rPr lang="en-GB" dirty="0"/>
              <a:t>Author Name Surname</a:t>
            </a:r>
          </a:p>
        </p:txBody>
      </p:sp>
      <p:pic>
        <p:nvPicPr>
          <p:cNvPr id="12" name="Picture 11">
            <a:extLst>
              <a:ext uri="{FF2B5EF4-FFF2-40B4-BE49-F238E27FC236}">
                <a16:creationId xmlns:a16="http://schemas.microsoft.com/office/drawing/2014/main" id="{F43503E8-76B2-7E4C-A757-B1F42F47A7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7795" y="565142"/>
            <a:ext cx="1920000" cy="802967"/>
          </a:xfrm>
          <a:prstGeom prst="rect">
            <a:avLst/>
          </a:prstGeom>
        </p:spPr>
      </p:pic>
      <p:cxnSp>
        <p:nvCxnSpPr>
          <p:cNvPr id="16" name="Straight Connector 15">
            <a:extLst>
              <a:ext uri="{FF2B5EF4-FFF2-40B4-BE49-F238E27FC236}">
                <a16:creationId xmlns:a16="http://schemas.microsoft.com/office/drawing/2014/main" id="{5F8C450E-36D1-2E43-91D1-9BA21E1338BC}"/>
              </a:ext>
            </a:extLst>
          </p:cNvPr>
          <p:cNvCxnSpPr>
            <a:cxnSpLocks/>
          </p:cNvCxnSpPr>
          <p:nvPr userDrawn="1"/>
        </p:nvCxnSpPr>
        <p:spPr>
          <a:xfrm>
            <a:off x="3166950" y="14"/>
            <a:ext cx="0" cy="476091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28ABB31D-4AD6-A14C-AF1F-033782186125}"/>
              </a:ext>
            </a:extLst>
          </p:cNvPr>
          <p:cNvSpPr>
            <a:spLocks noGrp="1"/>
          </p:cNvSpPr>
          <p:nvPr>
            <p:ph type="body" sz="quarter" idx="10" hasCustomPrompt="1"/>
          </p:nvPr>
        </p:nvSpPr>
        <p:spPr>
          <a:xfrm>
            <a:off x="490657" y="2810115"/>
            <a:ext cx="2378880" cy="1416365"/>
          </a:xfrm>
        </p:spPr>
        <p:txBody>
          <a:bodyPr anchor="t">
            <a:normAutofit/>
          </a:bodyPr>
          <a:lstStyle>
            <a:lvl1pPr algn="r">
              <a:spcBef>
                <a:spcPts val="451"/>
              </a:spcBef>
              <a:defRPr sz="1200">
                <a:solidFill>
                  <a:schemeClr val="bg1"/>
                </a:solidFill>
              </a:defRPr>
            </a:lvl1pPr>
          </a:lstStyle>
          <a:p>
            <a:pPr lvl="0"/>
            <a:r>
              <a:rPr lang="en-GB" dirty="0"/>
              <a:t>Details of the presentation (date, venue, </a:t>
            </a:r>
            <a:r>
              <a:rPr lang="en-GB" dirty="0" err="1"/>
              <a:t>wifi</a:t>
            </a:r>
            <a:r>
              <a:rPr lang="en-GB" dirty="0"/>
              <a:t>)</a:t>
            </a:r>
            <a:endParaRPr lang="en-US" dirty="0"/>
          </a:p>
        </p:txBody>
      </p:sp>
      <p:sp>
        <p:nvSpPr>
          <p:cNvPr id="13" name="TextBox 12">
            <a:extLst>
              <a:ext uri="{FF2B5EF4-FFF2-40B4-BE49-F238E27FC236}">
                <a16:creationId xmlns:a16="http://schemas.microsoft.com/office/drawing/2014/main" id="{41CEF78B-61B5-0A43-B879-7980AD59C355}"/>
              </a:ext>
            </a:extLst>
          </p:cNvPr>
          <p:cNvSpPr txBox="1"/>
          <p:nvPr userDrawn="1"/>
        </p:nvSpPr>
        <p:spPr>
          <a:xfrm>
            <a:off x="715926" y="4519879"/>
            <a:ext cx="2153611" cy="307905"/>
          </a:xfrm>
          <a:prstGeom prst="rect">
            <a:avLst/>
          </a:prstGeom>
          <a:noFill/>
        </p:spPr>
        <p:txBody>
          <a:bodyPr wrap="square" rtlCol="0" anchor="b">
            <a:spAutoFit/>
          </a:bodyPr>
          <a:lstStyle/>
          <a:p>
            <a:pPr lvl="0" algn="r"/>
            <a:r>
              <a:rPr lang="en-US" sz="1401" b="1" dirty="0">
                <a:solidFill>
                  <a:srgbClr val="FFFFFF"/>
                </a:solidFill>
              </a:rPr>
              <a:t>@</a:t>
            </a:r>
            <a:r>
              <a:rPr lang="en-US" sz="1401" b="1" dirty="0" err="1">
                <a:solidFill>
                  <a:srgbClr val="FFFFFF"/>
                </a:solidFill>
              </a:rPr>
              <a:t>TheIFS</a:t>
            </a:r>
            <a:endParaRPr lang="en-US" sz="1401" b="1" dirty="0">
              <a:solidFill>
                <a:srgbClr val="FFFFFF"/>
              </a:solidFill>
            </a:endParaRPr>
          </a:p>
        </p:txBody>
      </p:sp>
    </p:spTree>
    <p:extLst>
      <p:ext uri="{BB962C8B-B14F-4D97-AF65-F5344CB8AC3E}">
        <p14:creationId xmlns:p14="http://schemas.microsoft.com/office/powerpoint/2010/main" val="3214133526"/>
      </p:ext>
    </p:extLst>
  </p:cSld>
  <p:clrMapOvr>
    <a:masterClrMapping/>
  </p:clrMapOvr>
  <p:extLst>
    <p:ext uri="{DCECCB84-F9BA-43D5-87BE-67443E8EF086}">
      <p15:sldGuideLst xmlns:p15="http://schemas.microsoft.com/office/powerpoint/2012/main">
        <p15:guide id="1" orient="horz" pos="1417">
          <p15:clr>
            <a:srgbClr val="FBAE40"/>
          </p15:clr>
        </p15:guide>
        <p15:guide id="2" pos="815">
          <p15:clr>
            <a:srgbClr val="FBAE40"/>
          </p15:clr>
        </p15:guide>
        <p15:guide id="3" pos="1877">
          <p15:clr>
            <a:srgbClr val="FBAE40"/>
          </p15:clr>
        </p15:guide>
        <p15:guide id="4" orient="horz" pos="89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ver (long title)">
  <p:cSld name="Cover (long title)">
    <p:spTree>
      <p:nvGrpSpPr>
        <p:cNvPr id="1" name="Shape 101"/>
        <p:cNvGrpSpPr/>
        <p:nvPr/>
      </p:nvGrpSpPr>
      <p:grpSpPr>
        <a:xfrm>
          <a:off x="0" y="0"/>
          <a:ext cx="0" cy="0"/>
          <a:chOff x="0" y="0"/>
          <a:chExt cx="0" cy="0"/>
        </a:xfrm>
      </p:grpSpPr>
      <p:sp>
        <p:nvSpPr>
          <p:cNvPr id="102" name="Google Shape;102;p31"/>
          <p:cNvSpPr/>
          <p:nvPr/>
        </p:nvSpPr>
        <p:spPr>
          <a:xfrm rot="10800000" flipH="1">
            <a:off x="0" y="14"/>
            <a:ext cx="12192000" cy="660583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012">
              <a:solidFill>
                <a:schemeClr val="lt1"/>
              </a:solidFill>
              <a:latin typeface="Arial"/>
              <a:ea typeface="Arial"/>
              <a:cs typeface="Arial"/>
              <a:sym typeface="Arial"/>
            </a:endParaRPr>
          </a:p>
        </p:txBody>
      </p:sp>
      <p:sp>
        <p:nvSpPr>
          <p:cNvPr id="103" name="Google Shape;103;p31"/>
          <p:cNvSpPr txBox="1">
            <a:spLocks noGrp="1"/>
          </p:cNvSpPr>
          <p:nvPr>
            <p:ph type="ctrTitle"/>
          </p:nvPr>
        </p:nvSpPr>
        <p:spPr>
          <a:xfrm>
            <a:off x="3241299" y="1868163"/>
            <a:ext cx="8135796" cy="237521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1"/>
              <a:buFont typeface="Arial"/>
              <a:buNone/>
              <a:defRPr sz="550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31"/>
          <p:cNvSpPr txBox="1">
            <a:spLocks noGrp="1"/>
          </p:cNvSpPr>
          <p:nvPr>
            <p:ph type="subTitle" idx="1"/>
          </p:nvPr>
        </p:nvSpPr>
        <p:spPr>
          <a:xfrm>
            <a:off x="3356815" y="4325452"/>
            <a:ext cx="4868284" cy="1081477"/>
          </a:xfrm>
          <a:prstGeom prst="rect">
            <a:avLst/>
          </a:prstGeom>
          <a:noFill/>
          <a:ln>
            <a:noFill/>
          </a:ln>
        </p:spPr>
        <p:txBody>
          <a:bodyPr spcFirstLastPara="1" wrap="square" lIns="91425" tIns="45700" rIns="91425" bIns="45700" anchor="t" anchorCtr="0">
            <a:normAutofit/>
          </a:bodyPr>
          <a:lstStyle>
            <a:lvl1pPr marR="0" lvl="0" algn="l">
              <a:lnSpc>
                <a:spcPct val="100000"/>
              </a:lnSpc>
              <a:spcBef>
                <a:spcPts val="0"/>
              </a:spcBef>
              <a:spcAft>
                <a:spcPts val="0"/>
              </a:spcAft>
              <a:buClr>
                <a:schemeClr val="dk2"/>
              </a:buClr>
              <a:buSzPts val="1600"/>
              <a:buFont typeface="Arial"/>
              <a:buNone/>
              <a:defRPr sz="1600">
                <a:solidFill>
                  <a:schemeClr val="lt1"/>
                </a:solidFill>
              </a:defRPr>
            </a:lvl1pPr>
            <a:lvl2pPr lvl="1" algn="ctr">
              <a:lnSpc>
                <a:spcPct val="100000"/>
              </a:lnSpc>
              <a:spcBef>
                <a:spcPts val="800"/>
              </a:spcBef>
              <a:spcAft>
                <a:spcPts val="0"/>
              </a:spcAft>
              <a:buSzPts val="1501"/>
              <a:buNone/>
              <a:defRPr sz="1501"/>
            </a:lvl2pPr>
            <a:lvl3pPr lvl="2" algn="ctr">
              <a:lnSpc>
                <a:spcPct val="100000"/>
              </a:lnSpc>
              <a:spcBef>
                <a:spcPts val="800"/>
              </a:spcBef>
              <a:spcAft>
                <a:spcPts val="0"/>
              </a:spcAft>
              <a:buSzPts val="1350"/>
              <a:buNone/>
              <a:defRPr sz="1350"/>
            </a:lvl3pPr>
            <a:lvl4pPr lvl="3" algn="ctr">
              <a:lnSpc>
                <a:spcPct val="100000"/>
              </a:lnSpc>
              <a:spcBef>
                <a:spcPts val="800"/>
              </a:spcBef>
              <a:spcAft>
                <a:spcPts val="0"/>
              </a:spcAft>
              <a:buSzPts val="1200"/>
              <a:buNone/>
              <a:defRPr sz="1200"/>
            </a:lvl4pPr>
            <a:lvl5pPr lvl="4" algn="ctr">
              <a:lnSpc>
                <a:spcPct val="100000"/>
              </a:lnSpc>
              <a:spcBef>
                <a:spcPts val="800"/>
              </a:spcBef>
              <a:spcAft>
                <a:spcPts val="0"/>
              </a:spcAft>
              <a:buSzPts val="1200"/>
              <a:buNone/>
              <a:defRPr sz="1200"/>
            </a:lvl5pPr>
            <a:lvl6pPr lvl="5" algn="ctr">
              <a:lnSpc>
                <a:spcPct val="90000"/>
              </a:lnSpc>
              <a:spcBef>
                <a:spcPts val="451"/>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cxnSp>
        <p:nvCxnSpPr>
          <p:cNvPr id="105" name="Google Shape;105;p31"/>
          <p:cNvCxnSpPr/>
          <p:nvPr/>
        </p:nvCxnSpPr>
        <p:spPr>
          <a:xfrm>
            <a:off x="3166960" y="0"/>
            <a:ext cx="74342" cy="6605836"/>
          </a:xfrm>
          <a:prstGeom prst="straightConnector1">
            <a:avLst/>
          </a:prstGeom>
          <a:noFill/>
          <a:ln w="28575" cap="flat" cmpd="sng">
            <a:solidFill>
              <a:schemeClr val="lt1"/>
            </a:solidFill>
            <a:prstDash val="solid"/>
            <a:miter lim="800000"/>
            <a:headEnd type="none" w="sm" len="sm"/>
            <a:tailEnd type="none" w="sm" len="sm"/>
          </a:ln>
        </p:spPr>
      </p:cxnSp>
      <p:sp>
        <p:nvSpPr>
          <p:cNvPr id="106" name="Google Shape;106;p31"/>
          <p:cNvSpPr txBox="1">
            <a:spLocks noGrp="1"/>
          </p:cNvSpPr>
          <p:nvPr>
            <p:ph type="body" idx="2"/>
          </p:nvPr>
        </p:nvSpPr>
        <p:spPr>
          <a:xfrm>
            <a:off x="665113" y="3801671"/>
            <a:ext cx="2378880" cy="1583630"/>
          </a:xfrm>
          <a:prstGeom prst="rect">
            <a:avLst/>
          </a:prstGeom>
          <a:noFill/>
          <a:ln>
            <a:noFill/>
          </a:ln>
        </p:spPr>
        <p:txBody>
          <a:bodyPr spcFirstLastPara="1" wrap="square" lIns="91425" tIns="45700" rIns="91425" bIns="45700" anchor="b" anchorCtr="0">
            <a:normAutofit/>
          </a:bodyPr>
          <a:lstStyle>
            <a:lvl1pPr marL="457200" lvl="0" indent="-304800" algn="r">
              <a:lnSpc>
                <a:spcPct val="100000"/>
              </a:lnSpc>
              <a:spcBef>
                <a:spcPts val="451"/>
              </a:spcBef>
              <a:spcAft>
                <a:spcPts val="0"/>
              </a:spcAft>
              <a:buSzPts val="1200"/>
              <a:buChar char="▪"/>
              <a:defRPr sz="1200">
                <a:solidFill>
                  <a:schemeClr val="l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07" name="Google Shape;107;p31"/>
          <p:cNvSpPr txBox="1"/>
          <p:nvPr/>
        </p:nvSpPr>
        <p:spPr>
          <a:xfrm>
            <a:off x="952990" y="5972023"/>
            <a:ext cx="2153611" cy="307905"/>
          </a:xfrm>
          <a:prstGeom prst="rect">
            <a:avLst/>
          </a:prstGeom>
          <a:noFill/>
          <a:ln>
            <a:noFill/>
          </a:ln>
        </p:spPr>
        <p:txBody>
          <a:bodyPr spcFirstLastPara="1" wrap="square" lIns="91425" tIns="45700" rIns="91425" bIns="45700" anchor="b" anchorCtr="0">
            <a:spAutoFit/>
          </a:bodyPr>
          <a:lstStyle/>
          <a:p>
            <a:pPr marL="0" marR="0" lvl="0" indent="0" algn="r" rtl="0">
              <a:spcBef>
                <a:spcPts val="0"/>
              </a:spcBef>
              <a:spcAft>
                <a:spcPts val="0"/>
              </a:spcAft>
              <a:buNone/>
            </a:pPr>
            <a:r>
              <a:rPr lang="en-GB" sz="1401" b="1">
                <a:solidFill>
                  <a:srgbClr val="FFFFFF"/>
                </a:solidFill>
                <a:latin typeface="Arial"/>
                <a:ea typeface="Arial"/>
                <a:cs typeface="Arial"/>
                <a:sym typeface="Arial"/>
              </a:rPr>
              <a:t>#TaxDev</a:t>
            </a:r>
            <a:endParaRPr/>
          </a:p>
        </p:txBody>
      </p:sp>
      <p:sp>
        <p:nvSpPr>
          <p:cNvPr id="108" name="Google Shape;108;p31"/>
          <p:cNvSpPr txBox="1"/>
          <p:nvPr/>
        </p:nvSpPr>
        <p:spPr>
          <a:xfrm>
            <a:off x="188432" y="391755"/>
            <a:ext cx="3424842"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800" b="1" dirty="0">
                <a:solidFill>
                  <a:schemeClr val="lt1"/>
                </a:solidFill>
                <a:latin typeface="Arial" panose="020B0604020202020204" pitchFamily="34" charset="0"/>
                <a:ea typeface="Roboto"/>
                <a:cs typeface="Arial" panose="020B0604020202020204" pitchFamily="34" charset="0"/>
                <a:sym typeface="Roboto"/>
              </a:rPr>
              <a:t>TaxDev</a:t>
            </a:r>
            <a:endParaRPr dirty="0"/>
          </a:p>
        </p:txBody>
      </p:sp>
      <p:grpSp>
        <p:nvGrpSpPr>
          <p:cNvPr id="109" name="Google Shape;109;p31"/>
          <p:cNvGrpSpPr/>
          <p:nvPr/>
        </p:nvGrpSpPr>
        <p:grpSpPr>
          <a:xfrm>
            <a:off x="8675090" y="133991"/>
            <a:ext cx="3180902" cy="524858"/>
            <a:chOff x="6515105" y="63640"/>
            <a:chExt cx="2385677" cy="524858"/>
          </a:xfrm>
        </p:grpSpPr>
        <p:pic>
          <p:nvPicPr>
            <p:cNvPr id="110" name="Google Shape;110;p31"/>
            <p:cNvPicPr preferRelativeResize="0"/>
            <p:nvPr/>
          </p:nvPicPr>
          <p:blipFill rotWithShape="1">
            <a:blip r:embed="rId2">
              <a:alphaModFix/>
            </a:blip>
            <a:srcRect/>
            <a:stretch/>
          </p:blipFill>
          <p:spPr>
            <a:xfrm>
              <a:off x="6515105" y="63640"/>
              <a:ext cx="853033" cy="515528"/>
            </a:xfrm>
            <a:prstGeom prst="rect">
              <a:avLst/>
            </a:prstGeom>
            <a:noFill/>
            <a:ln>
              <a:noFill/>
            </a:ln>
          </p:spPr>
        </p:pic>
        <p:pic>
          <p:nvPicPr>
            <p:cNvPr id="111" name="Google Shape;111;p31"/>
            <p:cNvPicPr preferRelativeResize="0"/>
            <p:nvPr/>
          </p:nvPicPr>
          <p:blipFill rotWithShape="1">
            <a:blip r:embed="rId3">
              <a:alphaModFix/>
            </a:blip>
            <a:srcRect/>
            <a:stretch/>
          </p:blipFill>
          <p:spPr>
            <a:xfrm>
              <a:off x="8174053" y="234069"/>
              <a:ext cx="726729" cy="354429"/>
            </a:xfrm>
            <a:prstGeom prst="rect">
              <a:avLst/>
            </a:prstGeom>
            <a:noFill/>
            <a:ln>
              <a:noFill/>
            </a:ln>
          </p:spPr>
        </p:pic>
      </p:grpSp>
      <p:pic>
        <p:nvPicPr>
          <p:cNvPr id="112" name="Google Shape;112;p31"/>
          <p:cNvPicPr preferRelativeResize="0"/>
          <p:nvPr/>
        </p:nvPicPr>
        <p:blipFill rotWithShape="1">
          <a:blip r:embed="rId4">
            <a:alphaModFix/>
          </a:blip>
          <a:srcRect/>
          <a:stretch/>
        </p:blipFill>
        <p:spPr>
          <a:xfrm>
            <a:off x="11239011" y="5641238"/>
            <a:ext cx="835896" cy="590394"/>
          </a:xfrm>
          <a:prstGeom prst="rect">
            <a:avLst/>
          </a:prstGeom>
          <a:noFill/>
          <a:ln>
            <a:noFill/>
          </a:ln>
        </p:spPr>
      </p:pic>
      <p:cxnSp>
        <p:nvCxnSpPr>
          <p:cNvPr id="113" name="Google Shape;113;p31"/>
          <p:cNvCxnSpPr>
            <a:cxnSpLocks/>
          </p:cNvCxnSpPr>
          <p:nvPr/>
        </p:nvCxnSpPr>
        <p:spPr>
          <a:xfrm flipH="1">
            <a:off x="3241293" y="5571114"/>
            <a:ext cx="8950707" cy="0"/>
          </a:xfrm>
          <a:prstGeom prst="straightConnector1">
            <a:avLst/>
          </a:prstGeom>
          <a:noFill/>
          <a:ln w="28575" cap="flat" cmpd="sng">
            <a:solidFill>
              <a:schemeClr val="lt1"/>
            </a:solidFill>
            <a:prstDash val="solid"/>
            <a:miter lim="800000"/>
            <a:headEnd type="none" w="sm" len="sm"/>
            <a:tailEnd type="none" w="sm" len="sm"/>
          </a:ln>
        </p:spPr>
      </p:cxnSp>
      <p:cxnSp>
        <p:nvCxnSpPr>
          <p:cNvPr id="114" name="Google Shape;114;p31"/>
          <p:cNvCxnSpPr/>
          <p:nvPr/>
        </p:nvCxnSpPr>
        <p:spPr>
          <a:xfrm rot="10800000">
            <a:off x="9" y="6279927"/>
            <a:ext cx="12191998" cy="0"/>
          </a:xfrm>
          <a:prstGeom prst="straightConnector1">
            <a:avLst/>
          </a:prstGeom>
          <a:noFill/>
          <a:ln w="28575" cap="flat" cmpd="sng">
            <a:solidFill>
              <a:schemeClr val="lt1"/>
            </a:solidFill>
            <a:prstDash val="solid"/>
            <a:miter lim="800000"/>
            <a:headEnd type="none" w="sm" len="sm"/>
            <a:tailEnd type="none" w="sm" len="sm"/>
          </a:ln>
        </p:spPr>
      </p:cxnSp>
      <p:grpSp>
        <p:nvGrpSpPr>
          <p:cNvPr id="115" name="Google Shape;115;p31"/>
          <p:cNvGrpSpPr/>
          <p:nvPr/>
        </p:nvGrpSpPr>
        <p:grpSpPr>
          <a:xfrm>
            <a:off x="0" y="6276562"/>
            <a:ext cx="12192000" cy="431574"/>
            <a:chOff x="-1328937" y="6276548"/>
            <a:chExt cx="10565156" cy="431575"/>
          </a:xfrm>
        </p:grpSpPr>
        <p:sp>
          <p:nvSpPr>
            <p:cNvPr id="116" name="Google Shape;116;p31"/>
            <p:cNvSpPr/>
            <p:nvPr/>
          </p:nvSpPr>
          <p:spPr>
            <a:xfrm>
              <a:off x="2425391" y="6279927"/>
              <a:ext cx="6810828" cy="428196"/>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012">
                <a:solidFill>
                  <a:schemeClr val="lt1"/>
                </a:solidFill>
                <a:latin typeface="Arial"/>
                <a:ea typeface="Arial"/>
                <a:cs typeface="Arial"/>
                <a:sym typeface="Arial"/>
              </a:endParaRPr>
            </a:p>
          </p:txBody>
        </p:sp>
        <p:sp>
          <p:nvSpPr>
            <p:cNvPr id="117" name="Google Shape;117;p31"/>
            <p:cNvSpPr/>
            <p:nvPr/>
          </p:nvSpPr>
          <p:spPr>
            <a:xfrm>
              <a:off x="-1328937" y="6276548"/>
              <a:ext cx="6810828" cy="428196"/>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012">
                <a:solidFill>
                  <a:schemeClr val="lt1"/>
                </a:solidFill>
                <a:latin typeface="Arial"/>
                <a:ea typeface="Arial"/>
                <a:cs typeface="Arial"/>
                <a:sym typeface="Arial"/>
              </a:endParaRPr>
            </a:p>
          </p:txBody>
        </p:sp>
      </p:grpSp>
    </p:spTree>
  </p:cSld>
  <p:clrMapOvr>
    <a:masterClrMapping/>
  </p:clrMapOvr>
  <p:extLst>
    <p:ext uri="{DCECCB84-F9BA-43D5-87BE-67443E8EF086}">
      <p15:sldGuideLst xmlns:p15="http://schemas.microsoft.com/office/powerpoint/2012/main">
        <p15:guide id="1" orient="horz" pos="1556">
          <p15:clr>
            <a:srgbClr val="FBAE40"/>
          </p15:clr>
        </p15:guide>
        <p15:guide id="2" pos="815">
          <p15:clr>
            <a:srgbClr val="FBAE40"/>
          </p15:clr>
        </p15:guide>
        <p15:guide id="3" pos="1877">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2BCFAC-67E7-B24B-971C-141727EF628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a:extLst>
              <a:ext uri="{FF2B5EF4-FFF2-40B4-BE49-F238E27FC236}">
                <a16:creationId xmlns:a16="http://schemas.microsoft.com/office/drawing/2014/main" id="{C70C530F-FA8A-1D4A-B389-DC53432542F3}"/>
              </a:ext>
            </a:extLst>
          </p:cNvPr>
          <p:cNvSpPr>
            <a:spLocks noGrp="1"/>
          </p:cNvSpPr>
          <p:nvPr>
            <p:ph type="ftr" sz="quarter" idx="10"/>
          </p:nvPr>
        </p:nvSpPr>
        <p:spPr/>
        <p:txBody>
          <a:bodyPr/>
          <a:lstStyle/>
          <a:p>
            <a:r>
              <a:rPr lang="en-US"/>
              <a:t>VAT expenditures</a:t>
            </a:r>
            <a:endParaRPr lang="en-US" dirty="0"/>
          </a:p>
        </p:txBody>
      </p:sp>
      <p:sp>
        <p:nvSpPr>
          <p:cNvPr id="9" name="Title 8">
            <a:extLst>
              <a:ext uri="{FF2B5EF4-FFF2-40B4-BE49-F238E27FC236}">
                <a16:creationId xmlns:a16="http://schemas.microsoft.com/office/drawing/2014/main" id="{C98D80E6-3E42-2E4E-839C-153F128FC29F}"/>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796718009"/>
      </p:ext>
    </p:extLst>
  </p:cSld>
  <p:clrMapOvr>
    <a:masterClrMapping/>
  </p:clrMapOvr>
  <p:extLst mod="1">
    <p:ext uri="{DCECCB84-F9BA-43D5-87BE-67443E8EF086}">
      <p15:sldGuideLst xmlns:p15="http://schemas.microsoft.com/office/powerpoint/2012/main">
        <p15:guide id="1" orient="horz" pos="1835">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2 lines) +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2BCFAC-67E7-B24B-971C-141727EF628C}"/>
              </a:ext>
            </a:extLst>
          </p:cNvPr>
          <p:cNvSpPr>
            <a:spLocks noGrp="1"/>
          </p:cNvSpPr>
          <p:nvPr>
            <p:ph idx="1"/>
          </p:nvPr>
        </p:nvSpPr>
        <p:spPr>
          <a:xfrm>
            <a:off x="683945" y="1692628"/>
            <a:ext cx="10669859" cy="448434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a:extLst>
              <a:ext uri="{FF2B5EF4-FFF2-40B4-BE49-F238E27FC236}">
                <a16:creationId xmlns:a16="http://schemas.microsoft.com/office/drawing/2014/main" id="{C70C530F-FA8A-1D4A-B389-DC53432542F3}"/>
              </a:ext>
            </a:extLst>
          </p:cNvPr>
          <p:cNvSpPr>
            <a:spLocks noGrp="1"/>
          </p:cNvSpPr>
          <p:nvPr>
            <p:ph type="ftr" sz="quarter" idx="10"/>
          </p:nvPr>
        </p:nvSpPr>
        <p:spPr/>
        <p:txBody>
          <a:bodyPr/>
          <a:lstStyle/>
          <a:p>
            <a:r>
              <a:rPr lang="en-US"/>
              <a:t>VAT expenditures</a:t>
            </a:r>
            <a:endParaRPr lang="en-US" dirty="0"/>
          </a:p>
        </p:txBody>
      </p:sp>
      <p:sp>
        <p:nvSpPr>
          <p:cNvPr id="9" name="Title 8">
            <a:extLst>
              <a:ext uri="{FF2B5EF4-FFF2-40B4-BE49-F238E27FC236}">
                <a16:creationId xmlns:a16="http://schemas.microsoft.com/office/drawing/2014/main" id="{C98D80E6-3E42-2E4E-839C-153F128FC29F}"/>
              </a:ext>
            </a:extLst>
          </p:cNvPr>
          <p:cNvSpPr>
            <a:spLocks noGrp="1"/>
          </p:cNvSpPr>
          <p:nvPr>
            <p:ph type="title" hasCustomPrompt="1"/>
          </p:nvPr>
        </p:nvSpPr>
        <p:spPr>
          <a:xfrm>
            <a:off x="683941" y="342823"/>
            <a:ext cx="9114263" cy="1038946"/>
          </a:xfrm>
        </p:spPr>
        <p:txBody>
          <a:bodyPr/>
          <a:lstStyle/>
          <a:p>
            <a:r>
              <a:rPr lang="en-GB" dirty="0"/>
              <a:t>Click to edit Master title style </a:t>
            </a:r>
            <a:br>
              <a:rPr lang="en-GB" dirty="0"/>
            </a:br>
            <a:r>
              <a:rPr lang="en-GB" dirty="0"/>
              <a:t>in two lines</a:t>
            </a:r>
            <a:endParaRPr lang="en-US" dirty="0"/>
          </a:p>
        </p:txBody>
      </p:sp>
    </p:spTree>
    <p:extLst>
      <p:ext uri="{BB962C8B-B14F-4D97-AF65-F5344CB8AC3E}">
        <p14:creationId xmlns:p14="http://schemas.microsoft.com/office/powerpoint/2010/main" val="532743001"/>
      </p:ext>
    </p:extLst>
  </p:cSld>
  <p:clrMapOvr>
    <a:masterClrMapping/>
  </p:clrMapOvr>
  <p:extLst mod="1">
    <p:ext uri="{DCECCB84-F9BA-43D5-87BE-67443E8EF086}">
      <p15:sldGuideLst xmlns:p15="http://schemas.microsoft.com/office/powerpoint/2012/main">
        <p15:guide id="1" orient="horz" pos="183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title + Content">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8AA792A-3C0B-4049-9A76-977F067CF578}"/>
              </a:ext>
            </a:extLst>
          </p:cNvPr>
          <p:cNvSpPr>
            <a:spLocks noGrp="1"/>
          </p:cNvSpPr>
          <p:nvPr>
            <p:ph type="title"/>
          </p:nvPr>
        </p:nvSpPr>
        <p:spPr/>
        <p:txBody>
          <a:bodyPr/>
          <a:lstStyle/>
          <a:p>
            <a:r>
              <a:rPr lang="en-US"/>
              <a:t>Click to edit Master title style</a:t>
            </a:r>
            <a:endParaRPr lang="en-US" dirty="0"/>
          </a:p>
        </p:txBody>
      </p:sp>
      <p:sp>
        <p:nvSpPr>
          <p:cNvPr id="10" name="Footer Placeholder 9">
            <a:extLst>
              <a:ext uri="{FF2B5EF4-FFF2-40B4-BE49-F238E27FC236}">
                <a16:creationId xmlns:a16="http://schemas.microsoft.com/office/drawing/2014/main" id="{FDA8A8B9-3FE0-C441-B741-FEE0B4C2BA38}"/>
              </a:ext>
            </a:extLst>
          </p:cNvPr>
          <p:cNvSpPr>
            <a:spLocks noGrp="1"/>
          </p:cNvSpPr>
          <p:nvPr>
            <p:ph type="ftr" sz="quarter" idx="10"/>
          </p:nvPr>
        </p:nvSpPr>
        <p:spPr/>
        <p:txBody>
          <a:bodyPr/>
          <a:lstStyle/>
          <a:p>
            <a:r>
              <a:rPr lang="en-US"/>
              <a:t>VAT expenditures</a:t>
            </a:r>
            <a:endParaRPr lang="en-US" dirty="0"/>
          </a:p>
        </p:txBody>
      </p:sp>
      <p:sp>
        <p:nvSpPr>
          <p:cNvPr id="13" name="Content Placeholder 12">
            <a:extLst>
              <a:ext uri="{FF2B5EF4-FFF2-40B4-BE49-F238E27FC236}">
                <a16:creationId xmlns:a16="http://schemas.microsoft.com/office/drawing/2014/main" id="{6645E6EF-80E5-DA4C-B7C8-6F606A0CCE38}"/>
              </a:ext>
            </a:extLst>
          </p:cNvPr>
          <p:cNvSpPr>
            <a:spLocks noGrp="1"/>
          </p:cNvSpPr>
          <p:nvPr>
            <p:ph sz="quarter" idx="12"/>
          </p:nvPr>
        </p:nvSpPr>
        <p:spPr>
          <a:xfrm>
            <a:off x="683949" y="1694985"/>
            <a:ext cx="10693140" cy="448279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14">
            <a:extLst>
              <a:ext uri="{FF2B5EF4-FFF2-40B4-BE49-F238E27FC236}">
                <a16:creationId xmlns:a16="http://schemas.microsoft.com/office/drawing/2014/main" id="{E3B19EBF-85B8-AE46-A225-77F72C09D253}"/>
              </a:ext>
            </a:extLst>
          </p:cNvPr>
          <p:cNvSpPr>
            <a:spLocks noGrp="1"/>
          </p:cNvSpPr>
          <p:nvPr>
            <p:ph sz="quarter" idx="13" hasCustomPrompt="1"/>
          </p:nvPr>
        </p:nvSpPr>
        <p:spPr>
          <a:xfrm>
            <a:off x="668872" y="1136920"/>
            <a:ext cx="9173944" cy="480005"/>
          </a:xfrm>
        </p:spPr>
        <p:txBody>
          <a:bodyPr anchor="t">
            <a:normAutofit/>
          </a:bodyPr>
          <a:lstStyle>
            <a:lvl1pPr marL="0" indent="0">
              <a:buNone/>
              <a:defRPr sz="2500">
                <a:solidFill>
                  <a:schemeClr val="tx2"/>
                </a:solidFill>
                <a:latin typeface="+mj-lt"/>
              </a:defRPr>
            </a:lvl1pPr>
          </a:lstStyle>
          <a:p>
            <a:pPr lvl="0"/>
            <a:r>
              <a:rPr lang="en-GB" dirty="0"/>
              <a:t>Click to edit Master subtitle style in one line</a:t>
            </a:r>
            <a:endParaRPr lang="en-US" dirty="0"/>
          </a:p>
        </p:txBody>
      </p:sp>
    </p:spTree>
    <p:extLst>
      <p:ext uri="{BB962C8B-B14F-4D97-AF65-F5344CB8AC3E}">
        <p14:creationId xmlns:p14="http://schemas.microsoft.com/office/powerpoint/2010/main" val="30553106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itle + Two column (vert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9054F-511C-A149-AE8B-FE37A07C9CE8}"/>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5DE3316-2C67-0345-98E2-19F87684E84D}"/>
              </a:ext>
            </a:extLst>
          </p:cNvPr>
          <p:cNvSpPr>
            <a:spLocks noGrp="1"/>
          </p:cNvSpPr>
          <p:nvPr>
            <p:ph sz="half" idx="1"/>
          </p:nvPr>
        </p:nvSpPr>
        <p:spPr>
          <a:xfrm>
            <a:off x="683941" y="1233491"/>
            <a:ext cx="5184000" cy="494347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51E97CD-DF68-0A41-8D16-7F2A6D38E5DE}"/>
              </a:ext>
            </a:extLst>
          </p:cNvPr>
          <p:cNvSpPr>
            <a:spLocks noGrp="1"/>
          </p:cNvSpPr>
          <p:nvPr>
            <p:ph sz="half" idx="2"/>
          </p:nvPr>
        </p:nvSpPr>
        <p:spPr>
          <a:xfrm>
            <a:off x="6172203" y="1233491"/>
            <a:ext cx="5181599" cy="494347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a:extLst>
              <a:ext uri="{FF2B5EF4-FFF2-40B4-BE49-F238E27FC236}">
                <a16:creationId xmlns:a16="http://schemas.microsoft.com/office/drawing/2014/main" id="{9187735F-3AB3-4545-99F8-1E0738C04174}"/>
              </a:ext>
            </a:extLst>
          </p:cNvPr>
          <p:cNvSpPr>
            <a:spLocks noGrp="1"/>
          </p:cNvSpPr>
          <p:nvPr>
            <p:ph type="ftr" sz="quarter" idx="10"/>
          </p:nvPr>
        </p:nvSpPr>
        <p:spPr/>
        <p:txBody>
          <a:bodyPr/>
          <a:lstStyle/>
          <a:p>
            <a:r>
              <a:rPr lang="en-US"/>
              <a:t>VAT expenditures</a:t>
            </a:r>
            <a:endParaRPr lang="en-US" dirty="0"/>
          </a:p>
        </p:txBody>
      </p:sp>
    </p:spTree>
    <p:extLst>
      <p:ext uri="{BB962C8B-B14F-4D97-AF65-F5344CB8AC3E}">
        <p14:creationId xmlns:p14="http://schemas.microsoft.com/office/powerpoint/2010/main" val="42551237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Two column (horizont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9054F-511C-A149-AE8B-FE37A07C9CE8}"/>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5DE3316-2C67-0345-98E2-19F87684E84D}"/>
              </a:ext>
            </a:extLst>
          </p:cNvPr>
          <p:cNvSpPr>
            <a:spLocks noGrp="1"/>
          </p:cNvSpPr>
          <p:nvPr>
            <p:ph sz="half" idx="1"/>
          </p:nvPr>
        </p:nvSpPr>
        <p:spPr>
          <a:xfrm>
            <a:off x="683949" y="1233488"/>
            <a:ext cx="10693140" cy="2383200"/>
          </a:xfrm>
        </p:spPr>
        <p:txBody>
          <a:bodyPr/>
          <a:lstStyle>
            <a:lvl3pPr>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51E97CD-DF68-0A41-8D16-7F2A6D38E5DE}"/>
              </a:ext>
            </a:extLst>
          </p:cNvPr>
          <p:cNvSpPr>
            <a:spLocks noGrp="1"/>
          </p:cNvSpPr>
          <p:nvPr>
            <p:ph sz="half" idx="2"/>
          </p:nvPr>
        </p:nvSpPr>
        <p:spPr>
          <a:xfrm>
            <a:off x="682686" y="3601844"/>
            <a:ext cx="10694400" cy="2572595"/>
          </a:xfrm>
        </p:spPr>
        <p:txBody>
          <a:bodyPr/>
          <a:lstStyle/>
          <a:p>
            <a:pPr lvl="0"/>
            <a:r>
              <a:rPr lang="en-US"/>
              <a:t>Edit Master text styles</a:t>
            </a:r>
          </a:p>
          <a:p>
            <a:pPr lvl="1"/>
            <a:r>
              <a:rPr lang="en-US"/>
              <a:t>Second level</a:t>
            </a:r>
          </a:p>
          <a:p>
            <a:pPr lvl="2"/>
            <a:r>
              <a:rPr lang="en-US"/>
              <a:t>Third level</a:t>
            </a:r>
          </a:p>
        </p:txBody>
      </p:sp>
      <p:sp>
        <p:nvSpPr>
          <p:cNvPr id="8" name="Footer Placeholder 7">
            <a:extLst>
              <a:ext uri="{FF2B5EF4-FFF2-40B4-BE49-F238E27FC236}">
                <a16:creationId xmlns:a16="http://schemas.microsoft.com/office/drawing/2014/main" id="{9187735F-3AB3-4545-99F8-1E0738C04174}"/>
              </a:ext>
            </a:extLst>
          </p:cNvPr>
          <p:cNvSpPr>
            <a:spLocks noGrp="1"/>
          </p:cNvSpPr>
          <p:nvPr>
            <p:ph type="ftr" sz="quarter" idx="10"/>
          </p:nvPr>
        </p:nvSpPr>
        <p:spPr/>
        <p:txBody>
          <a:bodyPr/>
          <a:lstStyle/>
          <a:p>
            <a:r>
              <a:rPr lang="en-US"/>
              <a:t>VAT expenditures</a:t>
            </a:r>
            <a:endParaRPr lang="en-US" dirty="0"/>
          </a:p>
        </p:txBody>
      </p:sp>
    </p:spTree>
    <p:extLst>
      <p:ext uri="{BB962C8B-B14F-4D97-AF65-F5344CB8AC3E}">
        <p14:creationId xmlns:p14="http://schemas.microsoft.com/office/powerpoint/2010/main" val="28382711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Image">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7BA3731-BEE0-F54F-9648-7C636A621BA0}"/>
              </a:ext>
            </a:extLst>
          </p:cNvPr>
          <p:cNvSpPr>
            <a:spLocks noGrp="1"/>
          </p:cNvSpPr>
          <p:nvPr>
            <p:ph sz="quarter" idx="13"/>
          </p:nvPr>
        </p:nvSpPr>
        <p:spPr>
          <a:xfrm>
            <a:off x="802217" y="1233502"/>
            <a:ext cx="10604501" cy="4951411"/>
          </a:xfrm>
        </p:spPr>
        <p:txBody>
          <a:bodyPr/>
          <a:lstStyle>
            <a:lvl1pPr marL="0" indent="0">
              <a:buFontTx/>
              <a:buNone/>
              <a:defRPr/>
            </a:lvl1pPr>
          </a:lstStyle>
          <a:p>
            <a:pPr lvl="0"/>
            <a:r>
              <a:rPr lang="en-US"/>
              <a:t>Edit Master text styles</a:t>
            </a:r>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VAT expenditures</a:t>
            </a:r>
            <a:endParaRPr lang="en-US" dirty="0"/>
          </a:p>
        </p:txBody>
      </p:sp>
      <p:sp>
        <p:nvSpPr>
          <p:cNvPr id="8" name="Slide Number Placeholder 7">
            <a:extLst>
              <a:ext uri="{FF2B5EF4-FFF2-40B4-BE49-F238E27FC236}">
                <a16:creationId xmlns:a16="http://schemas.microsoft.com/office/drawing/2014/main" id="{C01D8A57-B71E-2B49-847E-1B8E55E3990E}"/>
              </a:ext>
            </a:extLst>
          </p:cNvPr>
          <p:cNvSpPr>
            <a:spLocks noGrp="1"/>
          </p:cNvSpPr>
          <p:nvPr>
            <p:ph type="sldNum" sz="quarter" idx="11"/>
          </p:nvPr>
        </p:nvSpPr>
        <p:spPr>
          <a:xfrm>
            <a:off x="8774150" y="6356365"/>
            <a:ext cx="2743199" cy="365126"/>
          </a:xfrm>
          <a:prstGeom prst="rect">
            <a:avLst/>
          </a:prstGeom>
        </p:spPr>
        <p:txBody>
          <a:bodyPr/>
          <a:lstStyle>
            <a:lvl1pPr>
              <a:defRPr b="0"/>
            </a:lvl1pPr>
          </a:lstStyle>
          <a:p>
            <a:r>
              <a:rPr lang="en-US" dirty="0"/>
              <a:t>© </a:t>
            </a:r>
            <a:r>
              <a:rPr lang="en-GB" dirty="0"/>
              <a:t>Institute for Fiscal Studies</a:t>
            </a:r>
            <a:endParaRPr lang="en-US" dirty="0"/>
          </a:p>
        </p:txBody>
      </p:sp>
    </p:spTree>
    <p:extLst>
      <p:ext uri="{BB962C8B-B14F-4D97-AF65-F5344CB8AC3E}">
        <p14:creationId xmlns:p14="http://schemas.microsoft.com/office/powerpoint/2010/main" val="23592585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6BD12-4C02-1C49-98E9-7D53932A5169}"/>
              </a:ext>
            </a:extLst>
          </p:cNvPr>
          <p:cNvSpPr>
            <a:spLocks noGrp="1"/>
          </p:cNvSpPr>
          <p:nvPr>
            <p:ph type="title"/>
          </p:nvPr>
        </p:nvSpPr>
        <p:spPr/>
        <p:txBody>
          <a:bodyPr anchor="ctr"/>
          <a:lstStyle>
            <a:lvl1pPr>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344959D-0BD7-2843-8556-41F3269F8EB6}"/>
              </a:ext>
            </a:extLst>
          </p:cNvPr>
          <p:cNvSpPr>
            <a:spLocks noGrp="1"/>
          </p:cNvSpPr>
          <p:nvPr>
            <p:ph sz="half" idx="1" hasCustomPrompt="1"/>
          </p:nvPr>
        </p:nvSpPr>
        <p:spPr>
          <a:xfrm>
            <a:off x="669075" y="1238027"/>
            <a:ext cx="5296829" cy="48951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7">
            <a:extLst>
              <a:ext uri="{FF2B5EF4-FFF2-40B4-BE49-F238E27FC236}">
                <a16:creationId xmlns:a16="http://schemas.microsoft.com/office/drawing/2014/main" id="{32151A72-4740-D448-96FD-5A6BA89907C3}"/>
              </a:ext>
            </a:extLst>
          </p:cNvPr>
          <p:cNvSpPr>
            <a:spLocks noGrp="1"/>
          </p:cNvSpPr>
          <p:nvPr>
            <p:ph type="pic" sz="quarter" idx="13"/>
          </p:nvPr>
        </p:nvSpPr>
        <p:spPr>
          <a:xfrm>
            <a:off x="6166631" y="1393909"/>
            <a:ext cx="5210457" cy="4749724"/>
          </a:xfrm>
        </p:spPr>
        <p:txBody>
          <a:bodyPr/>
          <a:lstStyle>
            <a:lvl1pPr marL="0" indent="0">
              <a:buNone/>
              <a:defRPr/>
            </a:lvl1pPr>
          </a:lstStyle>
          <a:p>
            <a:r>
              <a:rPr lang="en-US"/>
              <a:t>Click icon to add picture</a:t>
            </a:r>
            <a:endParaRPr lang="en-US" dirty="0"/>
          </a:p>
        </p:txBody>
      </p:sp>
      <p:sp>
        <p:nvSpPr>
          <p:cNvPr id="4" name="Footer Placeholder 3">
            <a:extLst>
              <a:ext uri="{FF2B5EF4-FFF2-40B4-BE49-F238E27FC236}">
                <a16:creationId xmlns:a16="http://schemas.microsoft.com/office/drawing/2014/main" id="{B6762570-5DE2-2541-9901-949C0BE0B580}"/>
              </a:ext>
            </a:extLst>
          </p:cNvPr>
          <p:cNvSpPr>
            <a:spLocks noGrp="1"/>
          </p:cNvSpPr>
          <p:nvPr>
            <p:ph type="ftr" sz="quarter" idx="14"/>
          </p:nvPr>
        </p:nvSpPr>
        <p:spPr/>
        <p:txBody>
          <a:bodyPr/>
          <a:lstStyle/>
          <a:p>
            <a:r>
              <a:rPr lang="en-US"/>
              <a:t>VAT expenditures</a:t>
            </a:r>
            <a:endParaRPr lang="en-US" dirty="0"/>
          </a:p>
        </p:txBody>
      </p:sp>
      <p:sp>
        <p:nvSpPr>
          <p:cNvPr id="5" name="Slide Number Placeholder 4">
            <a:extLst>
              <a:ext uri="{FF2B5EF4-FFF2-40B4-BE49-F238E27FC236}">
                <a16:creationId xmlns:a16="http://schemas.microsoft.com/office/drawing/2014/main" id="{5B259970-BE81-E245-9853-9023A201EB30}"/>
              </a:ext>
            </a:extLst>
          </p:cNvPr>
          <p:cNvSpPr>
            <a:spLocks noGrp="1"/>
          </p:cNvSpPr>
          <p:nvPr>
            <p:ph type="sldNum" sz="quarter" idx="15"/>
          </p:nvPr>
        </p:nvSpPr>
        <p:spPr>
          <a:xfrm>
            <a:off x="8774150" y="6356365"/>
            <a:ext cx="2743199" cy="365126"/>
          </a:xfrm>
          <a:prstGeom prst="rect">
            <a:avLst/>
          </a:prstGeom>
        </p:spPr>
        <p:txBody>
          <a:bodyPr/>
          <a:lstStyle>
            <a:lvl1pPr>
              <a:defRPr b="0"/>
            </a:lvl1pPr>
          </a:lstStyle>
          <a:p>
            <a:r>
              <a:rPr lang="en-US" dirty="0"/>
              <a:t>© </a:t>
            </a:r>
            <a:r>
              <a:rPr lang="en-GB" dirty="0"/>
              <a:t>Institute for Fiscal Studies</a:t>
            </a:r>
            <a:endParaRPr lang="en-US" dirty="0"/>
          </a:p>
        </p:txBody>
      </p:sp>
    </p:spTree>
    <p:extLst>
      <p:ext uri="{BB962C8B-B14F-4D97-AF65-F5344CB8AC3E}">
        <p14:creationId xmlns:p14="http://schemas.microsoft.com/office/powerpoint/2010/main" val="3546079741"/>
      </p:ext>
    </p:extLst>
  </p:cSld>
  <p:clrMapOvr>
    <a:masterClrMapping/>
  </p:clrMapOvr>
  <p:extLst mod="1">
    <p:ext uri="{DCECCB84-F9BA-43D5-87BE-67443E8EF086}">
      <p15:sldGuideLst xmlns:p15="http://schemas.microsoft.com/office/powerpoint/2012/main">
        <p15:guide id="1" pos="1815">
          <p15:clr>
            <a:srgbClr val="FBAE40"/>
          </p15:clr>
        </p15:guide>
        <p15:guide id="2" orient="horz" pos="41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Table">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7BA3731-BEE0-F54F-9648-7C636A621BA0}"/>
              </a:ext>
            </a:extLst>
          </p:cNvPr>
          <p:cNvSpPr>
            <a:spLocks noGrp="1"/>
          </p:cNvSpPr>
          <p:nvPr>
            <p:ph sz="quarter" idx="13"/>
          </p:nvPr>
        </p:nvSpPr>
        <p:spPr>
          <a:xfrm>
            <a:off x="802217" y="1233488"/>
            <a:ext cx="10604501" cy="4442483"/>
          </a:xfrm>
        </p:spPr>
        <p:txBody>
          <a:bodyPr/>
          <a:lstStyle>
            <a:lvl1pPr marL="0" indent="0">
              <a:buFontTx/>
              <a:buNone/>
              <a:defRPr/>
            </a:lvl1pPr>
          </a:lstStyle>
          <a:p>
            <a:pPr lvl="0"/>
            <a:r>
              <a:rPr lang="en-US"/>
              <a:t>Edit Master text styles</a:t>
            </a:r>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VAT expenditures</a:t>
            </a:r>
            <a:endParaRPr lang="en-US" dirty="0"/>
          </a:p>
        </p:txBody>
      </p:sp>
      <p:sp>
        <p:nvSpPr>
          <p:cNvPr id="10" name="Text Placeholder 2">
            <a:extLst>
              <a:ext uri="{FF2B5EF4-FFF2-40B4-BE49-F238E27FC236}">
                <a16:creationId xmlns:a16="http://schemas.microsoft.com/office/drawing/2014/main" id="{D72946E9-25ED-C14E-80CB-BEA1E668364E}"/>
              </a:ext>
            </a:extLst>
          </p:cNvPr>
          <p:cNvSpPr>
            <a:spLocks noGrp="1"/>
          </p:cNvSpPr>
          <p:nvPr>
            <p:ph type="body" sz="quarter" idx="15"/>
          </p:nvPr>
        </p:nvSpPr>
        <p:spPr>
          <a:xfrm>
            <a:off x="683685" y="5910158"/>
            <a:ext cx="10693401" cy="279517"/>
          </a:xfrm>
        </p:spPr>
        <p:txBody>
          <a:bodyPr anchor="b">
            <a:normAutofit/>
          </a:bodyPr>
          <a:lstStyle>
            <a:lvl1pPr marL="0" indent="0">
              <a:buNone/>
              <a:defRPr sz="1200"/>
            </a:lvl1pPr>
          </a:lstStyle>
          <a:p>
            <a:pPr lvl="0"/>
            <a:r>
              <a:rPr lang="en-US"/>
              <a:t>Edit Master text styles</a:t>
            </a:r>
          </a:p>
        </p:txBody>
      </p:sp>
    </p:spTree>
    <p:extLst>
      <p:ext uri="{BB962C8B-B14F-4D97-AF65-F5344CB8AC3E}">
        <p14:creationId xmlns:p14="http://schemas.microsoft.com/office/powerpoint/2010/main" val="2376330869"/>
      </p:ext>
    </p:extLst>
  </p:cSld>
  <p:clrMapOvr>
    <a:masterClrMapping/>
  </p:clrMapOvr>
  <p:extLst mod="1">
    <p:ext uri="{DCECCB84-F9BA-43D5-87BE-67443E8EF086}">
      <p15:sldGuideLst xmlns:p15="http://schemas.microsoft.com/office/powerpoint/2012/main">
        <p15:guide id="1" orient="horz" pos="169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9" name="Chart Placeholder 8">
            <a:extLst>
              <a:ext uri="{FF2B5EF4-FFF2-40B4-BE49-F238E27FC236}">
                <a16:creationId xmlns:a16="http://schemas.microsoft.com/office/drawing/2014/main" id="{C7556F71-460E-494E-B38D-195C5A758BDD}"/>
              </a:ext>
            </a:extLst>
          </p:cNvPr>
          <p:cNvSpPr>
            <a:spLocks noGrp="1"/>
          </p:cNvSpPr>
          <p:nvPr>
            <p:ph type="chart" sz="quarter" idx="14"/>
          </p:nvPr>
        </p:nvSpPr>
        <p:spPr>
          <a:xfrm>
            <a:off x="683685" y="1233502"/>
            <a:ext cx="10693401" cy="4442481"/>
          </a:xfrm>
        </p:spPr>
        <p:txBody>
          <a:bodyPr/>
          <a:lstStyle>
            <a:lvl1pPr marL="0" indent="0">
              <a:buNone/>
              <a:defRPr/>
            </a:lvl1pPr>
          </a:lstStyle>
          <a:p>
            <a:r>
              <a:rPr lang="en-US"/>
              <a:t>Click icon to add chart</a:t>
            </a:r>
            <a:endParaRPr lang="en-US" dirty="0"/>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VAT expenditures</a:t>
            </a:r>
            <a:endParaRPr lang="en-US" dirty="0"/>
          </a:p>
        </p:txBody>
      </p:sp>
      <p:sp>
        <p:nvSpPr>
          <p:cNvPr id="3" name="Text Placeholder 2">
            <a:extLst>
              <a:ext uri="{FF2B5EF4-FFF2-40B4-BE49-F238E27FC236}">
                <a16:creationId xmlns:a16="http://schemas.microsoft.com/office/drawing/2014/main" id="{91550D70-5176-0D40-8DA9-D8DD956FC136}"/>
              </a:ext>
            </a:extLst>
          </p:cNvPr>
          <p:cNvSpPr>
            <a:spLocks noGrp="1"/>
          </p:cNvSpPr>
          <p:nvPr>
            <p:ph type="body" sz="quarter" idx="15"/>
          </p:nvPr>
        </p:nvSpPr>
        <p:spPr>
          <a:xfrm>
            <a:off x="683685" y="5910158"/>
            <a:ext cx="10693401" cy="279517"/>
          </a:xfrm>
        </p:spPr>
        <p:txBody>
          <a:bodyPr anchor="b">
            <a:normAutofit/>
          </a:bodyPr>
          <a:lstStyle>
            <a:lvl1pPr marL="0" indent="0">
              <a:buNone/>
              <a:defRPr sz="1200"/>
            </a:lvl1pPr>
          </a:lstStyle>
          <a:p>
            <a:pPr lvl="0"/>
            <a:r>
              <a:rPr lang="en-US"/>
              <a:t>Edit Master text styles</a:t>
            </a:r>
          </a:p>
        </p:txBody>
      </p:sp>
    </p:spTree>
    <p:extLst>
      <p:ext uri="{BB962C8B-B14F-4D97-AF65-F5344CB8AC3E}">
        <p14:creationId xmlns:p14="http://schemas.microsoft.com/office/powerpoint/2010/main" val="3279147098"/>
      </p:ext>
    </p:extLst>
  </p:cSld>
  <p:clrMapOvr>
    <a:masterClrMapping/>
  </p:clrMapOvr>
  <p:extLst mod="1">
    <p:ext uri="{DCECCB84-F9BA-43D5-87BE-67443E8EF086}">
      <p15:sldGuideLst xmlns:p15="http://schemas.microsoft.com/office/powerpoint/2012/main">
        <p15:guide id="1" orient="horz" pos="169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Subtitle + Chart">
    <p:spTree>
      <p:nvGrpSpPr>
        <p:cNvPr id="1" name=""/>
        <p:cNvGrpSpPr/>
        <p:nvPr/>
      </p:nvGrpSpPr>
      <p:grpSpPr>
        <a:xfrm>
          <a:off x="0" y="0"/>
          <a:ext cx="0" cy="0"/>
          <a:chOff x="0" y="0"/>
          <a:chExt cx="0" cy="0"/>
        </a:xfrm>
      </p:grpSpPr>
      <p:sp>
        <p:nvSpPr>
          <p:cNvPr id="9" name="Chart Placeholder 8">
            <a:extLst>
              <a:ext uri="{FF2B5EF4-FFF2-40B4-BE49-F238E27FC236}">
                <a16:creationId xmlns:a16="http://schemas.microsoft.com/office/drawing/2014/main" id="{C7556F71-460E-494E-B38D-195C5A758BDD}"/>
              </a:ext>
            </a:extLst>
          </p:cNvPr>
          <p:cNvSpPr>
            <a:spLocks noGrp="1"/>
          </p:cNvSpPr>
          <p:nvPr>
            <p:ph type="chart" sz="quarter" idx="14"/>
          </p:nvPr>
        </p:nvSpPr>
        <p:spPr>
          <a:xfrm>
            <a:off x="683685" y="1694985"/>
            <a:ext cx="10693401" cy="3980986"/>
          </a:xfrm>
        </p:spPr>
        <p:txBody>
          <a:bodyPr/>
          <a:lstStyle>
            <a:lvl1pPr marL="0" indent="0">
              <a:buNone/>
              <a:defRPr/>
            </a:lvl1pPr>
          </a:lstStyle>
          <a:p>
            <a:r>
              <a:rPr lang="en-US"/>
              <a:t>Click icon to add chart</a:t>
            </a:r>
            <a:endParaRPr lang="en-US" dirty="0"/>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VAT expenditures</a:t>
            </a:r>
            <a:endParaRPr lang="en-US" dirty="0"/>
          </a:p>
        </p:txBody>
      </p:sp>
      <p:sp>
        <p:nvSpPr>
          <p:cNvPr id="3" name="Text Placeholder 2">
            <a:extLst>
              <a:ext uri="{FF2B5EF4-FFF2-40B4-BE49-F238E27FC236}">
                <a16:creationId xmlns:a16="http://schemas.microsoft.com/office/drawing/2014/main" id="{91550D70-5176-0D40-8DA9-D8DD956FC136}"/>
              </a:ext>
            </a:extLst>
          </p:cNvPr>
          <p:cNvSpPr>
            <a:spLocks noGrp="1"/>
          </p:cNvSpPr>
          <p:nvPr>
            <p:ph type="body" sz="quarter" idx="15"/>
          </p:nvPr>
        </p:nvSpPr>
        <p:spPr>
          <a:xfrm>
            <a:off x="683685" y="5910158"/>
            <a:ext cx="10693401" cy="279517"/>
          </a:xfrm>
        </p:spPr>
        <p:txBody>
          <a:bodyPr anchor="b">
            <a:normAutofit/>
          </a:bodyPr>
          <a:lstStyle>
            <a:lvl1pPr marL="0" indent="0">
              <a:buNone/>
              <a:defRPr sz="1200"/>
            </a:lvl1pPr>
          </a:lstStyle>
          <a:p>
            <a:pPr lvl="0"/>
            <a:r>
              <a:rPr lang="en-US"/>
              <a:t>Edit Master text styles</a:t>
            </a:r>
          </a:p>
        </p:txBody>
      </p:sp>
      <p:sp>
        <p:nvSpPr>
          <p:cNvPr id="12" name="Content Placeholder 14">
            <a:extLst>
              <a:ext uri="{FF2B5EF4-FFF2-40B4-BE49-F238E27FC236}">
                <a16:creationId xmlns:a16="http://schemas.microsoft.com/office/drawing/2014/main" id="{5A86368F-6E45-E642-8A7E-A07DE1FA8FA3}"/>
              </a:ext>
            </a:extLst>
          </p:cNvPr>
          <p:cNvSpPr>
            <a:spLocks noGrp="1"/>
          </p:cNvSpPr>
          <p:nvPr>
            <p:ph sz="quarter" idx="13" hasCustomPrompt="1"/>
          </p:nvPr>
        </p:nvSpPr>
        <p:spPr>
          <a:xfrm>
            <a:off x="683684" y="1136920"/>
            <a:ext cx="9114265" cy="480005"/>
          </a:xfrm>
        </p:spPr>
        <p:txBody>
          <a:bodyPr anchor="t">
            <a:normAutofit/>
          </a:bodyPr>
          <a:lstStyle>
            <a:lvl1pPr marL="0" indent="0">
              <a:buNone/>
              <a:defRPr sz="2500">
                <a:solidFill>
                  <a:schemeClr val="tx2"/>
                </a:solidFill>
                <a:latin typeface="+mj-lt"/>
              </a:defRPr>
            </a:lvl1pPr>
          </a:lstStyle>
          <a:p>
            <a:pPr lvl="0"/>
            <a:r>
              <a:rPr lang="en-GB" dirty="0"/>
              <a:t>Click to edit Master subtitle style in one line</a:t>
            </a:r>
            <a:endParaRPr lang="en-US" dirty="0"/>
          </a:p>
        </p:txBody>
      </p:sp>
    </p:spTree>
    <p:extLst>
      <p:ext uri="{BB962C8B-B14F-4D97-AF65-F5344CB8AC3E}">
        <p14:creationId xmlns:p14="http://schemas.microsoft.com/office/powerpoint/2010/main" val="3790843934"/>
      </p:ext>
    </p:extLst>
  </p:cSld>
  <p:clrMapOvr>
    <a:masterClrMapping/>
  </p:clrMapOvr>
  <p:extLst mod="1">
    <p:ext uri="{DCECCB84-F9BA-43D5-87BE-67443E8EF086}">
      <p15:sldGuideLst xmlns:p15="http://schemas.microsoft.com/office/powerpoint/2012/main">
        <p15:guide id="1" orient="horz" pos="169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ver (short title)">
  <p:cSld name="Cover (short title)">
    <p:spTree>
      <p:nvGrpSpPr>
        <p:cNvPr id="1" name="Shape 118"/>
        <p:cNvGrpSpPr/>
        <p:nvPr/>
      </p:nvGrpSpPr>
      <p:grpSpPr>
        <a:xfrm>
          <a:off x="0" y="0"/>
          <a:ext cx="0" cy="0"/>
          <a:chOff x="0" y="0"/>
          <a:chExt cx="0" cy="0"/>
        </a:xfrm>
      </p:grpSpPr>
      <p:sp>
        <p:nvSpPr>
          <p:cNvPr id="119" name="Google Shape;119;p32"/>
          <p:cNvSpPr/>
          <p:nvPr/>
        </p:nvSpPr>
        <p:spPr>
          <a:xfrm>
            <a:off x="0" y="5687121"/>
            <a:ext cx="12192000" cy="117087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012"/>
              <a:buFont typeface="Arial"/>
              <a:buNone/>
            </a:pPr>
            <a:endParaRPr sz="1012" b="0" i="0" u="none" strike="noStrike" cap="none">
              <a:solidFill>
                <a:srgbClr val="FFFFFF"/>
              </a:solidFill>
              <a:latin typeface="Arial"/>
              <a:ea typeface="Arial"/>
              <a:cs typeface="Arial"/>
              <a:sym typeface="Arial"/>
            </a:endParaRPr>
          </a:p>
        </p:txBody>
      </p:sp>
      <p:sp>
        <p:nvSpPr>
          <p:cNvPr id="120" name="Google Shape;120;p32"/>
          <p:cNvSpPr/>
          <p:nvPr/>
        </p:nvSpPr>
        <p:spPr>
          <a:xfrm rot="10800000" flipH="1">
            <a:off x="0" y="14"/>
            <a:ext cx="12192000" cy="5698274"/>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012"/>
              <a:buFont typeface="Arial"/>
              <a:buNone/>
            </a:pPr>
            <a:endParaRPr sz="1012" b="0" i="0" u="none" strike="noStrike" cap="none">
              <a:solidFill>
                <a:srgbClr val="FFFFFF"/>
              </a:solidFill>
              <a:latin typeface="Arial"/>
              <a:ea typeface="Arial"/>
              <a:cs typeface="Arial"/>
              <a:sym typeface="Arial"/>
            </a:endParaRPr>
          </a:p>
        </p:txBody>
      </p:sp>
      <p:sp>
        <p:nvSpPr>
          <p:cNvPr id="121" name="Google Shape;121;p32"/>
          <p:cNvSpPr txBox="1">
            <a:spLocks noGrp="1"/>
          </p:cNvSpPr>
          <p:nvPr>
            <p:ph type="ctrTitle"/>
          </p:nvPr>
        </p:nvSpPr>
        <p:spPr>
          <a:xfrm>
            <a:off x="3241290" y="4047894"/>
            <a:ext cx="8135796" cy="92555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1"/>
              <a:buFont typeface="Arial"/>
              <a:buNone/>
              <a:defRPr sz="550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2" name="Google Shape;122;p32"/>
          <p:cNvSpPr txBox="1">
            <a:spLocks noGrp="1"/>
          </p:cNvSpPr>
          <p:nvPr>
            <p:ph type="subTitle" idx="1"/>
          </p:nvPr>
        </p:nvSpPr>
        <p:spPr>
          <a:xfrm>
            <a:off x="3233856" y="2765695"/>
            <a:ext cx="8143230" cy="1081477"/>
          </a:xfrm>
          <a:prstGeom prst="rect">
            <a:avLst/>
          </a:prstGeom>
          <a:noFill/>
          <a:ln>
            <a:noFill/>
          </a:ln>
        </p:spPr>
        <p:txBody>
          <a:bodyPr spcFirstLastPara="1" wrap="square" lIns="91425" tIns="45700" rIns="91425" bIns="45700" anchor="t" anchorCtr="0">
            <a:normAutofit/>
          </a:bodyPr>
          <a:lstStyle>
            <a:lvl1pPr marR="0" lvl="0" algn="l">
              <a:lnSpc>
                <a:spcPct val="100000"/>
              </a:lnSpc>
              <a:spcBef>
                <a:spcPts val="0"/>
              </a:spcBef>
              <a:spcAft>
                <a:spcPts val="0"/>
              </a:spcAft>
              <a:buClr>
                <a:schemeClr val="dk2"/>
              </a:buClr>
              <a:buSzPts val="1600"/>
              <a:buFont typeface="Arial"/>
              <a:buNone/>
              <a:defRPr sz="1600">
                <a:solidFill>
                  <a:schemeClr val="lt1"/>
                </a:solidFill>
              </a:defRPr>
            </a:lvl1pPr>
            <a:lvl2pPr lvl="1" algn="ctr">
              <a:lnSpc>
                <a:spcPct val="100000"/>
              </a:lnSpc>
              <a:spcBef>
                <a:spcPts val="800"/>
              </a:spcBef>
              <a:spcAft>
                <a:spcPts val="0"/>
              </a:spcAft>
              <a:buSzPts val="1501"/>
              <a:buNone/>
              <a:defRPr sz="1501"/>
            </a:lvl2pPr>
            <a:lvl3pPr lvl="2" algn="ctr">
              <a:lnSpc>
                <a:spcPct val="100000"/>
              </a:lnSpc>
              <a:spcBef>
                <a:spcPts val="800"/>
              </a:spcBef>
              <a:spcAft>
                <a:spcPts val="0"/>
              </a:spcAft>
              <a:buSzPts val="1350"/>
              <a:buNone/>
              <a:defRPr sz="1350"/>
            </a:lvl3pPr>
            <a:lvl4pPr lvl="3" algn="ctr">
              <a:lnSpc>
                <a:spcPct val="100000"/>
              </a:lnSpc>
              <a:spcBef>
                <a:spcPts val="800"/>
              </a:spcBef>
              <a:spcAft>
                <a:spcPts val="0"/>
              </a:spcAft>
              <a:buSzPts val="1200"/>
              <a:buNone/>
              <a:defRPr sz="1200"/>
            </a:lvl4pPr>
            <a:lvl5pPr lvl="4" algn="ctr">
              <a:lnSpc>
                <a:spcPct val="100000"/>
              </a:lnSpc>
              <a:spcBef>
                <a:spcPts val="800"/>
              </a:spcBef>
              <a:spcAft>
                <a:spcPts val="0"/>
              </a:spcAft>
              <a:buSzPts val="1200"/>
              <a:buNone/>
              <a:defRPr sz="1200"/>
            </a:lvl5pPr>
            <a:lvl6pPr lvl="5" algn="ctr">
              <a:lnSpc>
                <a:spcPct val="90000"/>
              </a:lnSpc>
              <a:spcBef>
                <a:spcPts val="451"/>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pic>
        <p:nvPicPr>
          <p:cNvPr id="123" name="Google Shape;123;p32"/>
          <p:cNvPicPr preferRelativeResize="0"/>
          <p:nvPr/>
        </p:nvPicPr>
        <p:blipFill rotWithShape="1">
          <a:blip r:embed="rId2">
            <a:alphaModFix/>
          </a:blip>
          <a:srcRect/>
          <a:stretch/>
        </p:blipFill>
        <p:spPr>
          <a:xfrm>
            <a:off x="837795" y="565142"/>
            <a:ext cx="1920000" cy="802967"/>
          </a:xfrm>
          <a:prstGeom prst="rect">
            <a:avLst/>
          </a:prstGeom>
          <a:noFill/>
          <a:ln>
            <a:noFill/>
          </a:ln>
        </p:spPr>
      </p:pic>
      <p:cxnSp>
        <p:nvCxnSpPr>
          <p:cNvPr id="124" name="Google Shape;124;p32"/>
          <p:cNvCxnSpPr/>
          <p:nvPr/>
        </p:nvCxnSpPr>
        <p:spPr>
          <a:xfrm>
            <a:off x="3166950" y="14"/>
            <a:ext cx="0" cy="4760912"/>
          </a:xfrm>
          <a:prstGeom prst="straightConnector1">
            <a:avLst/>
          </a:prstGeom>
          <a:noFill/>
          <a:ln w="28575" cap="flat" cmpd="sng">
            <a:solidFill>
              <a:schemeClr val="lt1"/>
            </a:solidFill>
            <a:prstDash val="solid"/>
            <a:miter lim="800000"/>
            <a:headEnd type="none" w="sm" len="sm"/>
            <a:tailEnd type="none" w="sm" len="sm"/>
          </a:ln>
        </p:spPr>
      </p:cxnSp>
      <p:sp>
        <p:nvSpPr>
          <p:cNvPr id="125" name="Google Shape;125;p32"/>
          <p:cNvSpPr txBox="1">
            <a:spLocks noGrp="1"/>
          </p:cNvSpPr>
          <p:nvPr>
            <p:ph type="body" idx="2"/>
          </p:nvPr>
        </p:nvSpPr>
        <p:spPr>
          <a:xfrm>
            <a:off x="490657" y="2810115"/>
            <a:ext cx="2378880" cy="1416365"/>
          </a:xfrm>
          <a:prstGeom prst="rect">
            <a:avLst/>
          </a:prstGeom>
          <a:noFill/>
          <a:ln>
            <a:noFill/>
          </a:ln>
        </p:spPr>
        <p:txBody>
          <a:bodyPr spcFirstLastPara="1" wrap="square" lIns="91425" tIns="45700" rIns="91425" bIns="45700" anchor="t" anchorCtr="0">
            <a:normAutofit/>
          </a:bodyPr>
          <a:lstStyle>
            <a:lvl1pPr marL="457200" lvl="0" indent="-304800" algn="r">
              <a:lnSpc>
                <a:spcPct val="100000"/>
              </a:lnSpc>
              <a:spcBef>
                <a:spcPts val="451"/>
              </a:spcBef>
              <a:spcAft>
                <a:spcPts val="0"/>
              </a:spcAft>
              <a:buSzPts val="1200"/>
              <a:buChar char="▪"/>
              <a:defRPr sz="1200">
                <a:solidFill>
                  <a:schemeClr val="l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26" name="Google Shape;126;p32"/>
          <p:cNvSpPr txBox="1"/>
          <p:nvPr/>
        </p:nvSpPr>
        <p:spPr>
          <a:xfrm>
            <a:off x="715926" y="4519879"/>
            <a:ext cx="2153611" cy="307905"/>
          </a:xfrm>
          <a:prstGeom prst="rect">
            <a:avLst/>
          </a:prstGeom>
          <a:noFill/>
          <a:ln>
            <a:noFill/>
          </a:ln>
        </p:spPr>
        <p:txBody>
          <a:bodyPr spcFirstLastPara="1" wrap="square" lIns="91425" tIns="45700" rIns="91425" bIns="45700" anchor="b" anchorCtr="0">
            <a:spAutoFit/>
          </a:bodyPr>
          <a:lstStyle/>
          <a:p>
            <a:pPr marL="0" marR="0" lvl="0" indent="0" algn="r" rtl="0">
              <a:lnSpc>
                <a:spcPct val="100000"/>
              </a:lnSpc>
              <a:spcBef>
                <a:spcPts val="0"/>
              </a:spcBef>
              <a:spcAft>
                <a:spcPts val="0"/>
              </a:spcAft>
              <a:buClr>
                <a:srgbClr val="FFFFFF"/>
              </a:buClr>
              <a:buSzPts val="1401"/>
              <a:buFont typeface="Arial"/>
              <a:buNone/>
            </a:pPr>
            <a:r>
              <a:rPr lang="en-GB" sz="1401" b="1" i="0" u="none" strike="noStrike" cap="none">
                <a:solidFill>
                  <a:srgbClr val="FFFFFF"/>
                </a:solidFill>
                <a:latin typeface="Arial"/>
                <a:ea typeface="Arial"/>
                <a:cs typeface="Arial"/>
                <a:sym typeface="Arial"/>
              </a:rPr>
              <a:t>@TheIFS</a:t>
            </a:r>
            <a:endParaRPr sz="1401" b="1" i="0" u="none" strike="noStrike" cap="none">
              <a:solidFill>
                <a:srgbClr val="FFFFFF"/>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1417">
          <p15:clr>
            <a:srgbClr val="FBAE40"/>
          </p15:clr>
        </p15:guide>
        <p15:guide id="2" pos="815">
          <p15:clr>
            <a:srgbClr val="FBAE40"/>
          </p15:clr>
        </p15:guide>
        <p15:guide id="3" pos="1877">
          <p15:clr>
            <a:srgbClr val="FBAE40"/>
          </p15:clr>
        </p15:guide>
        <p15:guide id="4" orient="horz" pos="892">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Titl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9B3852D-47F9-0241-98E4-0BAAB742F8D1}"/>
              </a:ext>
            </a:extLst>
          </p:cNvPr>
          <p:cNvSpPr/>
          <p:nvPr userDrawn="1"/>
        </p:nvSpPr>
        <p:spPr>
          <a:xfrm flipV="1">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cxnSp>
        <p:nvCxnSpPr>
          <p:cNvPr id="3" name="Straight Connector 2"/>
          <p:cNvCxnSpPr>
            <a:cxnSpLocks/>
          </p:cNvCxnSpPr>
          <p:nvPr userDrawn="1"/>
        </p:nvCxnSpPr>
        <p:spPr>
          <a:xfrm>
            <a:off x="735610" y="2912833"/>
            <a:ext cx="8160000"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cxnSp>
        <p:nvCxnSpPr>
          <p:cNvPr id="4" name="Straight Connector 3"/>
          <p:cNvCxnSpPr>
            <a:cxnSpLocks/>
          </p:cNvCxnSpPr>
          <p:nvPr userDrawn="1"/>
        </p:nvCxnSpPr>
        <p:spPr>
          <a:xfrm>
            <a:off x="736192" y="4633950"/>
            <a:ext cx="8160000"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a:extLst>
              <a:ext uri="{FF2B5EF4-FFF2-40B4-BE49-F238E27FC236}">
                <a16:creationId xmlns:a16="http://schemas.microsoft.com/office/drawing/2014/main" id="{4B2BA015-7E5A-B043-A462-E5531861A047}"/>
              </a:ext>
            </a:extLst>
          </p:cNvPr>
          <p:cNvSpPr>
            <a:spLocks noGrp="1"/>
          </p:cNvSpPr>
          <p:nvPr>
            <p:ph type="title" hasCustomPrompt="1"/>
          </p:nvPr>
        </p:nvSpPr>
        <p:spPr>
          <a:xfrm>
            <a:off x="683941" y="3086034"/>
            <a:ext cx="8147824" cy="1325562"/>
          </a:xfrm>
        </p:spPr>
        <p:txBody>
          <a:bodyPr>
            <a:normAutofit/>
          </a:bodyPr>
          <a:lstStyle>
            <a:lvl1pPr>
              <a:defRPr sz="4000">
                <a:solidFill>
                  <a:schemeClr val="bg1">
                    <a:lumMod val="95000"/>
                  </a:schemeClr>
                </a:solidFill>
              </a:defRPr>
            </a:lvl1pPr>
          </a:lstStyle>
          <a:p>
            <a:r>
              <a:rPr lang="en-GB" dirty="0"/>
              <a:t>Click to edit Master divider style in two lines</a:t>
            </a:r>
            <a:endParaRPr lang="en-US" dirty="0"/>
          </a:p>
        </p:txBody>
      </p:sp>
      <p:sp>
        <p:nvSpPr>
          <p:cNvPr id="12" name="Footer Placeholder 11">
            <a:extLst>
              <a:ext uri="{FF2B5EF4-FFF2-40B4-BE49-F238E27FC236}">
                <a16:creationId xmlns:a16="http://schemas.microsoft.com/office/drawing/2014/main" id="{44C2E8EA-534F-8749-9926-4BC88B23CBF3}"/>
              </a:ext>
            </a:extLst>
          </p:cNvPr>
          <p:cNvSpPr>
            <a:spLocks noGrp="1"/>
          </p:cNvSpPr>
          <p:nvPr>
            <p:ph type="ftr" sz="quarter" idx="10"/>
          </p:nvPr>
        </p:nvSpPr>
        <p:spPr/>
        <p:txBody>
          <a:bodyPr/>
          <a:lstStyle>
            <a:lvl1pPr>
              <a:defRPr>
                <a:solidFill>
                  <a:schemeClr val="bg1">
                    <a:lumMod val="95000"/>
                  </a:schemeClr>
                </a:solidFill>
              </a:defRPr>
            </a:lvl1pPr>
          </a:lstStyle>
          <a:p>
            <a:r>
              <a:rPr lang="en-US"/>
              <a:t>VAT expenditures</a:t>
            </a:r>
            <a:endParaRPr lang="en-US" dirty="0"/>
          </a:p>
        </p:txBody>
      </p:sp>
      <p:pic>
        <p:nvPicPr>
          <p:cNvPr id="13" name="Picture 12">
            <a:extLst>
              <a:ext uri="{FF2B5EF4-FFF2-40B4-BE49-F238E27FC236}">
                <a16:creationId xmlns:a16="http://schemas.microsoft.com/office/drawing/2014/main" id="{9BDD3E76-1D97-4868-9CB2-73A3C52EBDC6}"/>
              </a:ext>
            </a:extLst>
          </p:cNvPr>
          <p:cNvPicPr>
            <a:picLocks noChangeAspect="1"/>
          </p:cNvPicPr>
          <p:nvPr userDrawn="1"/>
        </p:nvPicPr>
        <p:blipFill>
          <a:blip r:embed="rId2"/>
          <a:stretch>
            <a:fillRect/>
          </a:stretch>
        </p:blipFill>
        <p:spPr>
          <a:xfrm>
            <a:off x="10893931" y="5936456"/>
            <a:ext cx="1298079" cy="839790"/>
          </a:xfrm>
          <a:prstGeom prst="rect">
            <a:avLst/>
          </a:prstGeom>
        </p:spPr>
      </p:pic>
      <p:grpSp>
        <p:nvGrpSpPr>
          <p:cNvPr id="17" name="Group 16">
            <a:extLst>
              <a:ext uri="{FF2B5EF4-FFF2-40B4-BE49-F238E27FC236}">
                <a16:creationId xmlns:a16="http://schemas.microsoft.com/office/drawing/2014/main" id="{CFA07248-6741-4C5D-9CC1-9BBDD5A6F7EC}"/>
              </a:ext>
            </a:extLst>
          </p:cNvPr>
          <p:cNvGrpSpPr/>
          <p:nvPr userDrawn="1"/>
        </p:nvGrpSpPr>
        <p:grpSpPr>
          <a:xfrm>
            <a:off x="8621579" y="72984"/>
            <a:ext cx="3234423" cy="515528"/>
            <a:chOff x="6474966" y="72970"/>
            <a:chExt cx="2425816" cy="515528"/>
          </a:xfrm>
        </p:grpSpPr>
        <p:pic>
          <p:nvPicPr>
            <p:cNvPr id="18" name="Picture 17">
              <a:extLst>
                <a:ext uri="{FF2B5EF4-FFF2-40B4-BE49-F238E27FC236}">
                  <a16:creationId xmlns:a16="http://schemas.microsoft.com/office/drawing/2014/main" id="{EECD9EAE-7084-4EA0-ACA5-44ECA8E944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74966" y="72970"/>
              <a:ext cx="863226" cy="515528"/>
            </a:xfrm>
            <a:prstGeom prst="rect">
              <a:avLst/>
            </a:prstGeom>
          </p:spPr>
        </p:pic>
        <p:pic>
          <p:nvPicPr>
            <p:cNvPr id="19" name="Picture 18">
              <a:extLst>
                <a:ext uri="{FF2B5EF4-FFF2-40B4-BE49-F238E27FC236}">
                  <a16:creationId xmlns:a16="http://schemas.microsoft.com/office/drawing/2014/main" id="{DB7A3F97-8108-4811-9076-8FEE4577F41C}"/>
                </a:ext>
              </a:extLst>
            </p:cNvPr>
            <p:cNvPicPr>
              <a:picLocks noChangeAspect="1"/>
            </p:cNvPicPr>
            <p:nvPr userDrawn="1"/>
          </p:nvPicPr>
          <p:blipFill>
            <a:blip r:embed="rId4"/>
            <a:stretch>
              <a:fillRect/>
            </a:stretch>
          </p:blipFill>
          <p:spPr>
            <a:xfrm>
              <a:off x="8096184" y="234069"/>
              <a:ext cx="804598" cy="354429"/>
            </a:xfrm>
            <a:prstGeom prst="rect">
              <a:avLst/>
            </a:prstGeom>
          </p:spPr>
        </p:pic>
      </p:grpSp>
      <p:sp>
        <p:nvSpPr>
          <p:cNvPr id="14" name="TextBox 13">
            <a:extLst>
              <a:ext uri="{FF2B5EF4-FFF2-40B4-BE49-F238E27FC236}">
                <a16:creationId xmlns:a16="http://schemas.microsoft.com/office/drawing/2014/main" id="{7ED65EDE-44D7-42D3-AB98-B849E6861C29}"/>
              </a:ext>
            </a:extLst>
          </p:cNvPr>
          <p:cNvSpPr txBox="1"/>
          <p:nvPr userDrawn="1"/>
        </p:nvSpPr>
        <p:spPr>
          <a:xfrm>
            <a:off x="336009" y="203662"/>
            <a:ext cx="3424842" cy="830997"/>
          </a:xfrm>
          <a:prstGeom prst="rect">
            <a:avLst/>
          </a:prstGeom>
          <a:noFill/>
        </p:spPr>
        <p:txBody>
          <a:bodyPr wrap="square" rtlCol="0">
            <a:spAutoFit/>
          </a:bodyPr>
          <a:lstStyle/>
          <a:p>
            <a:r>
              <a:rPr lang="en-GB" sz="4800" b="1" dirty="0">
                <a:solidFill>
                  <a:schemeClr val="bg1"/>
                </a:solidFill>
                <a:latin typeface="Arial" panose="020B0604020202020204" pitchFamily="34" charset="0"/>
                <a:ea typeface="Roboto Bk" pitchFamily="2" charset="0"/>
              </a:rPr>
              <a:t>TaxDev</a:t>
            </a:r>
          </a:p>
        </p:txBody>
      </p:sp>
    </p:spTree>
    <p:extLst>
      <p:ext uri="{BB962C8B-B14F-4D97-AF65-F5344CB8AC3E}">
        <p14:creationId xmlns:p14="http://schemas.microsoft.com/office/powerpoint/2010/main" val="13260603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vider (Medium Quo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771C01C-5E80-1F49-8755-D9DB9363BE55}"/>
              </a:ext>
            </a:extLst>
          </p:cNvPr>
          <p:cNvSpPr/>
          <p:nvPr userDrawn="1"/>
        </p:nvSpPr>
        <p:spPr>
          <a:xfrm flipV="1">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cxnSp>
        <p:nvCxnSpPr>
          <p:cNvPr id="8" name="Straight Connector 7"/>
          <p:cNvCxnSpPr/>
          <p:nvPr userDrawn="1"/>
        </p:nvCxnSpPr>
        <p:spPr>
          <a:xfrm>
            <a:off x="735612" y="2595778"/>
            <a:ext cx="7171736"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9" name="Text Placeholder 2"/>
          <p:cNvSpPr>
            <a:spLocks noGrp="1"/>
          </p:cNvSpPr>
          <p:nvPr>
            <p:ph type="body" sz="quarter" idx="13" hasCustomPrompt="1"/>
          </p:nvPr>
        </p:nvSpPr>
        <p:spPr>
          <a:xfrm>
            <a:off x="735048" y="2722551"/>
            <a:ext cx="7172309" cy="1785104"/>
          </a:xfrm>
        </p:spPr>
        <p:txBody>
          <a:bodyPr anchor="ctr"/>
          <a:lstStyle>
            <a:lvl1pPr marL="0" marR="0" indent="0" algn="l" defTabSz="457232" rtl="0" eaLnBrk="1" fontAlgn="auto" latinLnBrk="0" hangingPunct="1">
              <a:lnSpc>
                <a:spcPct val="100000"/>
              </a:lnSpc>
              <a:spcBef>
                <a:spcPct val="20000"/>
              </a:spcBef>
              <a:spcAft>
                <a:spcPts val="0"/>
              </a:spcAft>
              <a:buClrTx/>
              <a:buSzTx/>
              <a:buFont typeface="Arial"/>
              <a:buNone/>
              <a:tabLst/>
              <a:defRPr sz="1801" b="0" baseline="0">
                <a:solidFill>
                  <a:srgbClr val="F4F4F4"/>
                </a:solidFill>
                <a:latin typeface="+mj-lt"/>
              </a:defRPr>
            </a:lvl1pPr>
          </a:lstStyle>
          <a:p>
            <a:pPr marL="0" marR="0" lvl="0" indent="0" algn="l" defTabSz="457232" rtl="0" eaLnBrk="1" fontAlgn="auto" latinLnBrk="0" hangingPunct="1">
              <a:lnSpc>
                <a:spcPct val="100000"/>
              </a:lnSpc>
              <a:spcBef>
                <a:spcPct val="20000"/>
              </a:spcBef>
              <a:spcAft>
                <a:spcPts val="0"/>
              </a:spcAft>
              <a:buClrTx/>
              <a:buSzTx/>
              <a:buFont typeface="Arial"/>
              <a:buNone/>
              <a:tabLst/>
              <a:defRPr/>
            </a:pPr>
            <a:r>
              <a:rPr lang="en-GB" dirty="0"/>
              <a:t>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a:t>
            </a:r>
            <a:endParaRPr lang="en-US" dirty="0"/>
          </a:p>
        </p:txBody>
      </p:sp>
      <p:cxnSp>
        <p:nvCxnSpPr>
          <p:cNvPr id="10" name="Straight Connector 9"/>
          <p:cNvCxnSpPr/>
          <p:nvPr userDrawn="1"/>
        </p:nvCxnSpPr>
        <p:spPr>
          <a:xfrm>
            <a:off x="736188" y="5049108"/>
            <a:ext cx="7171160"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11" name="Text Placeholder 2"/>
          <p:cNvSpPr>
            <a:spLocks noGrp="1"/>
          </p:cNvSpPr>
          <p:nvPr>
            <p:ph type="body" sz="quarter" idx="17" hasCustomPrompt="1"/>
          </p:nvPr>
        </p:nvSpPr>
        <p:spPr>
          <a:xfrm>
            <a:off x="736189" y="4570898"/>
            <a:ext cx="3977218" cy="252956"/>
          </a:xfrm>
        </p:spPr>
        <p:txBody>
          <a:bodyPr anchor="ctr">
            <a:noAutofit/>
          </a:bodyPr>
          <a:lstStyle>
            <a:lvl1pPr marL="0" indent="0">
              <a:buNone/>
              <a:defRPr sz="1401" baseline="0">
                <a:solidFill>
                  <a:srgbClr val="F4F4F4"/>
                </a:solidFill>
                <a:latin typeface="+mj-lt"/>
              </a:defRPr>
            </a:lvl1pPr>
          </a:lstStyle>
          <a:p>
            <a:pPr lvl="0"/>
            <a:r>
              <a:rPr lang="en-US" dirty="0"/>
              <a:t>− Click to insert source</a:t>
            </a:r>
          </a:p>
        </p:txBody>
      </p:sp>
      <p:sp>
        <p:nvSpPr>
          <p:cNvPr id="4" name="Footer Placeholder 3">
            <a:extLst>
              <a:ext uri="{FF2B5EF4-FFF2-40B4-BE49-F238E27FC236}">
                <a16:creationId xmlns:a16="http://schemas.microsoft.com/office/drawing/2014/main" id="{AD8DA3CB-E26D-2D40-94FA-8DBAE46A6256}"/>
              </a:ext>
            </a:extLst>
          </p:cNvPr>
          <p:cNvSpPr>
            <a:spLocks noGrp="1"/>
          </p:cNvSpPr>
          <p:nvPr>
            <p:ph type="ftr" sz="quarter" idx="18"/>
          </p:nvPr>
        </p:nvSpPr>
        <p:spPr/>
        <p:txBody>
          <a:bodyPr/>
          <a:lstStyle>
            <a:lvl1pPr>
              <a:defRPr>
                <a:solidFill>
                  <a:schemeClr val="bg1">
                    <a:lumMod val="95000"/>
                  </a:schemeClr>
                </a:solidFill>
              </a:defRPr>
            </a:lvl1pPr>
          </a:lstStyle>
          <a:p>
            <a:r>
              <a:rPr lang="en-US"/>
              <a:t>VAT expenditures</a:t>
            </a:r>
            <a:endParaRPr lang="en-US" dirty="0"/>
          </a:p>
        </p:txBody>
      </p:sp>
      <p:pic>
        <p:nvPicPr>
          <p:cNvPr id="21" name="Picture 20">
            <a:extLst>
              <a:ext uri="{FF2B5EF4-FFF2-40B4-BE49-F238E27FC236}">
                <a16:creationId xmlns:a16="http://schemas.microsoft.com/office/drawing/2014/main" id="{1697DC58-F2CA-4A03-962B-30EFA43EC669}"/>
              </a:ext>
            </a:extLst>
          </p:cNvPr>
          <p:cNvPicPr>
            <a:picLocks noChangeAspect="1"/>
          </p:cNvPicPr>
          <p:nvPr userDrawn="1"/>
        </p:nvPicPr>
        <p:blipFill>
          <a:blip r:embed="rId2"/>
          <a:stretch>
            <a:fillRect/>
          </a:stretch>
        </p:blipFill>
        <p:spPr>
          <a:xfrm>
            <a:off x="10893931" y="5936456"/>
            <a:ext cx="1298079" cy="839790"/>
          </a:xfrm>
          <a:prstGeom prst="rect">
            <a:avLst/>
          </a:prstGeom>
        </p:spPr>
      </p:pic>
      <p:sp>
        <p:nvSpPr>
          <p:cNvPr id="14" name="TextBox 13">
            <a:extLst>
              <a:ext uri="{FF2B5EF4-FFF2-40B4-BE49-F238E27FC236}">
                <a16:creationId xmlns:a16="http://schemas.microsoft.com/office/drawing/2014/main" id="{4A2FBD37-43A9-414C-B4EF-2B34BD7384D0}"/>
              </a:ext>
            </a:extLst>
          </p:cNvPr>
          <p:cNvSpPr txBox="1"/>
          <p:nvPr userDrawn="1"/>
        </p:nvSpPr>
        <p:spPr>
          <a:xfrm>
            <a:off x="336009" y="203662"/>
            <a:ext cx="3424842" cy="830997"/>
          </a:xfrm>
          <a:prstGeom prst="rect">
            <a:avLst/>
          </a:prstGeom>
          <a:noFill/>
        </p:spPr>
        <p:txBody>
          <a:bodyPr wrap="square" rtlCol="0">
            <a:spAutoFit/>
          </a:bodyPr>
          <a:lstStyle/>
          <a:p>
            <a:r>
              <a:rPr lang="en-GB" sz="4800" b="1" dirty="0">
                <a:solidFill>
                  <a:schemeClr val="bg1"/>
                </a:solidFill>
                <a:latin typeface="Arial" panose="020B0604020202020204" pitchFamily="34" charset="0"/>
                <a:ea typeface="Roboto Bk" pitchFamily="2" charset="0"/>
              </a:rPr>
              <a:t>TaxDev</a:t>
            </a:r>
          </a:p>
        </p:txBody>
      </p:sp>
      <p:grpSp>
        <p:nvGrpSpPr>
          <p:cNvPr id="15" name="Group 14">
            <a:extLst>
              <a:ext uri="{FF2B5EF4-FFF2-40B4-BE49-F238E27FC236}">
                <a16:creationId xmlns:a16="http://schemas.microsoft.com/office/drawing/2014/main" id="{058FFB0D-C942-4A3E-87A8-0F43D9B7771A}"/>
              </a:ext>
            </a:extLst>
          </p:cNvPr>
          <p:cNvGrpSpPr/>
          <p:nvPr userDrawn="1"/>
        </p:nvGrpSpPr>
        <p:grpSpPr>
          <a:xfrm>
            <a:off x="8621579" y="72984"/>
            <a:ext cx="3234423" cy="515528"/>
            <a:chOff x="6474966" y="72970"/>
            <a:chExt cx="2425816" cy="515528"/>
          </a:xfrm>
        </p:grpSpPr>
        <p:pic>
          <p:nvPicPr>
            <p:cNvPr id="16" name="Picture 15">
              <a:extLst>
                <a:ext uri="{FF2B5EF4-FFF2-40B4-BE49-F238E27FC236}">
                  <a16:creationId xmlns:a16="http://schemas.microsoft.com/office/drawing/2014/main" id="{1E36994E-0090-4F7B-83A6-9AF92893CD4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74966" y="72970"/>
              <a:ext cx="863226" cy="515528"/>
            </a:xfrm>
            <a:prstGeom prst="rect">
              <a:avLst/>
            </a:prstGeom>
          </p:spPr>
        </p:pic>
        <p:pic>
          <p:nvPicPr>
            <p:cNvPr id="17" name="Picture 16">
              <a:extLst>
                <a:ext uri="{FF2B5EF4-FFF2-40B4-BE49-F238E27FC236}">
                  <a16:creationId xmlns:a16="http://schemas.microsoft.com/office/drawing/2014/main" id="{A25554D3-55BD-43F3-951B-9978A1FD51D8}"/>
                </a:ext>
              </a:extLst>
            </p:cNvPr>
            <p:cNvPicPr>
              <a:picLocks noChangeAspect="1"/>
            </p:cNvPicPr>
            <p:nvPr userDrawn="1"/>
          </p:nvPicPr>
          <p:blipFill>
            <a:blip r:embed="rId4"/>
            <a:stretch>
              <a:fillRect/>
            </a:stretch>
          </p:blipFill>
          <p:spPr>
            <a:xfrm>
              <a:off x="8096184" y="234069"/>
              <a:ext cx="804598" cy="354429"/>
            </a:xfrm>
            <a:prstGeom prst="rect">
              <a:avLst/>
            </a:prstGeom>
          </p:spPr>
        </p:pic>
      </p:grpSp>
    </p:spTree>
    <p:extLst>
      <p:ext uri="{BB962C8B-B14F-4D97-AF65-F5344CB8AC3E}">
        <p14:creationId xmlns:p14="http://schemas.microsoft.com/office/powerpoint/2010/main" val="2016563844"/>
      </p:ext>
    </p:extLst>
  </p:cSld>
  <p:clrMapOvr>
    <a:masterClrMapping/>
  </p:clrMapOvr>
  <p:extLst mod="1">
    <p:ext uri="{DCECCB84-F9BA-43D5-87BE-67443E8EF086}">
      <p15:sldGuideLst xmlns:p15="http://schemas.microsoft.com/office/powerpoint/2012/main">
        <p15:guide id="1" orient="horz" pos="102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vider (Small Quo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771C01C-5E80-1F49-8755-D9DB9363BE55}"/>
              </a:ext>
            </a:extLst>
          </p:cNvPr>
          <p:cNvSpPr/>
          <p:nvPr userDrawn="1"/>
        </p:nvSpPr>
        <p:spPr>
          <a:xfrm flipV="1">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cxnSp>
        <p:nvCxnSpPr>
          <p:cNvPr id="8" name="Straight Connector 7"/>
          <p:cNvCxnSpPr/>
          <p:nvPr userDrawn="1"/>
        </p:nvCxnSpPr>
        <p:spPr>
          <a:xfrm>
            <a:off x="735612" y="2982878"/>
            <a:ext cx="7171736"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9" name="Text Placeholder 2"/>
          <p:cNvSpPr>
            <a:spLocks noGrp="1"/>
          </p:cNvSpPr>
          <p:nvPr>
            <p:ph type="body" sz="quarter" idx="13" hasCustomPrompt="1"/>
          </p:nvPr>
        </p:nvSpPr>
        <p:spPr>
          <a:xfrm>
            <a:off x="735048" y="3133014"/>
            <a:ext cx="7172309" cy="945771"/>
          </a:xfrm>
        </p:spPr>
        <p:txBody>
          <a:bodyPr anchor="ctr"/>
          <a:lstStyle>
            <a:lvl1pPr marL="0" marR="0" indent="0" algn="l" defTabSz="457232" rtl="0" eaLnBrk="1" fontAlgn="auto" latinLnBrk="0" hangingPunct="1">
              <a:lnSpc>
                <a:spcPct val="100000"/>
              </a:lnSpc>
              <a:spcBef>
                <a:spcPct val="20000"/>
              </a:spcBef>
              <a:spcAft>
                <a:spcPts val="0"/>
              </a:spcAft>
              <a:buClrTx/>
              <a:buSzTx/>
              <a:buFont typeface="Arial"/>
              <a:buNone/>
              <a:tabLst/>
              <a:defRPr sz="1801" b="0" baseline="0">
                <a:solidFill>
                  <a:srgbClr val="F4F4F4"/>
                </a:solidFill>
                <a:latin typeface="+mj-lt"/>
              </a:defRPr>
            </a:lvl1pPr>
          </a:lstStyle>
          <a:p>
            <a:pPr marL="0" marR="0" lvl="0" indent="0" algn="l" defTabSz="457232" rtl="0" eaLnBrk="1" fontAlgn="auto" latinLnBrk="0" hangingPunct="1">
              <a:lnSpc>
                <a:spcPct val="100000"/>
              </a:lnSpc>
              <a:spcBef>
                <a:spcPct val="20000"/>
              </a:spcBef>
              <a:spcAft>
                <a:spcPts val="0"/>
              </a:spcAft>
              <a:buClrTx/>
              <a:buSzTx/>
              <a:buFont typeface="Arial"/>
              <a:buNone/>
              <a:tabLst/>
              <a:defRPr/>
            </a:pPr>
            <a:r>
              <a:rPr lang="en-GB" dirty="0"/>
              <a:t>Click to edit small quote of about 3 lines Click to edit small quote of about 3 lines Click to edit small quote of about 3 lines Click to edit small quote</a:t>
            </a:r>
            <a:endParaRPr lang="en-US" dirty="0"/>
          </a:p>
        </p:txBody>
      </p:sp>
      <p:cxnSp>
        <p:nvCxnSpPr>
          <p:cNvPr id="10" name="Straight Connector 9"/>
          <p:cNvCxnSpPr/>
          <p:nvPr userDrawn="1"/>
        </p:nvCxnSpPr>
        <p:spPr>
          <a:xfrm>
            <a:off x="736188" y="4642706"/>
            <a:ext cx="7171160"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11" name="Text Placeholder 2"/>
          <p:cNvSpPr>
            <a:spLocks noGrp="1"/>
          </p:cNvSpPr>
          <p:nvPr>
            <p:ph type="body" sz="quarter" idx="17" hasCustomPrompt="1"/>
          </p:nvPr>
        </p:nvSpPr>
        <p:spPr>
          <a:xfrm>
            <a:off x="736189" y="4164496"/>
            <a:ext cx="3977218" cy="252956"/>
          </a:xfrm>
        </p:spPr>
        <p:txBody>
          <a:bodyPr anchor="ctr">
            <a:noAutofit/>
          </a:bodyPr>
          <a:lstStyle>
            <a:lvl1pPr marL="0" indent="0">
              <a:buNone/>
              <a:defRPr sz="1401" baseline="0">
                <a:solidFill>
                  <a:srgbClr val="F4F4F4"/>
                </a:solidFill>
                <a:latin typeface="+mj-lt"/>
              </a:defRPr>
            </a:lvl1pPr>
          </a:lstStyle>
          <a:p>
            <a:pPr lvl="0"/>
            <a:r>
              <a:rPr lang="en-US" dirty="0"/>
              <a:t>− Click to insert source</a:t>
            </a:r>
          </a:p>
        </p:txBody>
      </p:sp>
      <p:sp>
        <p:nvSpPr>
          <p:cNvPr id="4" name="Footer Placeholder 3">
            <a:extLst>
              <a:ext uri="{FF2B5EF4-FFF2-40B4-BE49-F238E27FC236}">
                <a16:creationId xmlns:a16="http://schemas.microsoft.com/office/drawing/2014/main" id="{AD8DA3CB-E26D-2D40-94FA-8DBAE46A6256}"/>
              </a:ext>
            </a:extLst>
          </p:cNvPr>
          <p:cNvSpPr>
            <a:spLocks noGrp="1"/>
          </p:cNvSpPr>
          <p:nvPr>
            <p:ph type="ftr" sz="quarter" idx="18"/>
          </p:nvPr>
        </p:nvSpPr>
        <p:spPr/>
        <p:txBody>
          <a:bodyPr/>
          <a:lstStyle>
            <a:lvl1pPr>
              <a:defRPr>
                <a:solidFill>
                  <a:schemeClr val="bg1">
                    <a:lumMod val="95000"/>
                  </a:schemeClr>
                </a:solidFill>
              </a:defRPr>
            </a:lvl1pPr>
          </a:lstStyle>
          <a:p>
            <a:r>
              <a:rPr lang="en-US"/>
              <a:t>VAT expenditures</a:t>
            </a:r>
            <a:endParaRPr lang="en-US" dirty="0"/>
          </a:p>
        </p:txBody>
      </p:sp>
      <p:sp>
        <p:nvSpPr>
          <p:cNvPr id="19" name="TextBox 18">
            <a:extLst>
              <a:ext uri="{FF2B5EF4-FFF2-40B4-BE49-F238E27FC236}">
                <a16:creationId xmlns:a16="http://schemas.microsoft.com/office/drawing/2014/main" id="{ED51799B-69E0-4523-8176-5116C28B5CE5}"/>
              </a:ext>
            </a:extLst>
          </p:cNvPr>
          <p:cNvSpPr txBox="1"/>
          <p:nvPr userDrawn="1"/>
        </p:nvSpPr>
        <p:spPr>
          <a:xfrm>
            <a:off x="336009" y="203662"/>
            <a:ext cx="3424842" cy="830997"/>
          </a:xfrm>
          <a:prstGeom prst="rect">
            <a:avLst/>
          </a:prstGeom>
          <a:noFill/>
        </p:spPr>
        <p:txBody>
          <a:bodyPr wrap="square" rtlCol="0">
            <a:spAutoFit/>
          </a:bodyPr>
          <a:lstStyle/>
          <a:p>
            <a:r>
              <a:rPr lang="en-GB" sz="4800" b="1" dirty="0">
                <a:solidFill>
                  <a:schemeClr val="bg1"/>
                </a:solidFill>
                <a:latin typeface="Arial" panose="020B0604020202020204" pitchFamily="34" charset="0"/>
                <a:ea typeface="Roboto Bk" pitchFamily="2" charset="0"/>
              </a:rPr>
              <a:t>TaxDev</a:t>
            </a:r>
          </a:p>
        </p:txBody>
      </p:sp>
      <p:pic>
        <p:nvPicPr>
          <p:cNvPr id="13" name="Picture 12">
            <a:extLst>
              <a:ext uri="{FF2B5EF4-FFF2-40B4-BE49-F238E27FC236}">
                <a16:creationId xmlns:a16="http://schemas.microsoft.com/office/drawing/2014/main" id="{EB4D7AE7-016F-4C42-91B4-901A34BF7757}"/>
              </a:ext>
            </a:extLst>
          </p:cNvPr>
          <p:cNvPicPr>
            <a:picLocks noChangeAspect="1"/>
          </p:cNvPicPr>
          <p:nvPr userDrawn="1"/>
        </p:nvPicPr>
        <p:blipFill>
          <a:blip r:embed="rId2"/>
          <a:stretch>
            <a:fillRect/>
          </a:stretch>
        </p:blipFill>
        <p:spPr>
          <a:xfrm>
            <a:off x="10893931" y="5936456"/>
            <a:ext cx="1298079" cy="839790"/>
          </a:xfrm>
          <a:prstGeom prst="rect">
            <a:avLst/>
          </a:prstGeom>
        </p:spPr>
      </p:pic>
      <p:grpSp>
        <p:nvGrpSpPr>
          <p:cNvPr id="14" name="Group 13">
            <a:extLst>
              <a:ext uri="{FF2B5EF4-FFF2-40B4-BE49-F238E27FC236}">
                <a16:creationId xmlns:a16="http://schemas.microsoft.com/office/drawing/2014/main" id="{90E308EA-E2C4-419F-9A0D-99F20BCEFA67}"/>
              </a:ext>
            </a:extLst>
          </p:cNvPr>
          <p:cNvGrpSpPr/>
          <p:nvPr userDrawn="1"/>
        </p:nvGrpSpPr>
        <p:grpSpPr>
          <a:xfrm>
            <a:off x="8621579" y="72984"/>
            <a:ext cx="3234423" cy="515528"/>
            <a:chOff x="6474966" y="72970"/>
            <a:chExt cx="2425816" cy="515528"/>
          </a:xfrm>
        </p:grpSpPr>
        <p:pic>
          <p:nvPicPr>
            <p:cNvPr id="15" name="Picture 14">
              <a:extLst>
                <a:ext uri="{FF2B5EF4-FFF2-40B4-BE49-F238E27FC236}">
                  <a16:creationId xmlns:a16="http://schemas.microsoft.com/office/drawing/2014/main" id="{3B5FF3A0-92D9-4DD8-B338-DF96FC4B02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74966" y="72970"/>
              <a:ext cx="863226" cy="515528"/>
            </a:xfrm>
            <a:prstGeom prst="rect">
              <a:avLst/>
            </a:prstGeom>
          </p:spPr>
        </p:pic>
        <p:pic>
          <p:nvPicPr>
            <p:cNvPr id="16" name="Picture 15">
              <a:extLst>
                <a:ext uri="{FF2B5EF4-FFF2-40B4-BE49-F238E27FC236}">
                  <a16:creationId xmlns:a16="http://schemas.microsoft.com/office/drawing/2014/main" id="{9BC459B8-F53C-42C7-8991-01D96946EFBC}"/>
                </a:ext>
              </a:extLst>
            </p:cNvPr>
            <p:cNvPicPr>
              <a:picLocks noChangeAspect="1"/>
            </p:cNvPicPr>
            <p:nvPr userDrawn="1"/>
          </p:nvPicPr>
          <p:blipFill>
            <a:blip r:embed="rId4"/>
            <a:stretch>
              <a:fillRect/>
            </a:stretch>
          </p:blipFill>
          <p:spPr>
            <a:xfrm>
              <a:off x="8096184" y="234069"/>
              <a:ext cx="804598" cy="354429"/>
            </a:xfrm>
            <a:prstGeom prst="rect">
              <a:avLst/>
            </a:prstGeom>
          </p:spPr>
        </p:pic>
      </p:grpSp>
    </p:spTree>
    <p:extLst>
      <p:ext uri="{BB962C8B-B14F-4D97-AF65-F5344CB8AC3E}">
        <p14:creationId xmlns:p14="http://schemas.microsoft.com/office/powerpoint/2010/main" val="402556874"/>
      </p:ext>
    </p:extLst>
  </p:cSld>
  <p:clrMapOvr>
    <a:masterClrMapping/>
  </p:clrMapOvr>
  <p:extLst mod="1">
    <p:ext uri="{DCECCB84-F9BA-43D5-87BE-67443E8EF086}">
      <p15:sldGuideLst xmlns:p15="http://schemas.microsoft.com/office/powerpoint/2012/main">
        <p15:guide id="1" orient="horz" pos="102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B6D134D9-F12F-EF44-843F-D4FEB4EB5EBC}"/>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sp>
        <p:nvSpPr>
          <p:cNvPr id="18" name="Rectangle 17">
            <a:extLst>
              <a:ext uri="{FF2B5EF4-FFF2-40B4-BE49-F238E27FC236}">
                <a16:creationId xmlns:a16="http://schemas.microsoft.com/office/drawing/2014/main" id="{CAB888AA-D217-494B-976C-4BBDBA116DC9}"/>
              </a:ext>
            </a:extLst>
          </p:cNvPr>
          <p:cNvSpPr/>
          <p:nvPr userDrawn="1"/>
        </p:nvSpPr>
        <p:spPr>
          <a:xfrm flipV="1">
            <a:off x="0" y="0"/>
            <a:ext cx="12192000" cy="509729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sp>
        <p:nvSpPr>
          <p:cNvPr id="9" name="TextBox 8"/>
          <p:cNvSpPr txBox="1"/>
          <p:nvPr userDrawn="1"/>
        </p:nvSpPr>
        <p:spPr>
          <a:xfrm>
            <a:off x="4226801" y="3280495"/>
            <a:ext cx="3709131" cy="1601336"/>
          </a:xfrm>
          <a:prstGeom prst="rect">
            <a:avLst/>
          </a:prstGeom>
          <a:noFill/>
        </p:spPr>
        <p:txBody>
          <a:bodyPr wrap="square" rtlCol="0">
            <a:spAutoFit/>
          </a:bodyPr>
          <a:lstStyle/>
          <a:p>
            <a:pPr lvl="0"/>
            <a:r>
              <a:rPr lang="en-US" sz="1401" dirty="0">
                <a:solidFill>
                  <a:srgbClr val="FFFFFF"/>
                </a:solidFill>
              </a:rPr>
              <a:t>The Institute for Fiscal Studies</a:t>
            </a:r>
          </a:p>
          <a:p>
            <a:pPr lvl="0"/>
            <a:r>
              <a:rPr lang="en-US" sz="1401" dirty="0">
                <a:solidFill>
                  <a:srgbClr val="FFFFFF"/>
                </a:solidFill>
              </a:rPr>
              <a:t>7 </a:t>
            </a:r>
            <a:r>
              <a:rPr lang="en-US" sz="1401" dirty="0" err="1">
                <a:solidFill>
                  <a:srgbClr val="FFFFFF"/>
                </a:solidFill>
              </a:rPr>
              <a:t>Ridgmount</a:t>
            </a:r>
            <a:r>
              <a:rPr lang="en-US" sz="1401" dirty="0">
                <a:solidFill>
                  <a:srgbClr val="FFFFFF"/>
                </a:solidFill>
              </a:rPr>
              <a:t> Street</a:t>
            </a:r>
          </a:p>
          <a:p>
            <a:pPr lvl="0"/>
            <a:r>
              <a:rPr lang="en-US" sz="1401" dirty="0">
                <a:solidFill>
                  <a:srgbClr val="FFFFFF"/>
                </a:solidFill>
              </a:rPr>
              <a:t>London</a:t>
            </a:r>
          </a:p>
          <a:p>
            <a:pPr lvl="0"/>
            <a:r>
              <a:rPr lang="en-US" sz="1401" dirty="0">
                <a:solidFill>
                  <a:srgbClr val="FFFFFF"/>
                </a:solidFill>
              </a:rPr>
              <a:t>WC1E 7AE</a:t>
            </a:r>
          </a:p>
          <a:p>
            <a:pPr lvl="0"/>
            <a:endParaRPr lang="en-US" sz="1401" dirty="0">
              <a:solidFill>
                <a:srgbClr val="FFFFFF"/>
              </a:solidFill>
            </a:endParaRPr>
          </a:p>
          <a:p>
            <a:pPr marL="0" marR="0" lvl="0" indent="0" algn="l" defTabSz="914464" rtl="0" eaLnBrk="1" fontAlgn="auto" latinLnBrk="0" hangingPunct="1">
              <a:lnSpc>
                <a:spcPct val="100000"/>
              </a:lnSpc>
              <a:spcBef>
                <a:spcPts val="0"/>
              </a:spcBef>
              <a:spcAft>
                <a:spcPts val="0"/>
              </a:spcAft>
              <a:buClrTx/>
              <a:buSzTx/>
              <a:buFontTx/>
              <a:buNone/>
              <a:tabLst/>
              <a:defRPr/>
            </a:pPr>
            <a:r>
              <a:rPr lang="en-US" sz="1401" b="1" dirty="0">
                <a:solidFill>
                  <a:srgbClr val="FFFFFF"/>
                </a:solidFill>
              </a:rPr>
              <a:t>www.ifs.org.uk</a:t>
            </a:r>
          </a:p>
          <a:p>
            <a:pPr lvl="0"/>
            <a:endParaRPr lang="en-US" sz="1401" dirty="0">
              <a:solidFill>
                <a:srgbClr val="FFFFFF"/>
              </a:solidFill>
            </a:endParaRPr>
          </a:p>
        </p:txBody>
      </p:sp>
      <p:sp>
        <p:nvSpPr>
          <p:cNvPr id="7" name="TextBox 6">
            <a:extLst>
              <a:ext uri="{FF2B5EF4-FFF2-40B4-BE49-F238E27FC236}">
                <a16:creationId xmlns:a16="http://schemas.microsoft.com/office/drawing/2014/main" id="{4C93BDE4-4C2D-4FE9-B897-A3CDEE8E08B3}"/>
              </a:ext>
            </a:extLst>
          </p:cNvPr>
          <p:cNvSpPr txBox="1"/>
          <p:nvPr userDrawn="1"/>
        </p:nvSpPr>
        <p:spPr>
          <a:xfrm>
            <a:off x="686234" y="5516879"/>
            <a:ext cx="3525548" cy="923651"/>
          </a:xfrm>
          <a:prstGeom prst="rect">
            <a:avLst/>
          </a:prstGeom>
          <a:noFill/>
        </p:spPr>
        <p:txBody>
          <a:bodyPr wrap="square" rtlCol="0">
            <a:spAutoFit/>
          </a:bodyPr>
          <a:lstStyle/>
          <a:p>
            <a:r>
              <a:rPr lang="en-GB" sz="5402" b="1" kern="1200" dirty="0">
                <a:solidFill>
                  <a:schemeClr val="tx2"/>
                </a:solidFill>
                <a:latin typeface="Arial" panose="020B0604020202020204" pitchFamily="34" charset="0"/>
                <a:ea typeface="Roboto Bk" pitchFamily="2" charset="0"/>
                <a:cs typeface="+mj-cs"/>
              </a:rPr>
              <a:t>TaxDev</a:t>
            </a:r>
          </a:p>
        </p:txBody>
      </p:sp>
      <p:sp>
        <p:nvSpPr>
          <p:cNvPr id="8" name="TextBox 7">
            <a:extLst>
              <a:ext uri="{FF2B5EF4-FFF2-40B4-BE49-F238E27FC236}">
                <a16:creationId xmlns:a16="http://schemas.microsoft.com/office/drawing/2014/main" id="{23AA235B-A1AE-4188-8983-092B1E5F19FB}"/>
              </a:ext>
            </a:extLst>
          </p:cNvPr>
          <p:cNvSpPr txBox="1"/>
          <p:nvPr userDrawn="1"/>
        </p:nvSpPr>
        <p:spPr>
          <a:xfrm>
            <a:off x="7836898" y="3288464"/>
            <a:ext cx="4222865" cy="1601336"/>
          </a:xfrm>
          <a:prstGeom prst="rect">
            <a:avLst/>
          </a:prstGeom>
          <a:noFill/>
        </p:spPr>
        <p:txBody>
          <a:bodyPr wrap="square" rtlCol="0">
            <a:spAutoFit/>
          </a:bodyPr>
          <a:lstStyle/>
          <a:p>
            <a:pPr lvl="0"/>
            <a:r>
              <a:rPr lang="en-US" sz="1401" dirty="0">
                <a:solidFill>
                  <a:srgbClr val="FFFFFF"/>
                </a:solidFill>
              </a:rPr>
              <a:t>The Overseas Development Institute</a:t>
            </a:r>
          </a:p>
          <a:p>
            <a:pPr lvl="0"/>
            <a:r>
              <a:rPr lang="en-GB" sz="1401" kern="1200" dirty="0">
                <a:solidFill>
                  <a:srgbClr val="FFFFFF"/>
                </a:solidFill>
                <a:latin typeface="+mn-lt"/>
                <a:ea typeface="+mn-ea"/>
                <a:cs typeface="+mn-cs"/>
              </a:rPr>
              <a:t>203 Blackfriars Road</a:t>
            </a:r>
            <a:br>
              <a:rPr lang="en-GB" sz="1401" kern="1200" dirty="0">
                <a:solidFill>
                  <a:srgbClr val="FFFFFF"/>
                </a:solidFill>
                <a:latin typeface="+mn-lt"/>
                <a:ea typeface="+mn-ea"/>
                <a:cs typeface="+mn-cs"/>
              </a:rPr>
            </a:br>
            <a:r>
              <a:rPr lang="en-GB" sz="1401" kern="1200" dirty="0">
                <a:solidFill>
                  <a:srgbClr val="FFFFFF"/>
                </a:solidFill>
                <a:latin typeface="+mn-lt"/>
                <a:ea typeface="+mn-ea"/>
                <a:cs typeface="+mn-cs"/>
              </a:rPr>
              <a:t>London </a:t>
            </a:r>
          </a:p>
          <a:p>
            <a:pPr lvl="0"/>
            <a:r>
              <a:rPr lang="en-GB" sz="1401" kern="1200" dirty="0">
                <a:solidFill>
                  <a:srgbClr val="FFFFFF"/>
                </a:solidFill>
                <a:latin typeface="+mn-lt"/>
                <a:ea typeface="+mn-ea"/>
                <a:cs typeface="+mn-cs"/>
              </a:rPr>
              <a:t>SE1 8NJ</a:t>
            </a:r>
          </a:p>
          <a:p>
            <a:pPr lvl="0"/>
            <a:endParaRPr lang="en-GB" sz="1401" kern="1200" dirty="0">
              <a:solidFill>
                <a:srgbClr val="FFFFFF"/>
              </a:solidFill>
              <a:latin typeface="+mn-lt"/>
              <a:ea typeface="+mn-ea"/>
              <a:cs typeface="+mn-cs"/>
            </a:endParaRPr>
          </a:p>
          <a:p>
            <a:pPr lvl="0"/>
            <a:r>
              <a:rPr lang="en-GB" sz="1401" b="1" kern="1200" dirty="0">
                <a:solidFill>
                  <a:srgbClr val="FFFFFF"/>
                </a:solidFill>
                <a:latin typeface="+mn-lt"/>
                <a:ea typeface="+mn-ea"/>
                <a:cs typeface="+mn-cs"/>
              </a:rPr>
              <a:t>www.odi.org</a:t>
            </a:r>
            <a:br>
              <a:rPr lang="en-GB" sz="1401" kern="1200" dirty="0">
                <a:solidFill>
                  <a:srgbClr val="FFFFFF"/>
                </a:solidFill>
                <a:latin typeface="+mn-lt"/>
                <a:ea typeface="+mn-ea"/>
                <a:cs typeface="+mn-cs"/>
              </a:rPr>
            </a:br>
            <a:endParaRPr lang="en-US" sz="1401" kern="1200" dirty="0">
              <a:solidFill>
                <a:srgbClr val="FFFFFF"/>
              </a:solidFill>
              <a:latin typeface="+mn-lt"/>
              <a:ea typeface="+mn-ea"/>
              <a:cs typeface="+mn-cs"/>
            </a:endParaRPr>
          </a:p>
        </p:txBody>
      </p:sp>
      <p:sp>
        <p:nvSpPr>
          <p:cNvPr id="11" name="TextBox 10">
            <a:extLst>
              <a:ext uri="{FF2B5EF4-FFF2-40B4-BE49-F238E27FC236}">
                <a16:creationId xmlns:a16="http://schemas.microsoft.com/office/drawing/2014/main" id="{C2F1D64E-F403-43F8-859C-44FD6D7D5BA4}"/>
              </a:ext>
            </a:extLst>
          </p:cNvPr>
          <p:cNvSpPr txBox="1"/>
          <p:nvPr userDrawn="1"/>
        </p:nvSpPr>
        <p:spPr>
          <a:xfrm>
            <a:off x="371644" y="3288461"/>
            <a:ext cx="4222865" cy="1601336"/>
          </a:xfrm>
          <a:prstGeom prst="rect">
            <a:avLst/>
          </a:prstGeom>
          <a:noFill/>
        </p:spPr>
        <p:txBody>
          <a:bodyPr wrap="square" rtlCol="0">
            <a:spAutoFit/>
          </a:bodyPr>
          <a:lstStyle/>
          <a:p>
            <a:pPr lvl="0"/>
            <a:r>
              <a:rPr lang="en-GB" sz="1401" dirty="0">
                <a:solidFill>
                  <a:srgbClr val="FFFFFF"/>
                </a:solidFill>
              </a:rPr>
              <a:t>The Centre for Tax Analysis in Developing Countries (TaxDev)</a:t>
            </a:r>
          </a:p>
          <a:p>
            <a:pPr lvl="0"/>
            <a:r>
              <a:rPr lang="en-GB" sz="1401" dirty="0">
                <a:solidFill>
                  <a:srgbClr val="FFFFFF"/>
                </a:solidFill>
              </a:rPr>
              <a:t>LinkedIn: @</a:t>
            </a:r>
            <a:r>
              <a:rPr lang="en-GB" sz="1401" dirty="0" err="1">
                <a:solidFill>
                  <a:srgbClr val="FFFFFF"/>
                </a:solidFill>
              </a:rPr>
              <a:t>taxdev</a:t>
            </a:r>
            <a:endParaRPr lang="en-GB" sz="1401" dirty="0">
              <a:solidFill>
                <a:srgbClr val="FFFFFF"/>
              </a:solidFill>
            </a:endParaRPr>
          </a:p>
          <a:p>
            <a:pPr lvl="0"/>
            <a:r>
              <a:rPr lang="en-GB" sz="1401" dirty="0">
                <a:solidFill>
                  <a:srgbClr val="FFFFFF"/>
                </a:solidFill>
              </a:rPr>
              <a:t>Twitter: #TaxDev</a:t>
            </a:r>
          </a:p>
          <a:p>
            <a:pPr lvl="0"/>
            <a:endParaRPr lang="en-GB" sz="1401" kern="1200" dirty="0">
              <a:solidFill>
                <a:srgbClr val="FFFFFF"/>
              </a:solidFill>
              <a:latin typeface="+mn-lt"/>
              <a:ea typeface="+mn-ea"/>
              <a:cs typeface="+mn-cs"/>
            </a:endParaRPr>
          </a:p>
          <a:p>
            <a:pPr lvl="0"/>
            <a:r>
              <a:rPr lang="en-GB" sz="1401" b="1" kern="1200" dirty="0">
                <a:solidFill>
                  <a:srgbClr val="FFFFFF"/>
                </a:solidFill>
                <a:latin typeface="+mn-lt"/>
                <a:ea typeface="+mn-ea"/>
                <a:cs typeface="+mn-cs"/>
              </a:rPr>
              <a:t>www.taxdev.org</a:t>
            </a:r>
            <a:br>
              <a:rPr lang="en-GB" sz="1401" kern="1200" dirty="0">
                <a:solidFill>
                  <a:srgbClr val="FFFFFF"/>
                </a:solidFill>
                <a:latin typeface="+mn-lt"/>
                <a:ea typeface="+mn-ea"/>
                <a:cs typeface="+mn-cs"/>
              </a:rPr>
            </a:br>
            <a:endParaRPr lang="en-US" sz="1401" kern="1200" dirty="0">
              <a:solidFill>
                <a:srgbClr val="FFFFFF"/>
              </a:solidFill>
              <a:latin typeface="+mn-lt"/>
              <a:ea typeface="+mn-ea"/>
              <a:cs typeface="+mn-cs"/>
            </a:endParaRPr>
          </a:p>
        </p:txBody>
      </p:sp>
      <p:pic>
        <p:nvPicPr>
          <p:cNvPr id="3" name="Picture 2">
            <a:extLst>
              <a:ext uri="{FF2B5EF4-FFF2-40B4-BE49-F238E27FC236}">
                <a16:creationId xmlns:a16="http://schemas.microsoft.com/office/drawing/2014/main" id="{99999FAA-517F-4D1D-9E29-2CC35A23356F}"/>
              </a:ext>
            </a:extLst>
          </p:cNvPr>
          <p:cNvPicPr>
            <a:picLocks noChangeAspect="1"/>
          </p:cNvPicPr>
          <p:nvPr userDrawn="1"/>
        </p:nvPicPr>
        <p:blipFill>
          <a:blip r:embed="rId2"/>
          <a:stretch>
            <a:fillRect/>
          </a:stretch>
        </p:blipFill>
        <p:spPr>
          <a:xfrm>
            <a:off x="10914508" y="5961184"/>
            <a:ext cx="1277496" cy="826477"/>
          </a:xfrm>
          <a:prstGeom prst="rect">
            <a:avLst/>
          </a:prstGeom>
        </p:spPr>
      </p:pic>
      <p:grpSp>
        <p:nvGrpSpPr>
          <p:cNvPr id="12" name="Group 11">
            <a:extLst>
              <a:ext uri="{FF2B5EF4-FFF2-40B4-BE49-F238E27FC236}">
                <a16:creationId xmlns:a16="http://schemas.microsoft.com/office/drawing/2014/main" id="{CF927AF3-FEEF-44A4-9EF8-73B5860C5AF3}"/>
              </a:ext>
            </a:extLst>
          </p:cNvPr>
          <p:cNvGrpSpPr/>
          <p:nvPr userDrawn="1"/>
        </p:nvGrpSpPr>
        <p:grpSpPr>
          <a:xfrm>
            <a:off x="8621579" y="72984"/>
            <a:ext cx="3234423" cy="515528"/>
            <a:chOff x="6474966" y="72970"/>
            <a:chExt cx="2425816" cy="515528"/>
          </a:xfrm>
        </p:grpSpPr>
        <p:pic>
          <p:nvPicPr>
            <p:cNvPr id="13" name="Picture 12">
              <a:extLst>
                <a:ext uri="{FF2B5EF4-FFF2-40B4-BE49-F238E27FC236}">
                  <a16:creationId xmlns:a16="http://schemas.microsoft.com/office/drawing/2014/main" id="{8DE149AE-77A6-44E0-A958-1FC5D5BAB12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74966" y="72970"/>
              <a:ext cx="863226" cy="515528"/>
            </a:xfrm>
            <a:prstGeom prst="rect">
              <a:avLst/>
            </a:prstGeom>
          </p:spPr>
        </p:pic>
        <p:pic>
          <p:nvPicPr>
            <p:cNvPr id="14" name="Picture 13">
              <a:extLst>
                <a:ext uri="{FF2B5EF4-FFF2-40B4-BE49-F238E27FC236}">
                  <a16:creationId xmlns:a16="http://schemas.microsoft.com/office/drawing/2014/main" id="{242BEF30-3164-4F68-B3F9-07BECC234448}"/>
                </a:ext>
              </a:extLst>
            </p:cNvPr>
            <p:cNvPicPr>
              <a:picLocks noChangeAspect="1"/>
            </p:cNvPicPr>
            <p:nvPr userDrawn="1"/>
          </p:nvPicPr>
          <p:blipFill>
            <a:blip r:embed="rId4"/>
            <a:stretch>
              <a:fillRect/>
            </a:stretch>
          </p:blipFill>
          <p:spPr>
            <a:xfrm>
              <a:off x="8096184" y="234069"/>
              <a:ext cx="804598" cy="354429"/>
            </a:xfrm>
            <a:prstGeom prst="rect">
              <a:avLst/>
            </a:prstGeom>
          </p:spPr>
        </p:pic>
      </p:grpSp>
    </p:spTree>
    <p:extLst>
      <p:ext uri="{BB962C8B-B14F-4D97-AF65-F5344CB8AC3E}">
        <p14:creationId xmlns:p14="http://schemas.microsoft.com/office/powerpoint/2010/main" val="903602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2 lines) + Content">
  <p:cSld name="Title (2 lines) + Content">
    <p:spTree>
      <p:nvGrpSpPr>
        <p:cNvPr id="1" name="Shape 127"/>
        <p:cNvGrpSpPr/>
        <p:nvPr/>
      </p:nvGrpSpPr>
      <p:grpSpPr>
        <a:xfrm>
          <a:off x="0" y="0"/>
          <a:ext cx="0" cy="0"/>
          <a:chOff x="0" y="0"/>
          <a:chExt cx="0" cy="0"/>
        </a:xfrm>
      </p:grpSpPr>
      <p:sp>
        <p:nvSpPr>
          <p:cNvPr id="128" name="Google Shape;128;p33"/>
          <p:cNvSpPr txBox="1">
            <a:spLocks noGrp="1"/>
          </p:cNvSpPr>
          <p:nvPr>
            <p:ph type="body" idx="1"/>
          </p:nvPr>
        </p:nvSpPr>
        <p:spPr>
          <a:xfrm>
            <a:off x="683945" y="1692628"/>
            <a:ext cx="10669859" cy="448434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800"/>
              </a:spcBef>
              <a:spcAft>
                <a:spcPts val="0"/>
              </a:spcAft>
              <a:buSzPts val="1800"/>
              <a:buChar char="▪"/>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29" name="Google Shape;129;p33"/>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sp>
        <p:nvSpPr>
          <p:cNvPr id="130" name="Google Shape;130;p33"/>
          <p:cNvSpPr txBox="1">
            <a:spLocks noGrp="1"/>
          </p:cNvSpPr>
          <p:nvPr>
            <p:ph type="title"/>
          </p:nvPr>
        </p:nvSpPr>
        <p:spPr>
          <a:xfrm>
            <a:off x="683941" y="342823"/>
            <a:ext cx="9114263" cy="103894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extLst mod="1">
    <p:ext uri="{DCECCB84-F9BA-43D5-87BE-67443E8EF086}">
      <p15:sldGuideLst xmlns:p15="http://schemas.microsoft.com/office/powerpoint/2012/main">
        <p15:guide id="1" orient="horz" pos="183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Subtitle + Content">
  <p:cSld name="Title + Subtitle + Content">
    <p:spTree>
      <p:nvGrpSpPr>
        <p:cNvPr id="1" name="Shape 131"/>
        <p:cNvGrpSpPr/>
        <p:nvPr/>
      </p:nvGrpSpPr>
      <p:grpSpPr>
        <a:xfrm>
          <a:off x="0" y="0"/>
          <a:ext cx="0" cy="0"/>
          <a:chOff x="0" y="0"/>
          <a:chExt cx="0" cy="0"/>
        </a:xfrm>
      </p:grpSpPr>
      <p:sp>
        <p:nvSpPr>
          <p:cNvPr id="132" name="Google Shape;132;p34"/>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3" name="Google Shape;133;p34"/>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sp>
        <p:nvSpPr>
          <p:cNvPr id="134" name="Google Shape;134;p34"/>
          <p:cNvSpPr txBox="1">
            <a:spLocks noGrp="1"/>
          </p:cNvSpPr>
          <p:nvPr>
            <p:ph type="body" idx="1"/>
          </p:nvPr>
        </p:nvSpPr>
        <p:spPr>
          <a:xfrm>
            <a:off x="683949" y="1694985"/>
            <a:ext cx="10693140" cy="448279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800"/>
              </a:spcBef>
              <a:spcAft>
                <a:spcPts val="0"/>
              </a:spcAft>
              <a:buSzPts val="1800"/>
              <a:buChar char="▪"/>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35" name="Google Shape;135;p34"/>
          <p:cNvSpPr txBox="1">
            <a:spLocks noGrp="1"/>
          </p:cNvSpPr>
          <p:nvPr>
            <p:ph type="body" idx="2"/>
          </p:nvPr>
        </p:nvSpPr>
        <p:spPr>
          <a:xfrm>
            <a:off x="668872" y="1136920"/>
            <a:ext cx="9173944" cy="48000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800"/>
              </a:spcBef>
              <a:spcAft>
                <a:spcPts val="0"/>
              </a:spcAft>
              <a:buSzPts val="2500"/>
              <a:buNone/>
              <a:defRPr sz="2500">
                <a:solidFill>
                  <a:schemeClr val="dk2"/>
                </a:solidFill>
                <a:latin typeface="Arial"/>
                <a:ea typeface="Arial"/>
                <a:cs typeface="Arial"/>
                <a:sym typeface="Aria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wo column (vertical)" type="twoObj">
  <p:cSld name="TWO_OBJECTS">
    <p:spTree>
      <p:nvGrpSpPr>
        <p:cNvPr id="1" name="Shape 136"/>
        <p:cNvGrpSpPr/>
        <p:nvPr/>
      </p:nvGrpSpPr>
      <p:grpSpPr>
        <a:xfrm>
          <a:off x="0" y="0"/>
          <a:ext cx="0" cy="0"/>
          <a:chOff x="0" y="0"/>
          <a:chExt cx="0" cy="0"/>
        </a:xfrm>
      </p:grpSpPr>
      <p:sp>
        <p:nvSpPr>
          <p:cNvPr id="137" name="Google Shape;137;p35"/>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8" name="Google Shape;138;p35"/>
          <p:cNvSpPr txBox="1">
            <a:spLocks noGrp="1"/>
          </p:cNvSpPr>
          <p:nvPr>
            <p:ph type="body" idx="1"/>
          </p:nvPr>
        </p:nvSpPr>
        <p:spPr>
          <a:xfrm>
            <a:off x="683941" y="1233491"/>
            <a:ext cx="5184000" cy="494347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800"/>
              </a:spcBef>
              <a:spcAft>
                <a:spcPts val="0"/>
              </a:spcAft>
              <a:buSzPts val="1800"/>
              <a:buChar char="▪"/>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39" name="Google Shape;139;p35"/>
          <p:cNvSpPr txBox="1">
            <a:spLocks noGrp="1"/>
          </p:cNvSpPr>
          <p:nvPr>
            <p:ph type="body" idx="2"/>
          </p:nvPr>
        </p:nvSpPr>
        <p:spPr>
          <a:xfrm>
            <a:off x="6172203" y="1233491"/>
            <a:ext cx="5181599" cy="494347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800"/>
              </a:spcBef>
              <a:spcAft>
                <a:spcPts val="0"/>
              </a:spcAft>
              <a:buSzPts val="1800"/>
              <a:buChar char="▪"/>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40" name="Google Shape;140;p35"/>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wo column (horizontal)">
  <p:cSld name="Title + Two column (horizontal)">
    <p:spTree>
      <p:nvGrpSpPr>
        <p:cNvPr id="1" name="Shape 141"/>
        <p:cNvGrpSpPr/>
        <p:nvPr/>
      </p:nvGrpSpPr>
      <p:grpSpPr>
        <a:xfrm>
          <a:off x="0" y="0"/>
          <a:ext cx="0" cy="0"/>
          <a:chOff x="0" y="0"/>
          <a:chExt cx="0" cy="0"/>
        </a:xfrm>
      </p:grpSpPr>
      <p:sp>
        <p:nvSpPr>
          <p:cNvPr id="142" name="Google Shape;142;p36"/>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3" name="Google Shape;143;p36"/>
          <p:cNvSpPr txBox="1">
            <a:spLocks noGrp="1"/>
          </p:cNvSpPr>
          <p:nvPr>
            <p:ph type="body" idx="1"/>
          </p:nvPr>
        </p:nvSpPr>
        <p:spPr>
          <a:xfrm>
            <a:off x="683949" y="1233488"/>
            <a:ext cx="10693140" cy="238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800"/>
              </a:spcBef>
              <a:spcAft>
                <a:spcPts val="0"/>
              </a:spcAft>
              <a:buSzPts val="1800"/>
              <a:buChar char="▪"/>
              <a:defRPr/>
            </a:lvl1pPr>
            <a:lvl2pPr marL="914400" lvl="1" indent="-342900" algn="l">
              <a:lnSpc>
                <a:spcPct val="100000"/>
              </a:lnSpc>
              <a:spcBef>
                <a:spcPts val="800"/>
              </a:spcBef>
              <a:spcAft>
                <a:spcPts val="0"/>
              </a:spcAft>
              <a:buSzPts val="1800"/>
              <a:buChar char="▪"/>
              <a:defRPr/>
            </a:lvl2pPr>
            <a:lvl3pPr marL="1371600" lvl="2" indent="-355600" algn="l">
              <a:lnSpc>
                <a:spcPct val="100000"/>
              </a:lnSpc>
              <a:spcBef>
                <a:spcPts val="800"/>
              </a:spcBef>
              <a:spcAft>
                <a:spcPts val="0"/>
              </a:spcAft>
              <a:buSzPts val="20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44" name="Google Shape;144;p36"/>
          <p:cNvSpPr txBox="1">
            <a:spLocks noGrp="1"/>
          </p:cNvSpPr>
          <p:nvPr>
            <p:ph type="body" idx="2"/>
          </p:nvPr>
        </p:nvSpPr>
        <p:spPr>
          <a:xfrm>
            <a:off x="682686" y="3601844"/>
            <a:ext cx="10694400" cy="257259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800"/>
              </a:spcBef>
              <a:spcAft>
                <a:spcPts val="0"/>
              </a:spcAft>
              <a:buSzPts val="1800"/>
              <a:buChar char="▪"/>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45" name="Google Shape;145;p36"/>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Image">
  <p:cSld name="Title + Image">
    <p:spTree>
      <p:nvGrpSpPr>
        <p:cNvPr id="1" name="Shape 146"/>
        <p:cNvGrpSpPr/>
        <p:nvPr/>
      </p:nvGrpSpPr>
      <p:grpSpPr>
        <a:xfrm>
          <a:off x="0" y="0"/>
          <a:ext cx="0" cy="0"/>
          <a:chOff x="0" y="0"/>
          <a:chExt cx="0" cy="0"/>
        </a:xfrm>
      </p:grpSpPr>
      <p:sp>
        <p:nvSpPr>
          <p:cNvPr id="147" name="Google Shape;147;p37"/>
          <p:cNvSpPr txBox="1">
            <a:spLocks noGrp="1"/>
          </p:cNvSpPr>
          <p:nvPr>
            <p:ph type="body" idx="1"/>
          </p:nvPr>
        </p:nvSpPr>
        <p:spPr>
          <a:xfrm>
            <a:off x="802217" y="1233502"/>
            <a:ext cx="10604501" cy="495141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800"/>
              </a:spcBef>
              <a:spcAft>
                <a:spcPts val="0"/>
              </a:spcAft>
              <a:buSzPts val="2000"/>
              <a:buFont typeface="Arial"/>
              <a:buNon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48" name="Google Shape;148;p37"/>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9" name="Google Shape;149;p37"/>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sp>
        <p:nvSpPr>
          <p:cNvPr id="150" name="Google Shape;150;p37"/>
          <p:cNvSpPr txBox="1">
            <a:spLocks noGrp="1"/>
          </p:cNvSpPr>
          <p:nvPr>
            <p:ph type="sldNum" idx="12"/>
          </p:nvPr>
        </p:nvSpPr>
        <p:spPr>
          <a:xfrm>
            <a:off x="8774150" y="6356365"/>
            <a:ext cx="2743199" cy="365126"/>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b="0">
                <a:solidFill>
                  <a:schemeClr val="dk1"/>
                </a:solidFill>
                <a:latin typeface="Arial"/>
                <a:ea typeface="Arial"/>
                <a:cs typeface="Arial"/>
                <a:sym typeface="Arial"/>
              </a:defRPr>
            </a:lvl1pPr>
            <a:lvl2pPr marL="0" marR="0" lvl="1" indent="0" algn="l" rtl="0">
              <a:spcBef>
                <a:spcPts val="0"/>
              </a:spcBef>
              <a:buNone/>
              <a:defRPr sz="1800" b="0">
                <a:solidFill>
                  <a:schemeClr val="dk1"/>
                </a:solidFill>
                <a:latin typeface="Arial"/>
                <a:ea typeface="Arial"/>
                <a:cs typeface="Arial"/>
                <a:sym typeface="Arial"/>
              </a:defRPr>
            </a:lvl2pPr>
            <a:lvl3pPr marL="0" marR="0" lvl="2" indent="0" algn="l" rtl="0">
              <a:spcBef>
                <a:spcPts val="0"/>
              </a:spcBef>
              <a:buNone/>
              <a:defRPr sz="1800" b="0">
                <a:solidFill>
                  <a:schemeClr val="dk1"/>
                </a:solidFill>
                <a:latin typeface="Arial"/>
                <a:ea typeface="Arial"/>
                <a:cs typeface="Arial"/>
                <a:sym typeface="Arial"/>
              </a:defRPr>
            </a:lvl3pPr>
            <a:lvl4pPr marL="0" marR="0" lvl="3" indent="0" algn="l" rtl="0">
              <a:spcBef>
                <a:spcPts val="0"/>
              </a:spcBef>
              <a:buNone/>
              <a:defRPr sz="1800" b="0">
                <a:solidFill>
                  <a:schemeClr val="dk1"/>
                </a:solidFill>
                <a:latin typeface="Arial"/>
                <a:ea typeface="Arial"/>
                <a:cs typeface="Arial"/>
                <a:sym typeface="Arial"/>
              </a:defRPr>
            </a:lvl4pPr>
            <a:lvl5pPr marL="0" marR="0" lvl="4" indent="0" algn="l" rtl="0">
              <a:spcBef>
                <a:spcPts val="0"/>
              </a:spcBef>
              <a:buNone/>
              <a:defRPr sz="1800" b="0">
                <a:solidFill>
                  <a:schemeClr val="dk1"/>
                </a:solidFill>
                <a:latin typeface="Arial"/>
                <a:ea typeface="Arial"/>
                <a:cs typeface="Arial"/>
                <a:sym typeface="Arial"/>
              </a:defRPr>
            </a:lvl5pPr>
            <a:lvl6pPr marL="0" marR="0" lvl="5" indent="0" algn="l" rtl="0">
              <a:spcBef>
                <a:spcPts val="0"/>
              </a:spcBef>
              <a:buNone/>
              <a:defRPr sz="1800" b="0">
                <a:solidFill>
                  <a:schemeClr val="dk1"/>
                </a:solidFill>
                <a:latin typeface="Arial"/>
                <a:ea typeface="Arial"/>
                <a:cs typeface="Arial"/>
                <a:sym typeface="Arial"/>
              </a:defRPr>
            </a:lvl6pPr>
            <a:lvl7pPr marL="0" marR="0" lvl="6" indent="0" algn="l" rtl="0">
              <a:spcBef>
                <a:spcPts val="0"/>
              </a:spcBef>
              <a:buNone/>
              <a:defRPr sz="1800" b="0">
                <a:solidFill>
                  <a:schemeClr val="dk1"/>
                </a:solidFill>
                <a:latin typeface="Arial"/>
                <a:ea typeface="Arial"/>
                <a:cs typeface="Arial"/>
                <a:sym typeface="Arial"/>
              </a:defRPr>
            </a:lvl7pPr>
            <a:lvl8pPr marL="0" marR="0" lvl="7" indent="0" algn="l" rtl="0">
              <a:spcBef>
                <a:spcPts val="0"/>
              </a:spcBef>
              <a:buNone/>
              <a:defRPr sz="1800" b="0">
                <a:solidFill>
                  <a:schemeClr val="dk1"/>
                </a:solidFill>
                <a:latin typeface="Arial"/>
                <a:ea typeface="Arial"/>
                <a:cs typeface="Arial"/>
                <a:sym typeface="Arial"/>
              </a:defRPr>
            </a:lvl8pPr>
            <a:lvl9pPr marL="0" marR="0" lvl="8" indent="0" algn="l" rtl="0">
              <a:spcBef>
                <a:spcPts val="0"/>
              </a:spcBef>
              <a:buNone/>
              <a:defRPr sz="1800" b="0">
                <a:solidFill>
                  <a:schemeClr val="dk1"/>
                </a:solidFill>
                <a:latin typeface="Arial"/>
                <a:ea typeface="Arial"/>
                <a:cs typeface="Arial"/>
                <a:sym typeface="Arial"/>
              </a:defRPr>
            </a:lvl9pPr>
          </a:lstStyle>
          <a:p>
            <a:pPr marL="0" lvl="0" indent="0" algn="l" rtl="0">
              <a:spcBef>
                <a:spcPts val="0"/>
              </a:spcBef>
              <a:spcAft>
                <a:spcPts val="0"/>
              </a:spcAft>
              <a:buNone/>
            </a:pPr>
            <a:r>
              <a:rPr lang="en-GB"/>
              <a:t>© Institute for Fiscal Studies</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ext + image">
  <p:cSld name="Title + text + image">
    <p:spTree>
      <p:nvGrpSpPr>
        <p:cNvPr id="1" name="Shape 151"/>
        <p:cNvGrpSpPr/>
        <p:nvPr/>
      </p:nvGrpSpPr>
      <p:grpSpPr>
        <a:xfrm>
          <a:off x="0" y="0"/>
          <a:ext cx="0" cy="0"/>
          <a:chOff x="0" y="0"/>
          <a:chExt cx="0" cy="0"/>
        </a:xfrm>
      </p:grpSpPr>
      <p:sp>
        <p:nvSpPr>
          <p:cNvPr id="152" name="Google Shape;152;p38"/>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2"/>
              </a:buClr>
              <a:buSzPts val="3501"/>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3" name="Google Shape;153;p38"/>
          <p:cNvSpPr txBox="1">
            <a:spLocks noGrp="1"/>
          </p:cNvSpPr>
          <p:nvPr>
            <p:ph type="body" idx="1"/>
          </p:nvPr>
        </p:nvSpPr>
        <p:spPr>
          <a:xfrm>
            <a:off x="669075" y="1238027"/>
            <a:ext cx="5296829" cy="489516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800"/>
              </a:spcBef>
              <a:spcAft>
                <a:spcPts val="0"/>
              </a:spcAft>
              <a:buSzPts val="1800"/>
              <a:buChar char="▪"/>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451"/>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54" name="Google Shape;154;p38"/>
          <p:cNvSpPr>
            <a:spLocks noGrp="1"/>
          </p:cNvSpPr>
          <p:nvPr>
            <p:ph type="pic" idx="2"/>
          </p:nvPr>
        </p:nvSpPr>
        <p:spPr>
          <a:xfrm>
            <a:off x="6166631" y="1393909"/>
            <a:ext cx="5210457" cy="4749724"/>
          </a:xfrm>
          <a:prstGeom prst="rect">
            <a:avLst/>
          </a:prstGeom>
          <a:noFill/>
          <a:ln>
            <a:noFill/>
          </a:ln>
        </p:spPr>
      </p:sp>
      <p:sp>
        <p:nvSpPr>
          <p:cNvPr id="155" name="Google Shape;155;p38"/>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VAT expenditures</a:t>
            </a:r>
            <a:endParaRPr/>
          </a:p>
        </p:txBody>
      </p:sp>
      <p:sp>
        <p:nvSpPr>
          <p:cNvPr id="156" name="Google Shape;156;p38"/>
          <p:cNvSpPr txBox="1">
            <a:spLocks noGrp="1"/>
          </p:cNvSpPr>
          <p:nvPr>
            <p:ph type="sldNum" idx="12"/>
          </p:nvPr>
        </p:nvSpPr>
        <p:spPr>
          <a:xfrm>
            <a:off x="8774150" y="6356365"/>
            <a:ext cx="2743199" cy="365126"/>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b="0">
                <a:solidFill>
                  <a:schemeClr val="dk1"/>
                </a:solidFill>
                <a:latin typeface="Arial"/>
                <a:ea typeface="Arial"/>
                <a:cs typeface="Arial"/>
                <a:sym typeface="Arial"/>
              </a:defRPr>
            </a:lvl1pPr>
            <a:lvl2pPr marL="0" marR="0" lvl="1" indent="0" algn="l" rtl="0">
              <a:spcBef>
                <a:spcPts val="0"/>
              </a:spcBef>
              <a:buNone/>
              <a:defRPr sz="1800" b="0">
                <a:solidFill>
                  <a:schemeClr val="dk1"/>
                </a:solidFill>
                <a:latin typeface="Arial"/>
                <a:ea typeface="Arial"/>
                <a:cs typeface="Arial"/>
                <a:sym typeface="Arial"/>
              </a:defRPr>
            </a:lvl2pPr>
            <a:lvl3pPr marL="0" marR="0" lvl="2" indent="0" algn="l" rtl="0">
              <a:spcBef>
                <a:spcPts val="0"/>
              </a:spcBef>
              <a:buNone/>
              <a:defRPr sz="1800" b="0">
                <a:solidFill>
                  <a:schemeClr val="dk1"/>
                </a:solidFill>
                <a:latin typeface="Arial"/>
                <a:ea typeface="Arial"/>
                <a:cs typeface="Arial"/>
                <a:sym typeface="Arial"/>
              </a:defRPr>
            </a:lvl3pPr>
            <a:lvl4pPr marL="0" marR="0" lvl="3" indent="0" algn="l" rtl="0">
              <a:spcBef>
                <a:spcPts val="0"/>
              </a:spcBef>
              <a:buNone/>
              <a:defRPr sz="1800" b="0">
                <a:solidFill>
                  <a:schemeClr val="dk1"/>
                </a:solidFill>
                <a:latin typeface="Arial"/>
                <a:ea typeface="Arial"/>
                <a:cs typeface="Arial"/>
                <a:sym typeface="Arial"/>
              </a:defRPr>
            </a:lvl4pPr>
            <a:lvl5pPr marL="0" marR="0" lvl="4" indent="0" algn="l" rtl="0">
              <a:spcBef>
                <a:spcPts val="0"/>
              </a:spcBef>
              <a:buNone/>
              <a:defRPr sz="1800" b="0">
                <a:solidFill>
                  <a:schemeClr val="dk1"/>
                </a:solidFill>
                <a:latin typeface="Arial"/>
                <a:ea typeface="Arial"/>
                <a:cs typeface="Arial"/>
                <a:sym typeface="Arial"/>
              </a:defRPr>
            </a:lvl5pPr>
            <a:lvl6pPr marL="0" marR="0" lvl="5" indent="0" algn="l" rtl="0">
              <a:spcBef>
                <a:spcPts val="0"/>
              </a:spcBef>
              <a:buNone/>
              <a:defRPr sz="1800" b="0">
                <a:solidFill>
                  <a:schemeClr val="dk1"/>
                </a:solidFill>
                <a:latin typeface="Arial"/>
                <a:ea typeface="Arial"/>
                <a:cs typeface="Arial"/>
                <a:sym typeface="Arial"/>
              </a:defRPr>
            </a:lvl6pPr>
            <a:lvl7pPr marL="0" marR="0" lvl="6" indent="0" algn="l" rtl="0">
              <a:spcBef>
                <a:spcPts val="0"/>
              </a:spcBef>
              <a:buNone/>
              <a:defRPr sz="1800" b="0">
                <a:solidFill>
                  <a:schemeClr val="dk1"/>
                </a:solidFill>
                <a:latin typeface="Arial"/>
                <a:ea typeface="Arial"/>
                <a:cs typeface="Arial"/>
                <a:sym typeface="Arial"/>
              </a:defRPr>
            </a:lvl7pPr>
            <a:lvl8pPr marL="0" marR="0" lvl="7" indent="0" algn="l" rtl="0">
              <a:spcBef>
                <a:spcPts val="0"/>
              </a:spcBef>
              <a:buNone/>
              <a:defRPr sz="1800" b="0">
                <a:solidFill>
                  <a:schemeClr val="dk1"/>
                </a:solidFill>
                <a:latin typeface="Arial"/>
                <a:ea typeface="Arial"/>
                <a:cs typeface="Arial"/>
                <a:sym typeface="Arial"/>
              </a:defRPr>
            </a:lvl8pPr>
            <a:lvl9pPr marL="0" marR="0" lvl="8" indent="0" algn="l" rtl="0">
              <a:spcBef>
                <a:spcPts val="0"/>
              </a:spcBef>
              <a:buNone/>
              <a:defRPr sz="1800" b="0">
                <a:solidFill>
                  <a:schemeClr val="dk1"/>
                </a:solidFill>
                <a:latin typeface="Arial"/>
                <a:ea typeface="Arial"/>
                <a:cs typeface="Arial"/>
                <a:sym typeface="Arial"/>
              </a:defRPr>
            </a:lvl9pPr>
          </a:lstStyle>
          <a:p>
            <a:pPr marL="0" lvl="0" indent="0" algn="l" rtl="0">
              <a:spcBef>
                <a:spcPts val="0"/>
              </a:spcBef>
              <a:spcAft>
                <a:spcPts val="0"/>
              </a:spcAft>
              <a:buNone/>
            </a:pPr>
            <a:r>
              <a:rPr lang="en-GB"/>
              <a:t>© Institute for Fiscal Studies</a:t>
            </a:r>
            <a:endParaRPr/>
          </a:p>
        </p:txBody>
      </p:sp>
    </p:spTree>
  </p:cSld>
  <p:clrMapOvr>
    <a:masterClrMapping/>
  </p:clrMapOvr>
  <p:extLst mod="1">
    <p:ext uri="{DCECCB84-F9BA-43D5-87BE-67443E8EF086}">
      <p15:sldGuideLst xmlns:p15="http://schemas.microsoft.com/office/powerpoint/2012/main">
        <p15:guide id="1" pos="1815">
          <p15:clr>
            <a:srgbClr val="FBAE40"/>
          </p15:clr>
        </p15:guide>
        <p15:guide id="2" orient="horz" pos="41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image" Target="../media/image11.emf"/><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2.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p19"/>
          <p:cNvSpPr txBox="1">
            <a:spLocks noGrp="1"/>
          </p:cNvSpPr>
          <p:nvPr>
            <p:ph type="ftr" idx="11"/>
          </p:nvPr>
        </p:nvSpPr>
        <p:spPr>
          <a:xfrm>
            <a:off x="693245" y="6356365"/>
            <a:ext cx="4114799" cy="365126"/>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99" b="1" i="0" u="none" strike="noStrike" cap="none">
                <a:solidFill>
                  <a:schemeClr val="lt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GB"/>
              <a:t>VAT expenditures</a:t>
            </a:r>
            <a:endParaRPr/>
          </a:p>
        </p:txBody>
      </p:sp>
      <p:sp>
        <p:nvSpPr>
          <p:cNvPr id="82" name="Google Shape;82;p19"/>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2"/>
              </a:buClr>
              <a:buSzPts val="3501"/>
              <a:buFont typeface="Arial"/>
              <a:buNone/>
              <a:defRPr sz="3500" b="1"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3" name="Google Shape;83;p19"/>
          <p:cNvSpPr txBox="1">
            <a:spLocks noGrp="1"/>
          </p:cNvSpPr>
          <p:nvPr>
            <p:ph type="body" idx="1"/>
          </p:nvPr>
        </p:nvSpPr>
        <p:spPr>
          <a:xfrm>
            <a:off x="683945" y="1233491"/>
            <a:ext cx="10669859" cy="4943474"/>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2pPr>
            <a:lvl3pPr marL="1371600" marR="0" lvl="2" indent="-355600"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3pPr>
            <a:lvl4pPr marL="1828800" marR="0" lvl="3" indent="-355600"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800"/>
              </a:spcBef>
              <a:spcAft>
                <a:spcPts val="0"/>
              </a:spcAft>
              <a:buClr>
                <a:schemeClr val="dk2"/>
              </a:buClr>
              <a:buSzPts val="2000"/>
              <a:buFont typeface="Noto Sans Symbols"/>
              <a:buChar char="▪"/>
              <a:defRPr sz="2000" b="0" i="0" u="none" strike="noStrike" cap="none">
                <a:solidFill>
                  <a:schemeClr val="dk1"/>
                </a:solidFill>
                <a:latin typeface="Arial"/>
                <a:ea typeface="Arial"/>
                <a:cs typeface="Arial"/>
                <a:sym typeface="Arial"/>
              </a:defRPr>
            </a:lvl5pPr>
            <a:lvl6pPr marL="2743200" marR="0" lvl="5" indent="-314325" algn="l" rtl="0">
              <a:lnSpc>
                <a:spcPct val="90000"/>
              </a:lnSpc>
              <a:spcBef>
                <a:spcPts val="451"/>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endParaRPr/>
          </a:p>
        </p:txBody>
      </p:sp>
      <p:sp>
        <p:nvSpPr>
          <p:cNvPr id="84" name="Google Shape;84;p19"/>
          <p:cNvSpPr/>
          <p:nvPr/>
        </p:nvSpPr>
        <p:spPr>
          <a:xfrm>
            <a:off x="0" y="6706814"/>
            <a:ext cx="12192000" cy="1512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012"/>
              <a:buFont typeface="Arial"/>
              <a:buNone/>
            </a:pPr>
            <a:endParaRPr sz="1012" b="0" i="0" u="none" strike="noStrike" cap="none">
              <a:solidFill>
                <a:srgbClr val="FFFFFF"/>
              </a:solidFill>
              <a:latin typeface="Arial"/>
              <a:ea typeface="Arial"/>
              <a:cs typeface="Arial"/>
              <a:sym typeface="Arial"/>
            </a:endParaRPr>
          </a:p>
        </p:txBody>
      </p:sp>
      <p:grpSp>
        <p:nvGrpSpPr>
          <p:cNvPr id="85" name="Google Shape;85;p19"/>
          <p:cNvGrpSpPr/>
          <p:nvPr/>
        </p:nvGrpSpPr>
        <p:grpSpPr>
          <a:xfrm>
            <a:off x="9212052" y="6244985"/>
            <a:ext cx="2141750" cy="365124"/>
            <a:chOff x="6909035" y="6244992"/>
            <a:chExt cx="1606313" cy="365124"/>
          </a:xfrm>
        </p:grpSpPr>
        <p:pic>
          <p:nvPicPr>
            <p:cNvPr id="86" name="Google Shape;86;p19"/>
            <p:cNvPicPr preferRelativeResize="0"/>
            <p:nvPr/>
          </p:nvPicPr>
          <p:blipFill rotWithShape="1">
            <a:blip r:embed="rId19">
              <a:alphaModFix/>
            </a:blip>
            <a:srcRect/>
            <a:stretch/>
          </p:blipFill>
          <p:spPr>
            <a:xfrm>
              <a:off x="6909035" y="6244992"/>
              <a:ext cx="659252" cy="365124"/>
            </a:xfrm>
            <a:prstGeom prst="rect">
              <a:avLst/>
            </a:prstGeom>
            <a:noFill/>
            <a:ln>
              <a:noFill/>
            </a:ln>
          </p:spPr>
        </p:pic>
        <p:pic>
          <p:nvPicPr>
            <p:cNvPr id="87" name="Google Shape;87;p19"/>
            <p:cNvPicPr preferRelativeResize="0"/>
            <p:nvPr/>
          </p:nvPicPr>
          <p:blipFill rotWithShape="1">
            <a:blip r:embed="rId20">
              <a:alphaModFix/>
            </a:blip>
            <a:srcRect/>
            <a:stretch/>
          </p:blipFill>
          <p:spPr>
            <a:xfrm>
              <a:off x="7975348" y="6336203"/>
              <a:ext cx="540000" cy="250687"/>
            </a:xfrm>
            <a:prstGeom prst="rect">
              <a:avLst/>
            </a:prstGeom>
            <a:noFill/>
            <a:ln>
              <a:noFill/>
            </a:ln>
          </p:spPr>
        </p:pic>
      </p:grpSp>
      <p:sp>
        <p:nvSpPr>
          <p:cNvPr id="88" name="Google Shape;88;p19"/>
          <p:cNvSpPr txBox="1"/>
          <p:nvPr/>
        </p:nvSpPr>
        <p:spPr>
          <a:xfrm>
            <a:off x="9960946" y="67524"/>
            <a:ext cx="2393795" cy="7437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309E75"/>
              </a:buClr>
              <a:buSzPts val="4233"/>
              <a:buFont typeface="Roboto"/>
              <a:buNone/>
            </a:pPr>
            <a:r>
              <a:rPr lang="en-GB" sz="4233" b="1" i="0" u="none" strike="noStrike" cap="none" dirty="0">
                <a:solidFill>
                  <a:srgbClr val="309E75"/>
                </a:solidFill>
                <a:latin typeface="Arial" panose="020B0604020202020204" pitchFamily="34" charset="0"/>
                <a:ea typeface="Roboto"/>
                <a:cs typeface="Arial" panose="020B0604020202020204" pitchFamily="34" charset="0"/>
                <a:sym typeface="Roboto"/>
              </a:rPr>
              <a:t>TaxDev</a:t>
            </a:r>
            <a:endParaRPr sz="3500" b="1" i="0" u="none" strike="noStrike" cap="none" dirty="0">
              <a:solidFill>
                <a:srgbClr val="309E75"/>
              </a:solidFill>
              <a:latin typeface="Arial" panose="020B0604020202020204" pitchFamily="34" charset="0"/>
              <a:ea typeface="Roboto"/>
              <a:cs typeface="Arial" panose="020B0604020202020204" pitchFamily="34" charset="0"/>
              <a:sym typeface="Roboto"/>
            </a:endParaRPr>
          </a:p>
        </p:txBody>
      </p:sp>
    </p:spTree>
  </p:cSld>
  <p:clrMap bg1="lt1" tx1="dk1" bg2="dk2" tx2="lt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95" r:id="rId17"/>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mod="1">
    <p:ext uri="{27BBF7A9-308A-43DC-89C8-2F10F3537804}">
      <p15:sldGuideLst xmlns:p15="http://schemas.microsoft.com/office/powerpoint/2012/main">
        <p15:guide id="1" pos="243">
          <p15:clr>
            <a:srgbClr val="F26B43"/>
          </p15:clr>
        </p15:guide>
        <p15:guide id="2" pos="3387">
          <p15:clr>
            <a:srgbClr val="F26B43"/>
          </p15:clr>
        </p15:guide>
        <p15:guide id="3" orient="horz" pos="367">
          <p15:clr>
            <a:srgbClr val="F26B43"/>
          </p15:clr>
        </p15:guide>
        <p15:guide id="4" orient="horz" pos="22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798DAF1D-76FB-5146-B240-BE9A5F08FEE4}"/>
              </a:ext>
            </a:extLst>
          </p:cNvPr>
          <p:cNvSpPr>
            <a:spLocks noGrp="1"/>
          </p:cNvSpPr>
          <p:nvPr>
            <p:ph type="ftr" sz="quarter" idx="3"/>
          </p:nvPr>
        </p:nvSpPr>
        <p:spPr>
          <a:xfrm>
            <a:off x="693245" y="6356365"/>
            <a:ext cx="4114799" cy="365126"/>
          </a:xfrm>
          <a:prstGeom prst="rect">
            <a:avLst/>
          </a:prstGeom>
        </p:spPr>
        <p:txBody>
          <a:bodyPr vert="horz" lIns="91440" tIns="45720" rIns="91440" bIns="45720" rtlCol="0" anchor="ctr"/>
          <a:lstStyle>
            <a:lvl1pPr algn="l">
              <a:defRPr sz="999" b="1">
                <a:solidFill>
                  <a:schemeClr val="bg2"/>
                </a:solidFill>
              </a:defRPr>
            </a:lvl1pPr>
          </a:lstStyle>
          <a:p>
            <a:r>
              <a:rPr lang="en-US"/>
              <a:t>VAT expenditures</a:t>
            </a:r>
            <a:endParaRPr lang="en-US" dirty="0"/>
          </a:p>
        </p:txBody>
      </p:sp>
      <p:sp>
        <p:nvSpPr>
          <p:cNvPr id="2" name="Title Placeholder 1">
            <a:extLst>
              <a:ext uri="{FF2B5EF4-FFF2-40B4-BE49-F238E27FC236}">
                <a16:creationId xmlns:a16="http://schemas.microsoft.com/office/drawing/2014/main" id="{5A916EFB-8BF9-554D-9E2D-B467B1E3A503}"/>
              </a:ext>
            </a:extLst>
          </p:cNvPr>
          <p:cNvSpPr>
            <a:spLocks noGrp="1"/>
          </p:cNvSpPr>
          <p:nvPr>
            <p:ph type="title"/>
          </p:nvPr>
        </p:nvSpPr>
        <p:spPr>
          <a:xfrm>
            <a:off x="683941" y="342823"/>
            <a:ext cx="9114263" cy="57157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3670385-1296-BC41-8BE7-D104D1F7BEB3}"/>
              </a:ext>
            </a:extLst>
          </p:cNvPr>
          <p:cNvSpPr>
            <a:spLocks noGrp="1"/>
          </p:cNvSpPr>
          <p:nvPr>
            <p:ph type="body" idx="1"/>
          </p:nvPr>
        </p:nvSpPr>
        <p:spPr>
          <a:xfrm>
            <a:off x="683945" y="1233491"/>
            <a:ext cx="10669859" cy="4943474"/>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Rectangle 9">
            <a:extLst>
              <a:ext uri="{FF2B5EF4-FFF2-40B4-BE49-F238E27FC236}">
                <a16:creationId xmlns:a16="http://schemas.microsoft.com/office/drawing/2014/main" id="{311E2A71-ECD6-B44A-A304-747010765351}"/>
              </a:ext>
            </a:extLst>
          </p:cNvPr>
          <p:cNvSpPr/>
          <p:nvPr userDrawn="1"/>
        </p:nvSpPr>
        <p:spPr>
          <a:xfrm>
            <a:off x="0" y="6706814"/>
            <a:ext cx="12192000" cy="151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grpSp>
        <p:nvGrpSpPr>
          <p:cNvPr id="8" name="Group 7">
            <a:extLst>
              <a:ext uri="{FF2B5EF4-FFF2-40B4-BE49-F238E27FC236}">
                <a16:creationId xmlns:a16="http://schemas.microsoft.com/office/drawing/2014/main" id="{B986085A-3B5A-4134-ACA7-60058138D891}"/>
              </a:ext>
            </a:extLst>
          </p:cNvPr>
          <p:cNvGrpSpPr/>
          <p:nvPr userDrawn="1"/>
        </p:nvGrpSpPr>
        <p:grpSpPr>
          <a:xfrm>
            <a:off x="9212052" y="6244985"/>
            <a:ext cx="2141750" cy="365124"/>
            <a:chOff x="6909035" y="6244992"/>
            <a:chExt cx="1606313" cy="365124"/>
          </a:xfrm>
        </p:grpSpPr>
        <p:pic>
          <p:nvPicPr>
            <p:cNvPr id="11" name="Picture 10">
              <a:extLst>
                <a:ext uri="{FF2B5EF4-FFF2-40B4-BE49-F238E27FC236}">
                  <a16:creationId xmlns:a16="http://schemas.microsoft.com/office/drawing/2014/main" id="{1F5E8FD6-D9ED-AF41-87F7-86A5A05A0978}"/>
                </a:ext>
              </a:extLst>
            </p:cNvPr>
            <p:cNvPicPr>
              <a:picLocks noChangeAspect="1"/>
            </p:cNvPicPr>
            <p:nvPr userDrawn="1"/>
          </p:nvPicPr>
          <p:blipFill>
            <a:blip r:embed="rId18"/>
            <a:stretch>
              <a:fillRect/>
            </a:stretch>
          </p:blipFill>
          <p:spPr>
            <a:xfrm>
              <a:off x="6909035" y="6244992"/>
              <a:ext cx="659252" cy="365124"/>
            </a:xfrm>
            <a:prstGeom prst="rect">
              <a:avLst/>
            </a:prstGeom>
          </p:spPr>
        </p:pic>
        <p:pic>
          <p:nvPicPr>
            <p:cNvPr id="7" name="Picture 6">
              <a:extLst>
                <a:ext uri="{FF2B5EF4-FFF2-40B4-BE49-F238E27FC236}">
                  <a16:creationId xmlns:a16="http://schemas.microsoft.com/office/drawing/2014/main" id="{8537FE5F-1706-4912-B4C0-2887A096E91F}"/>
                </a:ext>
              </a:extLst>
            </p:cNvPr>
            <p:cNvPicPr>
              <a:picLocks noChangeAspect="1"/>
            </p:cNvPicPr>
            <p:nvPr userDrawn="1"/>
          </p:nvPicPr>
          <p:blipFill>
            <a:blip r:embed="rId19"/>
            <a:stretch>
              <a:fillRect/>
            </a:stretch>
          </p:blipFill>
          <p:spPr>
            <a:xfrm>
              <a:off x="7975348" y="6336203"/>
              <a:ext cx="540000" cy="250687"/>
            </a:xfrm>
            <a:prstGeom prst="rect">
              <a:avLst/>
            </a:prstGeom>
          </p:spPr>
        </p:pic>
      </p:grpSp>
      <p:sp>
        <p:nvSpPr>
          <p:cNvPr id="12" name="TextBox 11">
            <a:extLst>
              <a:ext uri="{FF2B5EF4-FFF2-40B4-BE49-F238E27FC236}">
                <a16:creationId xmlns:a16="http://schemas.microsoft.com/office/drawing/2014/main" id="{AFDC0B68-89DE-4CBC-B33B-86CBFEDAF500}"/>
              </a:ext>
            </a:extLst>
          </p:cNvPr>
          <p:cNvSpPr txBox="1"/>
          <p:nvPr userDrawn="1"/>
        </p:nvSpPr>
        <p:spPr>
          <a:xfrm>
            <a:off x="9798205" y="63069"/>
            <a:ext cx="2393795" cy="584775"/>
          </a:xfrm>
          <a:prstGeom prst="rect">
            <a:avLst/>
          </a:prstGeom>
          <a:noFill/>
        </p:spPr>
        <p:txBody>
          <a:bodyPr wrap="square" rtlCol="0">
            <a:spAutoFit/>
          </a:bodyPr>
          <a:lstStyle/>
          <a:p>
            <a:pPr algn="r"/>
            <a:r>
              <a:rPr lang="en-GB" sz="3200" b="1" kern="1200" dirty="0">
                <a:solidFill>
                  <a:schemeClr val="tx2"/>
                </a:solidFill>
                <a:latin typeface="Arial" panose="020B0604020202020204" pitchFamily="34" charset="0"/>
                <a:ea typeface="Roboto Bk" pitchFamily="2" charset="0"/>
                <a:cs typeface="+mj-cs"/>
              </a:rPr>
              <a:t>TaxDev</a:t>
            </a:r>
            <a:endParaRPr lang="en-GB" sz="2400" b="1" kern="1200" dirty="0">
              <a:solidFill>
                <a:schemeClr val="tx2"/>
              </a:solidFill>
              <a:latin typeface="Arial" panose="020B0604020202020204" pitchFamily="34" charset="0"/>
              <a:ea typeface="Roboto Bk" pitchFamily="2" charset="0"/>
              <a:cs typeface="+mj-cs"/>
            </a:endParaRPr>
          </a:p>
        </p:txBody>
      </p:sp>
    </p:spTree>
    <p:extLst>
      <p:ext uri="{BB962C8B-B14F-4D97-AF65-F5344CB8AC3E}">
        <p14:creationId xmlns:p14="http://schemas.microsoft.com/office/powerpoint/2010/main" val="428048101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hf sldNum="0" hdr="0" dt="0"/>
  <p:txStyles>
    <p:titleStyle>
      <a:lvl1pPr algn="l" defTabSz="685848" rtl="0" eaLnBrk="1" latinLnBrk="0" hangingPunct="1">
        <a:lnSpc>
          <a:spcPct val="90000"/>
        </a:lnSpc>
        <a:spcBef>
          <a:spcPct val="0"/>
        </a:spcBef>
        <a:buNone/>
        <a:defRPr sz="3501" b="1" kern="1200">
          <a:solidFill>
            <a:schemeClr val="tx2"/>
          </a:solidFill>
          <a:latin typeface="+mj-lt"/>
          <a:ea typeface="+mj-ea"/>
          <a:cs typeface="+mj-cs"/>
        </a:defRPr>
      </a:lvl1pPr>
    </p:titleStyle>
    <p:bodyStyle>
      <a:lvl1pPr marL="171462"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1pPr>
      <a:lvl2pPr marL="514385"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2pPr>
      <a:lvl3pPr marL="857310"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3pPr>
      <a:lvl4pPr marL="1200233"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4pPr>
      <a:lvl5pPr marL="1543156"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5pPr>
      <a:lvl6pPr marL="1886079" indent="-171462" algn="l" defTabSz="68584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004" indent="-171462" algn="l" defTabSz="68584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927" indent="-171462" algn="l" defTabSz="68584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848" indent="-171462" algn="l" defTabSz="68584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48" rtl="0" eaLnBrk="1" latinLnBrk="0" hangingPunct="1">
        <a:defRPr sz="1350" kern="1200">
          <a:solidFill>
            <a:schemeClr val="tx1"/>
          </a:solidFill>
          <a:latin typeface="+mn-lt"/>
          <a:ea typeface="+mn-ea"/>
          <a:cs typeface="+mn-cs"/>
        </a:defRPr>
      </a:lvl1pPr>
      <a:lvl2pPr marL="342923" algn="l" defTabSz="685848" rtl="0" eaLnBrk="1" latinLnBrk="0" hangingPunct="1">
        <a:defRPr sz="1350" kern="1200">
          <a:solidFill>
            <a:schemeClr val="tx1"/>
          </a:solidFill>
          <a:latin typeface="+mn-lt"/>
          <a:ea typeface="+mn-ea"/>
          <a:cs typeface="+mn-cs"/>
        </a:defRPr>
      </a:lvl2pPr>
      <a:lvl3pPr marL="685848" algn="l" defTabSz="685848" rtl="0" eaLnBrk="1" latinLnBrk="0" hangingPunct="1">
        <a:defRPr sz="1350" kern="1200">
          <a:solidFill>
            <a:schemeClr val="tx1"/>
          </a:solidFill>
          <a:latin typeface="+mn-lt"/>
          <a:ea typeface="+mn-ea"/>
          <a:cs typeface="+mn-cs"/>
        </a:defRPr>
      </a:lvl3pPr>
      <a:lvl4pPr marL="1028771" algn="l" defTabSz="685848" rtl="0" eaLnBrk="1" latinLnBrk="0" hangingPunct="1">
        <a:defRPr sz="1350" kern="1200">
          <a:solidFill>
            <a:schemeClr val="tx1"/>
          </a:solidFill>
          <a:latin typeface="+mn-lt"/>
          <a:ea typeface="+mn-ea"/>
          <a:cs typeface="+mn-cs"/>
        </a:defRPr>
      </a:lvl4pPr>
      <a:lvl5pPr marL="1371694" algn="l" defTabSz="685848" rtl="0" eaLnBrk="1" latinLnBrk="0" hangingPunct="1">
        <a:defRPr sz="1350" kern="1200">
          <a:solidFill>
            <a:schemeClr val="tx1"/>
          </a:solidFill>
          <a:latin typeface="+mn-lt"/>
          <a:ea typeface="+mn-ea"/>
          <a:cs typeface="+mn-cs"/>
        </a:defRPr>
      </a:lvl5pPr>
      <a:lvl6pPr marL="1714617" algn="l" defTabSz="685848" rtl="0" eaLnBrk="1" latinLnBrk="0" hangingPunct="1">
        <a:defRPr sz="1350" kern="1200">
          <a:solidFill>
            <a:schemeClr val="tx1"/>
          </a:solidFill>
          <a:latin typeface="+mn-lt"/>
          <a:ea typeface="+mn-ea"/>
          <a:cs typeface="+mn-cs"/>
        </a:defRPr>
      </a:lvl6pPr>
      <a:lvl7pPr marL="2057543" algn="l" defTabSz="685848" rtl="0" eaLnBrk="1" latinLnBrk="0" hangingPunct="1">
        <a:defRPr sz="1350" kern="1200">
          <a:solidFill>
            <a:schemeClr val="tx1"/>
          </a:solidFill>
          <a:latin typeface="+mn-lt"/>
          <a:ea typeface="+mn-ea"/>
          <a:cs typeface="+mn-cs"/>
        </a:defRPr>
      </a:lvl7pPr>
      <a:lvl8pPr marL="2400466" algn="l" defTabSz="685848" rtl="0" eaLnBrk="1" latinLnBrk="0" hangingPunct="1">
        <a:defRPr sz="1350" kern="1200">
          <a:solidFill>
            <a:schemeClr val="tx1"/>
          </a:solidFill>
          <a:latin typeface="+mn-lt"/>
          <a:ea typeface="+mn-ea"/>
          <a:cs typeface="+mn-cs"/>
        </a:defRPr>
      </a:lvl8pPr>
      <a:lvl9pPr marL="2743389" algn="l" defTabSz="685848"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43">
          <p15:clr>
            <a:srgbClr val="F26B43"/>
          </p15:clr>
        </p15:guide>
        <p15:guide id="2" pos="3387">
          <p15:clr>
            <a:srgbClr val="F26B43"/>
          </p15:clr>
        </p15:guide>
        <p15:guide id="3" orient="horz" pos="367">
          <p15:clr>
            <a:srgbClr val="F26B43"/>
          </p15:clr>
        </p15:guide>
        <p15:guide id="4" orient="horz" pos="22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0.xml"/><Relationship Id="rId5" Type="http://schemas.openxmlformats.org/officeDocument/2006/relationships/image" Target="../media/image20.jpe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0.xml"/><Relationship Id="rId5" Type="http://schemas.openxmlformats.org/officeDocument/2006/relationships/image" Target="../media/image20.jpe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0.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0.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0.xml"/><Relationship Id="rId5" Type="http://schemas.openxmlformats.org/officeDocument/2006/relationships/image" Target="../media/image20.jpe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0.xml"/><Relationship Id="rId5" Type="http://schemas.openxmlformats.org/officeDocument/2006/relationships/image" Target="../media/image20.jpe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 name="Title 1">
            <a:extLst>
              <a:ext uri="{FF2B5EF4-FFF2-40B4-BE49-F238E27FC236}">
                <a16:creationId xmlns:a16="http://schemas.microsoft.com/office/drawing/2014/main" id="{53D904D3-326E-E703-BF6E-AAFCAB96E33F}"/>
              </a:ext>
            </a:extLst>
          </p:cNvPr>
          <p:cNvSpPr>
            <a:spLocks noGrp="1"/>
          </p:cNvSpPr>
          <p:nvPr>
            <p:ph type="ctrTitle"/>
          </p:nvPr>
        </p:nvSpPr>
        <p:spPr/>
        <p:txBody>
          <a:bodyPr/>
          <a:lstStyle/>
          <a:p>
            <a:r>
              <a:rPr lang="en-GB" dirty="0"/>
              <a:t>TaxDev study tour:</a:t>
            </a:r>
            <a:br>
              <a:rPr lang="en-GB" dirty="0"/>
            </a:br>
            <a:r>
              <a:rPr lang="en-GB" dirty="0"/>
              <a:t>VAT tax expenditure</a:t>
            </a:r>
          </a:p>
        </p:txBody>
      </p:sp>
      <p:sp>
        <p:nvSpPr>
          <p:cNvPr id="3" name="Subtitle 2">
            <a:extLst>
              <a:ext uri="{FF2B5EF4-FFF2-40B4-BE49-F238E27FC236}">
                <a16:creationId xmlns:a16="http://schemas.microsoft.com/office/drawing/2014/main" id="{2E91C0F2-FE94-377C-FB14-26BC686BD058}"/>
              </a:ext>
            </a:extLst>
          </p:cNvPr>
          <p:cNvSpPr>
            <a:spLocks noGrp="1"/>
          </p:cNvSpPr>
          <p:nvPr>
            <p:ph type="subTitle" idx="1"/>
          </p:nvPr>
        </p:nvSpPr>
        <p:spPr/>
        <p:txBody>
          <a:bodyPr>
            <a:normAutofit/>
          </a:bodyPr>
          <a:lstStyle/>
          <a:p>
            <a:r>
              <a:rPr lang="en-GB" sz="2400" dirty="0"/>
              <a:t>Principles, data and modelling</a:t>
            </a:r>
          </a:p>
          <a:p>
            <a:endParaRPr lang="en-GB" sz="1800" dirty="0"/>
          </a:p>
          <a:p>
            <a:r>
              <a:rPr lang="en-GB" dirty="0"/>
              <a:t>7</a:t>
            </a:r>
            <a:r>
              <a:rPr lang="en-GB" baseline="30000" dirty="0"/>
              <a:t>th</a:t>
            </a:r>
            <a:r>
              <a:rPr lang="en-GB" dirty="0"/>
              <a:t> February 2023</a:t>
            </a:r>
            <a:endParaRPr lang="en-GB" sz="1800" dirty="0"/>
          </a:p>
        </p:txBody>
      </p:sp>
      <p:sp>
        <p:nvSpPr>
          <p:cNvPr id="5" name="Text Placeholder 4">
            <a:extLst>
              <a:ext uri="{FF2B5EF4-FFF2-40B4-BE49-F238E27FC236}">
                <a16:creationId xmlns:a16="http://schemas.microsoft.com/office/drawing/2014/main" id="{2E288E31-CB20-3AC6-5016-ABEADBCE59AE}"/>
              </a:ext>
            </a:extLst>
          </p:cNvPr>
          <p:cNvSpPr>
            <a:spLocks noGrp="1"/>
          </p:cNvSpPr>
          <p:nvPr>
            <p:ph type="body" idx="2"/>
          </p:nvPr>
        </p:nvSpPr>
        <p:spPr/>
        <p:txBody>
          <a:bodyPr/>
          <a:lstStyle/>
          <a:p>
            <a:r>
              <a:rPr lang="en-GB" dirty="0"/>
              <a:t>Abdul Malik Iddrisu, Country Adviser Ghana</a:t>
            </a:r>
          </a:p>
          <a:p>
            <a:endParaRPr lang="en-GB" dirty="0"/>
          </a:p>
          <a:p>
            <a:r>
              <a:rPr lang="en-GB" dirty="0"/>
              <a:t>Harshil Parekh,     Country Adviser Rwanda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rrow: Curved Up 23">
            <a:extLst>
              <a:ext uri="{FF2B5EF4-FFF2-40B4-BE49-F238E27FC236}">
                <a16:creationId xmlns:a16="http://schemas.microsoft.com/office/drawing/2014/main" id="{1F9B909C-2A0B-4C8C-A783-935C6739A734}"/>
              </a:ext>
            </a:extLst>
          </p:cNvPr>
          <p:cNvSpPr/>
          <p:nvPr/>
        </p:nvSpPr>
        <p:spPr>
          <a:xfrm>
            <a:off x="8994080" y="2396691"/>
            <a:ext cx="2513975"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Arrow: Curved Up 22">
            <a:extLst>
              <a:ext uri="{FF2B5EF4-FFF2-40B4-BE49-F238E27FC236}">
                <a16:creationId xmlns:a16="http://schemas.microsoft.com/office/drawing/2014/main" id="{091AB1AC-5840-470D-812B-8984493EAC6F}"/>
              </a:ext>
            </a:extLst>
          </p:cNvPr>
          <p:cNvSpPr/>
          <p:nvPr/>
        </p:nvSpPr>
        <p:spPr>
          <a:xfrm>
            <a:off x="5991546" y="2411636"/>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 name="Arrow: Curved Up 4">
            <a:extLst>
              <a:ext uri="{FF2B5EF4-FFF2-40B4-BE49-F238E27FC236}">
                <a16:creationId xmlns:a16="http://schemas.microsoft.com/office/drawing/2014/main" id="{F38D56CC-F3AF-4E91-82D4-DBC3DFDD47E8}"/>
              </a:ext>
            </a:extLst>
          </p:cNvPr>
          <p:cNvSpPr/>
          <p:nvPr/>
        </p:nvSpPr>
        <p:spPr>
          <a:xfrm>
            <a:off x="2621528" y="2396691"/>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 name="Content Placeholder 1">
            <a:extLst>
              <a:ext uri="{FF2B5EF4-FFF2-40B4-BE49-F238E27FC236}">
                <a16:creationId xmlns:a16="http://schemas.microsoft.com/office/drawing/2014/main" id="{A89C43E0-6522-42CC-AD0F-708361102ACA}"/>
              </a:ext>
            </a:extLst>
          </p:cNvPr>
          <p:cNvSpPr>
            <a:spLocks noGrp="1"/>
          </p:cNvSpPr>
          <p:nvPr>
            <p:ph idx="1"/>
          </p:nvPr>
        </p:nvSpPr>
        <p:spPr/>
        <p:txBody>
          <a:bodyPr/>
          <a:lstStyle/>
          <a:p>
            <a:pPr marL="0" indent="0">
              <a:buNone/>
            </a:pPr>
            <a:r>
              <a:rPr lang="en-GB" dirty="0"/>
              <a:t> </a:t>
            </a:r>
          </a:p>
        </p:txBody>
      </p:sp>
      <p:sp>
        <p:nvSpPr>
          <p:cNvPr id="3" name="Footer Placeholder 2">
            <a:extLst>
              <a:ext uri="{FF2B5EF4-FFF2-40B4-BE49-F238E27FC236}">
                <a16:creationId xmlns:a16="http://schemas.microsoft.com/office/drawing/2014/main" id="{73D48FD1-15DB-4909-A9AE-6A486E9C813F}"/>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99" b="1" i="0" u="none" strike="noStrike" kern="1200" cap="none" spc="0" normalizeH="0" baseline="0" noProof="0">
                <a:ln>
                  <a:noFill/>
                </a:ln>
                <a:solidFill>
                  <a:srgbClr val="40646D"/>
                </a:solidFill>
                <a:effectLst/>
                <a:uLnTx/>
                <a:uFillTx/>
                <a:latin typeface="Arial" panose="020B0604020202020204"/>
                <a:ea typeface="+mn-ea"/>
                <a:cs typeface="+mn-cs"/>
              </a:rPr>
              <a:t>VAT expenditures</a:t>
            </a:r>
            <a:endParaRPr kumimoji="0" lang="en-US" sz="999" b="1" i="0" u="none" strike="noStrike" kern="1200" cap="none" spc="0" normalizeH="0" baseline="0" noProof="0" dirty="0">
              <a:ln>
                <a:noFill/>
              </a:ln>
              <a:solidFill>
                <a:srgbClr val="40646D"/>
              </a:solidFill>
              <a:effectLst/>
              <a:uLnTx/>
              <a:uFillTx/>
              <a:latin typeface="Arial" panose="020B0604020202020204"/>
              <a:ea typeface="+mn-ea"/>
              <a:cs typeface="+mn-cs"/>
            </a:endParaRPr>
          </a:p>
        </p:txBody>
      </p:sp>
      <p:sp>
        <p:nvSpPr>
          <p:cNvPr id="4" name="Title 3">
            <a:extLst>
              <a:ext uri="{FF2B5EF4-FFF2-40B4-BE49-F238E27FC236}">
                <a16:creationId xmlns:a16="http://schemas.microsoft.com/office/drawing/2014/main" id="{3F0A622F-8475-445F-A110-2D433A51C1DF}"/>
              </a:ext>
            </a:extLst>
          </p:cNvPr>
          <p:cNvSpPr>
            <a:spLocks noGrp="1"/>
          </p:cNvSpPr>
          <p:nvPr>
            <p:ph type="title"/>
          </p:nvPr>
        </p:nvSpPr>
        <p:spPr>
          <a:xfrm>
            <a:off x="683941" y="342823"/>
            <a:ext cx="10574085" cy="571578"/>
          </a:xfrm>
        </p:spPr>
        <p:txBody>
          <a:bodyPr>
            <a:normAutofit fontScale="90000"/>
          </a:bodyPr>
          <a:lstStyle/>
          <a:p>
            <a:r>
              <a:rPr lang="en-GB" dirty="0"/>
              <a:t>VAT across a supply chain – flour zero-rating</a:t>
            </a:r>
          </a:p>
        </p:txBody>
      </p:sp>
      <p:pic>
        <p:nvPicPr>
          <p:cNvPr id="1026" name="Picture 2" descr="Farmer Icon Vector Isolated On White Background, Logo Concept Of Farmer  Sign On Transparent Background, Filled Black Symbol Royalty Free Cliparts,  Vectors, And Stock Illustration. Image 111623698.">
            <a:extLst>
              <a:ext uri="{FF2B5EF4-FFF2-40B4-BE49-F238E27FC236}">
                <a16:creationId xmlns:a16="http://schemas.microsoft.com/office/drawing/2014/main" id="{A12259AA-46F6-4009-9FCC-D5E8DA22D8FD}"/>
              </a:ext>
            </a:extLst>
          </p:cNvPr>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27060" t="15091" r="27113" b="5868"/>
          <a:stretch/>
        </p:blipFill>
        <p:spPr bwMode="auto">
          <a:xfrm>
            <a:off x="2049444" y="1233491"/>
            <a:ext cx="628582" cy="108413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go For Rice Mill Clipart - Full Size Clipart (#508264) - PinClipart">
            <a:extLst>
              <a:ext uri="{FF2B5EF4-FFF2-40B4-BE49-F238E27FC236}">
                <a16:creationId xmlns:a16="http://schemas.microsoft.com/office/drawing/2014/main" id="{A07FA617-D626-4B6B-835F-E8519CC098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2842" y="1233491"/>
            <a:ext cx="1155203" cy="1084139"/>
          </a:xfrm>
          <a:prstGeom prst="rect">
            <a:avLst/>
          </a:prstGeom>
          <a:noFill/>
          <a:extLst>
            <a:ext uri="{909E8E84-426E-40DD-AFC4-6F175D3DCCD1}">
              <a14:hiddenFill xmlns:a14="http://schemas.microsoft.com/office/drawing/2010/main">
                <a:solidFill>
                  <a:srgbClr val="FFFFFF"/>
                </a:solidFill>
              </a14:hiddenFill>
            </a:ext>
          </a:extLst>
        </p:spPr>
      </p:pic>
      <p:sp>
        <p:nvSpPr>
          <p:cNvPr id="9" name="Speech Bubble: Rectangle with Corners Rounded 8">
            <a:extLst>
              <a:ext uri="{FF2B5EF4-FFF2-40B4-BE49-F238E27FC236}">
                <a16:creationId xmlns:a16="http://schemas.microsoft.com/office/drawing/2014/main" id="{CB3DD313-488D-481F-BF93-6576188D9264}"/>
              </a:ext>
            </a:extLst>
          </p:cNvPr>
          <p:cNvSpPr/>
          <p:nvPr/>
        </p:nvSpPr>
        <p:spPr>
          <a:xfrm>
            <a:off x="165164" y="2645252"/>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Sales</a:t>
            </a:r>
          </a:p>
        </p:txBody>
      </p:sp>
      <p:sp>
        <p:nvSpPr>
          <p:cNvPr id="10" name="Speech Bubble: Rectangle with Corners Rounded 9">
            <a:extLst>
              <a:ext uri="{FF2B5EF4-FFF2-40B4-BE49-F238E27FC236}">
                <a16:creationId xmlns:a16="http://schemas.microsoft.com/office/drawing/2014/main" id="{E5A47863-6842-47C0-9D89-DC9F9FC8C3D2}"/>
              </a:ext>
            </a:extLst>
          </p:cNvPr>
          <p:cNvSpPr/>
          <p:nvPr/>
        </p:nvSpPr>
        <p:spPr>
          <a:xfrm>
            <a:off x="165164" y="3532718"/>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charged on sales</a:t>
            </a:r>
          </a:p>
        </p:txBody>
      </p:sp>
      <p:sp>
        <p:nvSpPr>
          <p:cNvPr id="11" name="Speech Bubble: Rectangle with Corners Rounded 10">
            <a:extLst>
              <a:ext uri="{FF2B5EF4-FFF2-40B4-BE49-F238E27FC236}">
                <a16:creationId xmlns:a16="http://schemas.microsoft.com/office/drawing/2014/main" id="{7EE690DD-20BE-497A-BBCC-D64D6D1C602F}"/>
              </a:ext>
            </a:extLst>
          </p:cNvPr>
          <p:cNvSpPr/>
          <p:nvPr/>
        </p:nvSpPr>
        <p:spPr>
          <a:xfrm>
            <a:off x="3227230" y="264525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200</a:t>
            </a:r>
          </a:p>
        </p:txBody>
      </p:sp>
      <p:sp>
        <p:nvSpPr>
          <p:cNvPr id="12" name="Speech Bubble: Rectangle with Corners Rounded 11">
            <a:extLst>
              <a:ext uri="{FF2B5EF4-FFF2-40B4-BE49-F238E27FC236}">
                <a16:creationId xmlns:a16="http://schemas.microsoft.com/office/drawing/2014/main" id="{5E40F98B-4492-4AD8-8C19-ED7A8B208B97}"/>
              </a:ext>
            </a:extLst>
          </p:cNvPr>
          <p:cNvSpPr/>
          <p:nvPr/>
        </p:nvSpPr>
        <p:spPr>
          <a:xfrm>
            <a:off x="6620988" y="2647658"/>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500</a:t>
            </a:r>
          </a:p>
        </p:txBody>
      </p:sp>
      <p:sp>
        <p:nvSpPr>
          <p:cNvPr id="13" name="Speech Bubble: Rectangle with Corners Rounded 12">
            <a:extLst>
              <a:ext uri="{FF2B5EF4-FFF2-40B4-BE49-F238E27FC236}">
                <a16:creationId xmlns:a16="http://schemas.microsoft.com/office/drawing/2014/main" id="{1D288557-2AD3-47F7-9E4E-A9E2AF00DDBC}"/>
              </a:ext>
            </a:extLst>
          </p:cNvPr>
          <p:cNvSpPr/>
          <p:nvPr/>
        </p:nvSpPr>
        <p:spPr>
          <a:xfrm>
            <a:off x="9531533" y="264525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600</a:t>
            </a:r>
          </a:p>
        </p:txBody>
      </p:sp>
      <p:sp>
        <p:nvSpPr>
          <p:cNvPr id="14" name="Speech Bubble: Rectangle with Corners Rounded 13">
            <a:extLst>
              <a:ext uri="{FF2B5EF4-FFF2-40B4-BE49-F238E27FC236}">
                <a16:creationId xmlns:a16="http://schemas.microsoft.com/office/drawing/2014/main" id="{7C5427CA-AA6C-4574-AB91-4A3D6C3A4ED8}"/>
              </a:ext>
            </a:extLst>
          </p:cNvPr>
          <p:cNvSpPr/>
          <p:nvPr/>
        </p:nvSpPr>
        <p:spPr>
          <a:xfrm>
            <a:off x="3227230" y="3532718"/>
            <a:ext cx="1441519" cy="651444"/>
          </a:xfrm>
          <a:prstGeom prst="wedgeRoundRectCallout">
            <a:avLst>
              <a:gd name="adj1" fmla="val -29088"/>
              <a:gd name="adj2" fmla="val -31622"/>
              <a:gd name="adj3" fmla="val 16667"/>
            </a:avLst>
          </a:prstGeom>
          <a:solidFill>
            <a:schemeClr val="accent1"/>
          </a:solidFill>
          <a:ln w="28575">
            <a:solidFill>
              <a:schemeClr val="accent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40</a:t>
            </a:r>
          </a:p>
        </p:txBody>
      </p:sp>
      <p:sp>
        <p:nvSpPr>
          <p:cNvPr id="15" name="Speech Bubble: Rectangle with Corners Rounded 14">
            <a:extLst>
              <a:ext uri="{FF2B5EF4-FFF2-40B4-BE49-F238E27FC236}">
                <a16:creationId xmlns:a16="http://schemas.microsoft.com/office/drawing/2014/main" id="{8B75F5D3-4180-4F3E-9673-B669751AA39E}"/>
              </a:ext>
            </a:extLst>
          </p:cNvPr>
          <p:cNvSpPr/>
          <p:nvPr/>
        </p:nvSpPr>
        <p:spPr>
          <a:xfrm>
            <a:off x="6620988" y="3532718"/>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16" name="Speech Bubble: Rectangle with Corners Rounded 15">
            <a:extLst>
              <a:ext uri="{FF2B5EF4-FFF2-40B4-BE49-F238E27FC236}">
                <a16:creationId xmlns:a16="http://schemas.microsoft.com/office/drawing/2014/main" id="{10D9D1C9-F3FD-472D-9E1A-B5D9A86C471A}"/>
              </a:ext>
            </a:extLst>
          </p:cNvPr>
          <p:cNvSpPr/>
          <p:nvPr/>
        </p:nvSpPr>
        <p:spPr>
          <a:xfrm>
            <a:off x="9531533" y="353271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120</a:t>
            </a:r>
          </a:p>
        </p:txBody>
      </p:sp>
      <p:pic>
        <p:nvPicPr>
          <p:cNvPr id="1034" name="Picture 10" descr="Consumer Icons - Download Free Vector Icons | Noun Project">
            <a:extLst>
              <a:ext uri="{FF2B5EF4-FFF2-40B4-BE49-F238E27FC236}">
                <a16:creationId xmlns:a16="http://schemas.microsoft.com/office/drawing/2014/main" id="{9FEC99A5-DE1B-49F5-8FF7-74C940FAE086}"/>
              </a:ext>
            </a:extLst>
          </p:cNvPr>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841190" y="1233491"/>
            <a:ext cx="1084139" cy="1084139"/>
          </a:xfrm>
          <a:prstGeom prst="rect">
            <a:avLst/>
          </a:prstGeom>
          <a:noFill/>
          <a:extLst>
            <a:ext uri="{909E8E84-426E-40DD-AFC4-6F175D3DCCD1}">
              <a14:hiddenFill xmlns:a14="http://schemas.microsoft.com/office/drawing/2010/main">
                <a:solidFill>
                  <a:srgbClr val="FFFFFF"/>
                </a:solidFill>
              </a14:hiddenFill>
            </a:ext>
          </a:extLst>
        </p:spPr>
      </p:pic>
      <p:sp>
        <p:nvSpPr>
          <p:cNvPr id="18" name="Speech Bubble: Rectangle with Corners Rounded 17">
            <a:extLst>
              <a:ext uri="{FF2B5EF4-FFF2-40B4-BE49-F238E27FC236}">
                <a16:creationId xmlns:a16="http://schemas.microsoft.com/office/drawing/2014/main" id="{DAE9EC20-D135-4F85-8280-868BA47A1B88}"/>
              </a:ext>
            </a:extLst>
          </p:cNvPr>
          <p:cNvSpPr/>
          <p:nvPr/>
        </p:nvSpPr>
        <p:spPr>
          <a:xfrm>
            <a:off x="165163" y="4420184"/>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reclaimed by buyer</a:t>
            </a:r>
          </a:p>
        </p:txBody>
      </p:sp>
      <p:sp>
        <p:nvSpPr>
          <p:cNvPr id="19" name="Speech Bubble: Rectangle with Corners Rounded 18">
            <a:extLst>
              <a:ext uri="{FF2B5EF4-FFF2-40B4-BE49-F238E27FC236}">
                <a16:creationId xmlns:a16="http://schemas.microsoft.com/office/drawing/2014/main" id="{35C3C38D-73C1-41C8-AAEA-44D191D411EA}"/>
              </a:ext>
            </a:extLst>
          </p:cNvPr>
          <p:cNvSpPr/>
          <p:nvPr/>
        </p:nvSpPr>
        <p:spPr>
          <a:xfrm>
            <a:off x="3227230" y="4420184"/>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40</a:t>
            </a:r>
          </a:p>
        </p:txBody>
      </p:sp>
      <p:sp>
        <p:nvSpPr>
          <p:cNvPr id="20" name="Speech Bubble: Rectangle with Corners Rounded 19">
            <a:extLst>
              <a:ext uri="{FF2B5EF4-FFF2-40B4-BE49-F238E27FC236}">
                <a16:creationId xmlns:a16="http://schemas.microsoft.com/office/drawing/2014/main" id="{11A39430-00E8-4C23-B096-B89B48862ADB}"/>
              </a:ext>
            </a:extLst>
          </p:cNvPr>
          <p:cNvSpPr/>
          <p:nvPr/>
        </p:nvSpPr>
        <p:spPr>
          <a:xfrm>
            <a:off x="6620987" y="441777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1" name="Speech Bubble: Rectangle with Corners Rounded 20">
            <a:extLst>
              <a:ext uri="{FF2B5EF4-FFF2-40B4-BE49-F238E27FC236}">
                <a16:creationId xmlns:a16="http://schemas.microsoft.com/office/drawing/2014/main" id="{AF28C2E9-1A44-4C07-9511-F3738242C1C8}"/>
              </a:ext>
            </a:extLst>
          </p:cNvPr>
          <p:cNvSpPr/>
          <p:nvPr/>
        </p:nvSpPr>
        <p:spPr>
          <a:xfrm>
            <a:off x="9531533" y="4417778"/>
            <a:ext cx="1441519" cy="651444"/>
          </a:xfrm>
          <a:prstGeom prst="wedgeRoundRectCallout">
            <a:avLst>
              <a:gd name="adj1" fmla="val -29088"/>
              <a:gd name="adj2" fmla="val -31622"/>
              <a:gd name="adj3" fmla="val 16667"/>
            </a:avLst>
          </a:prstGeom>
          <a:solidFill>
            <a:schemeClr val="accent4"/>
          </a:solidFill>
          <a:ln w="28575">
            <a:solidFill>
              <a:schemeClr val="accent4">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5" name="Speech Bubble: Rectangle with Corners Rounded 24">
            <a:extLst>
              <a:ext uri="{FF2B5EF4-FFF2-40B4-BE49-F238E27FC236}">
                <a16:creationId xmlns:a16="http://schemas.microsoft.com/office/drawing/2014/main" id="{5D72E0C1-846D-47AC-8403-678D3491AC6A}"/>
              </a:ext>
            </a:extLst>
          </p:cNvPr>
          <p:cNvSpPr/>
          <p:nvPr/>
        </p:nvSpPr>
        <p:spPr>
          <a:xfrm>
            <a:off x="165163" y="5251028"/>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Net VAT on transaction</a:t>
            </a:r>
          </a:p>
        </p:txBody>
      </p:sp>
      <p:sp>
        <p:nvSpPr>
          <p:cNvPr id="26" name="Speech Bubble: Rectangle with Corners Rounded 25">
            <a:extLst>
              <a:ext uri="{FF2B5EF4-FFF2-40B4-BE49-F238E27FC236}">
                <a16:creationId xmlns:a16="http://schemas.microsoft.com/office/drawing/2014/main" id="{8C430231-5A75-4434-8D84-807ECE19D076}"/>
              </a:ext>
            </a:extLst>
          </p:cNvPr>
          <p:cNvSpPr/>
          <p:nvPr/>
        </p:nvSpPr>
        <p:spPr>
          <a:xfrm>
            <a:off x="3227230" y="525212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7" name="Speech Bubble: Rectangle with Corners Rounded 26">
            <a:extLst>
              <a:ext uri="{FF2B5EF4-FFF2-40B4-BE49-F238E27FC236}">
                <a16:creationId xmlns:a16="http://schemas.microsoft.com/office/drawing/2014/main" id="{FAE16521-42D8-4DBC-9AD7-F290E227DEFB}"/>
              </a:ext>
            </a:extLst>
          </p:cNvPr>
          <p:cNvSpPr/>
          <p:nvPr/>
        </p:nvSpPr>
        <p:spPr>
          <a:xfrm>
            <a:off x="6620988" y="5254528"/>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8" name="Speech Bubble: Rectangle with Corners Rounded 27">
            <a:extLst>
              <a:ext uri="{FF2B5EF4-FFF2-40B4-BE49-F238E27FC236}">
                <a16:creationId xmlns:a16="http://schemas.microsoft.com/office/drawing/2014/main" id="{9A78104A-5E0C-41AC-9D65-24CB8B33CA15}"/>
              </a:ext>
            </a:extLst>
          </p:cNvPr>
          <p:cNvSpPr/>
          <p:nvPr/>
        </p:nvSpPr>
        <p:spPr>
          <a:xfrm>
            <a:off x="9531533" y="525212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120</a:t>
            </a:r>
          </a:p>
        </p:txBody>
      </p:sp>
      <p:pic>
        <p:nvPicPr>
          <p:cNvPr id="6" name="Picture 4" descr="Bakery Icon, Simple Style. Illustration par anatolir56 · Creative Fabrica">
            <a:extLst>
              <a:ext uri="{FF2B5EF4-FFF2-40B4-BE49-F238E27FC236}">
                <a16:creationId xmlns:a16="http://schemas.microsoft.com/office/drawing/2014/main" id="{774791E7-F762-DAD5-57AA-C95946B34D88}"/>
              </a:ext>
            </a:extLst>
          </p:cNvPr>
          <p:cNvPicPr>
            <a:picLocks noChangeAspect="1" noChangeArrowheads="1"/>
          </p:cNvPicPr>
          <p:nvPr/>
        </p:nvPicPr>
        <p:blipFill rotWithShape="1">
          <a:blip r:embed="rId5">
            <a:duotone>
              <a:schemeClr val="accent6">
                <a:shade val="45000"/>
                <a:satMod val="135000"/>
              </a:schemeClr>
              <a:prstClr val="white"/>
            </a:duotone>
            <a:extLst>
              <a:ext uri="{28A0092B-C50C-407E-A947-70E740481C1C}">
                <a14:useLocalDpi xmlns:a14="http://schemas.microsoft.com/office/drawing/2010/main" val="0"/>
              </a:ext>
            </a:extLst>
          </a:blip>
          <a:srcRect l="19868" t="13764" r="19920" b="14466"/>
          <a:stretch/>
        </p:blipFill>
        <p:spPr bwMode="auto">
          <a:xfrm>
            <a:off x="8174698" y="1233491"/>
            <a:ext cx="1363437" cy="1084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2812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5" grpId="0" animBg="1"/>
      <p:bldP spid="9" grpId="0" animBg="1"/>
      <p:bldP spid="10" grpId="0" animBg="1"/>
      <p:bldP spid="11" grpId="0" animBg="1"/>
      <p:bldP spid="12" grpId="0" animBg="1"/>
      <p:bldP spid="13" grpId="0" animBg="1"/>
      <p:bldP spid="14" grpId="0" animBg="1"/>
      <p:bldP spid="15" grpId="0" animBg="1"/>
      <p:bldP spid="16" grpId="0" animBg="1"/>
      <p:bldP spid="18" grpId="0" animBg="1"/>
      <p:bldP spid="19" grpId="0" animBg="1"/>
      <p:bldP spid="20" grpId="0" animBg="1"/>
      <p:bldP spid="21" grpId="0" animBg="1"/>
      <p:bldP spid="25" grpId="0" animBg="1"/>
      <p:bldP spid="26" grpId="0" animBg="1"/>
      <p:bldP spid="27"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rrow: Curved Up 23">
            <a:extLst>
              <a:ext uri="{FF2B5EF4-FFF2-40B4-BE49-F238E27FC236}">
                <a16:creationId xmlns:a16="http://schemas.microsoft.com/office/drawing/2014/main" id="{1F9B909C-2A0B-4C8C-A783-935C6739A734}"/>
              </a:ext>
            </a:extLst>
          </p:cNvPr>
          <p:cNvSpPr/>
          <p:nvPr/>
        </p:nvSpPr>
        <p:spPr>
          <a:xfrm>
            <a:off x="8994080" y="2396691"/>
            <a:ext cx="2513975"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Arrow: Curved Up 22">
            <a:extLst>
              <a:ext uri="{FF2B5EF4-FFF2-40B4-BE49-F238E27FC236}">
                <a16:creationId xmlns:a16="http://schemas.microsoft.com/office/drawing/2014/main" id="{091AB1AC-5840-470D-812B-8984493EAC6F}"/>
              </a:ext>
            </a:extLst>
          </p:cNvPr>
          <p:cNvSpPr/>
          <p:nvPr/>
        </p:nvSpPr>
        <p:spPr>
          <a:xfrm>
            <a:off x="5991546" y="2411636"/>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 name="Arrow: Curved Up 4">
            <a:extLst>
              <a:ext uri="{FF2B5EF4-FFF2-40B4-BE49-F238E27FC236}">
                <a16:creationId xmlns:a16="http://schemas.microsoft.com/office/drawing/2014/main" id="{F38D56CC-F3AF-4E91-82D4-DBC3DFDD47E8}"/>
              </a:ext>
            </a:extLst>
          </p:cNvPr>
          <p:cNvSpPr/>
          <p:nvPr/>
        </p:nvSpPr>
        <p:spPr>
          <a:xfrm>
            <a:off x="2621528" y="2396691"/>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 name="Content Placeholder 1">
            <a:extLst>
              <a:ext uri="{FF2B5EF4-FFF2-40B4-BE49-F238E27FC236}">
                <a16:creationId xmlns:a16="http://schemas.microsoft.com/office/drawing/2014/main" id="{A89C43E0-6522-42CC-AD0F-708361102ACA}"/>
              </a:ext>
            </a:extLst>
          </p:cNvPr>
          <p:cNvSpPr>
            <a:spLocks noGrp="1"/>
          </p:cNvSpPr>
          <p:nvPr>
            <p:ph idx="1"/>
          </p:nvPr>
        </p:nvSpPr>
        <p:spPr/>
        <p:txBody>
          <a:bodyPr/>
          <a:lstStyle/>
          <a:p>
            <a:pPr marL="0" indent="0">
              <a:buNone/>
            </a:pPr>
            <a:r>
              <a:rPr lang="en-GB" dirty="0"/>
              <a:t> </a:t>
            </a:r>
          </a:p>
        </p:txBody>
      </p:sp>
      <p:sp>
        <p:nvSpPr>
          <p:cNvPr id="3" name="Footer Placeholder 2">
            <a:extLst>
              <a:ext uri="{FF2B5EF4-FFF2-40B4-BE49-F238E27FC236}">
                <a16:creationId xmlns:a16="http://schemas.microsoft.com/office/drawing/2014/main" id="{73D48FD1-15DB-4909-A9AE-6A486E9C813F}"/>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99" b="1" i="0" u="none" strike="noStrike" kern="1200" cap="none" spc="0" normalizeH="0" baseline="0" noProof="0">
                <a:ln>
                  <a:noFill/>
                </a:ln>
                <a:solidFill>
                  <a:srgbClr val="40646D"/>
                </a:solidFill>
                <a:effectLst/>
                <a:uLnTx/>
                <a:uFillTx/>
                <a:latin typeface="Arial" panose="020B0604020202020204"/>
                <a:ea typeface="+mn-ea"/>
                <a:cs typeface="+mn-cs"/>
              </a:rPr>
              <a:t>VAT expenditures</a:t>
            </a:r>
            <a:endParaRPr kumimoji="0" lang="en-US" sz="999" b="1" i="0" u="none" strike="noStrike" kern="1200" cap="none" spc="0" normalizeH="0" baseline="0" noProof="0" dirty="0">
              <a:ln>
                <a:noFill/>
              </a:ln>
              <a:solidFill>
                <a:srgbClr val="40646D"/>
              </a:solidFill>
              <a:effectLst/>
              <a:uLnTx/>
              <a:uFillTx/>
              <a:latin typeface="Arial" panose="020B0604020202020204"/>
              <a:ea typeface="+mn-ea"/>
              <a:cs typeface="+mn-cs"/>
            </a:endParaRPr>
          </a:p>
        </p:txBody>
      </p:sp>
      <p:sp>
        <p:nvSpPr>
          <p:cNvPr id="4" name="Title 3">
            <a:extLst>
              <a:ext uri="{FF2B5EF4-FFF2-40B4-BE49-F238E27FC236}">
                <a16:creationId xmlns:a16="http://schemas.microsoft.com/office/drawing/2014/main" id="{3F0A622F-8475-445F-A110-2D433A51C1DF}"/>
              </a:ext>
            </a:extLst>
          </p:cNvPr>
          <p:cNvSpPr>
            <a:spLocks noGrp="1"/>
          </p:cNvSpPr>
          <p:nvPr>
            <p:ph type="title"/>
          </p:nvPr>
        </p:nvSpPr>
        <p:spPr>
          <a:xfrm>
            <a:off x="683941" y="342823"/>
            <a:ext cx="10574085" cy="571578"/>
          </a:xfrm>
        </p:spPr>
        <p:txBody>
          <a:bodyPr>
            <a:normAutofit fontScale="90000"/>
          </a:bodyPr>
          <a:lstStyle/>
          <a:p>
            <a:r>
              <a:rPr lang="en-GB" dirty="0"/>
              <a:t>VAT across a supply chain – bread exemption</a:t>
            </a:r>
          </a:p>
        </p:txBody>
      </p:sp>
      <p:pic>
        <p:nvPicPr>
          <p:cNvPr id="1026" name="Picture 2" descr="Farmer Icon Vector Isolated On White Background, Logo Concept Of Farmer  Sign On Transparent Background, Filled Black Symbol Royalty Free Cliparts,  Vectors, And Stock Illustration. Image 111623698.">
            <a:extLst>
              <a:ext uri="{FF2B5EF4-FFF2-40B4-BE49-F238E27FC236}">
                <a16:creationId xmlns:a16="http://schemas.microsoft.com/office/drawing/2014/main" id="{A12259AA-46F6-4009-9FCC-D5E8DA22D8FD}"/>
              </a:ext>
            </a:extLst>
          </p:cNvPr>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27060" t="15091" r="27113" b="5868"/>
          <a:stretch/>
        </p:blipFill>
        <p:spPr bwMode="auto">
          <a:xfrm>
            <a:off x="2049444" y="1233491"/>
            <a:ext cx="628582" cy="108413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go For Rice Mill Clipart - Full Size Clipart (#508264) - PinClipart">
            <a:extLst>
              <a:ext uri="{FF2B5EF4-FFF2-40B4-BE49-F238E27FC236}">
                <a16:creationId xmlns:a16="http://schemas.microsoft.com/office/drawing/2014/main" id="{A07FA617-D626-4B6B-835F-E8519CC098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2842" y="1233491"/>
            <a:ext cx="1155203" cy="1084139"/>
          </a:xfrm>
          <a:prstGeom prst="rect">
            <a:avLst/>
          </a:prstGeom>
          <a:noFill/>
          <a:extLst>
            <a:ext uri="{909E8E84-426E-40DD-AFC4-6F175D3DCCD1}">
              <a14:hiddenFill xmlns:a14="http://schemas.microsoft.com/office/drawing/2010/main">
                <a:solidFill>
                  <a:srgbClr val="FFFFFF"/>
                </a:solidFill>
              </a14:hiddenFill>
            </a:ext>
          </a:extLst>
        </p:spPr>
      </p:pic>
      <p:sp>
        <p:nvSpPr>
          <p:cNvPr id="9" name="Speech Bubble: Rectangle with Corners Rounded 8">
            <a:extLst>
              <a:ext uri="{FF2B5EF4-FFF2-40B4-BE49-F238E27FC236}">
                <a16:creationId xmlns:a16="http://schemas.microsoft.com/office/drawing/2014/main" id="{CB3DD313-488D-481F-BF93-6576188D9264}"/>
              </a:ext>
            </a:extLst>
          </p:cNvPr>
          <p:cNvSpPr/>
          <p:nvPr/>
        </p:nvSpPr>
        <p:spPr>
          <a:xfrm>
            <a:off x="165164" y="2645252"/>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Sales</a:t>
            </a:r>
          </a:p>
        </p:txBody>
      </p:sp>
      <p:sp>
        <p:nvSpPr>
          <p:cNvPr id="10" name="Speech Bubble: Rectangle with Corners Rounded 9">
            <a:extLst>
              <a:ext uri="{FF2B5EF4-FFF2-40B4-BE49-F238E27FC236}">
                <a16:creationId xmlns:a16="http://schemas.microsoft.com/office/drawing/2014/main" id="{E5A47863-6842-47C0-9D89-DC9F9FC8C3D2}"/>
              </a:ext>
            </a:extLst>
          </p:cNvPr>
          <p:cNvSpPr/>
          <p:nvPr/>
        </p:nvSpPr>
        <p:spPr>
          <a:xfrm>
            <a:off x="165164" y="3532718"/>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charged on sales</a:t>
            </a:r>
          </a:p>
        </p:txBody>
      </p:sp>
      <p:sp>
        <p:nvSpPr>
          <p:cNvPr id="11" name="Speech Bubble: Rectangle with Corners Rounded 10">
            <a:extLst>
              <a:ext uri="{FF2B5EF4-FFF2-40B4-BE49-F238E27FC236}">
                <a16:creationId xmlns:a16="http://schemas.microsoft.com/office/drawing/2014/main" id="{7EE690DD-20BE-497A-BBCC-D64D6D1C602F}"/>
              </a:ext>
            </a:extLst>
          </p:cNvPr>
          <p:cNvSpPr/>
          <p:nvPr/>
        </p:nvSpPr>
        <p:spPr>
          <a:xfrm>
            <a:off x="3227230" y="264525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200</a:t>
            </a:r>
          </a:p>
        </p:txBody>
      </p:sp>
      <p:sp>
        <p:nvSpPr>
          <p:cNvPr id="12" name="Speech Bubble: Rectangle with Corners Rounded 11">
            <a:extLst>
              <a:ext uri="{FF2B5EF4-FFF2-40B4-BE49-F238E27FC236}">
                <a16:creationId xmlns:a16="http://schemas.microsoft.com/office/drawing/2014/main" id="{5E40F98B-4492-4AD8-8C19-ED7A8B208B97}"/>
              </a:ext>
            </a:extLst>
          </p:cNvPr>
          <p:cNvSpPr/>
          <p:nvPr/>
        </p:nvSpPr>
        <p:spPr>
          <a:xfrm>
            <a:off x="6620988" y="2647658"/>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500</a:t>
            </a:r>
          </a:p>
        </p:txBody>
      </p:sp>
      <p:sp>
        <p:nvSpPr>
          <p:cNvPr id="13" name="Speech Bubble: Rectangle with Corners Rounded 12">
            <a:extLst>
              <a:ext uri="{FF2B5EF4-FFF2-40B4-BE49-F238E27FC236}">
                <a16:creationId xmlns:a16="http://schemas.microsoft.com/office/drawing/2014/main" id="{1D288557-2AD3-47F7-9E4E-A9E2AF00DDBC}"/>
              </a:ext>
            </a:extLst>
          </p:cNvPr>
          <p:cNvSpPr/>
          <p:nvPr/>
        </p:nvSpPr>
        <p:spPr>
          <a:xfrm>
            <a:off x="9531533" y="264525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600</a:t>
            </a:r>
          </a:p>
        </p:txBody>
      </p:sp>
      <p:sp>
        <p:nvSpPr>
          <p:cNvPr id="14" name="Speech Bubble: Rectangle with Corners Rounded 13">
            <a:extLst>
              <a:ext uri="{FF2B5EF4-FFF2-40B4-BE49-F238E27FC236}">
                <a16:creationId xmlns:a16="http://schemas.microsoft.com/office/drawing/2014/main" id="{7C5427CA-AA6C-4574-AB91-4A3D6C3A4ED8}"/>
              </a:ext>
            </a:extLst>
          </p:cNvPr>
          <p:cNvSpPr/>
          <p:nvPr/>
        </p:nvSpPr>
        <p:spPr>
          <a:xfrm>
            <a:off x="3227230" y="3532718"/>
            <a:ext cx="1441519" cy="651444"/>
          </a:xfrm>
          <a:prstGeom prst="wedgeRoundRectCallout">
            <a:avLst>
              <a:gd name="adj1" fmla="val -29088"/>
              <a:gd name="adj2" fmla="val -31622"/>
              <a:gd name="adj3" fmla="val 16667"/>
            </a:avLst>
          </a:prstGeom>
          <a:solidFill>
            <a:schemeClr val="accent1"/>
          </a:solidFill>
          <a:ln w="28575">
            <a:solidFill>
              <a:schemeClr val="accent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40</a:t>
            </a:r>
          </a:p>
        </p:txBody>
      </p:sp>
      <p:sp>
        <p:nvSpPr>
          <p:cNvPr id="15" name="Speech Bubble: Rectangle with Corners Rounded 14">
            <a:extLst>
              <a:ext uri="{FF2B5EF4-FFF2-40B4-BE49-F238E27FC236}">
                <a16:creationId xmlns:a16="http://schemas.microsoft.com/office/drawing/2014/main" id="{8B75F5D3-4180-4F3E-9673-B669751AA39E}"/>
              </a:ext>
            </a:extLst>
          </p:cNvPr>
          <p:cNvSpPr/>
          <p:nvPr/>
        </p:nvSpPr>
        <p:spPr>
          <a:xfrm>
            <a:off x="6620988" y="3532718"/>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100</a:t>
            </a:r>
          </a:p>
        </p:txBody>
      </p:sp>
      <p:sp>
        <p:nvSpPr>
          <p:cNvPr id="16" name="Speech Bubble: Rectangle with Corners Rounded 15">
            <a:extLst>
              <a:ext uri="{FF2B5EF4-FFF2-40B4-BE49-F238E27FC236}">
                <a16:creationId xmlns:a16="http://schemas.microsoft.com/office/drawing/2014/main" id="{10D9D1C9-F3FD-472D-9E1A-B5D9A86C471A}"/>
              </a:ext>
            </a:extLst>
          </p:cNvPr>
          <p:cNvSpPr/>
          <p:nvPr/>
        </p:nvSpPr>
        <p:spPr>
          <a:xfrm>
            <a:off x="9531533" y="353271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pic>
        <p:nvPicPr>
          <p:cNvPr id="1034" name="Picture 10" descr="Consumer Icons - Download Free Vector Icons | Noun Project">
            <a:extLst>
              <a:ext uri="{FF2B5EF4-FFF2-40B4-BE49-F238E27FC236}">
                <a16:creationId xmlns:a16="http://schemas.microsoft.com/office/drawing/2014/main" id="{9FEC99A5-DE1B-49F5-8FF7-74C940FAE086}"/>
              </a:ext>
            </a:extLst>
          </p:cNvPr>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841190" y="1233491"/>
            <a:ext cx="1084139" cy="1084139"/>
          </a:xfrm>
          <a:prstGeom prst="rect">
            <a:avLst/>
          </a:prstGeom>
          <a:noFill/>
          <a:extLst>
            <a:ext uri="{909E8E84-426E-40DD-AFC4-6F175D3DCCD1}">
              <a14:hiddenFill xmlns:a14="http://schemas.microsoft.com/office/drawing/2010/main">
                <a:solidFill>
                  <a:srgbClr val="FFFFFF"/>
                </a:solidFill>
              </a14:hiddenFill>
            </a:ext>
          </a:extLst>
        </p:spPr>
      </p:pic>
      <p:sp>
        <p:nvSpPr>
          <p:cNvPr id="18" name="Speech Bubble: Rectangle with Corners Rounded 17">
            <a:extLst>
              <a:ext uri="{FF2B5EF4-FFF2-40B4-BE49-F238E27FC236}">
                <a16:creationId xmlns:a16="http://schemas.microsoft.com/office/drawing/2014/main" id="{DAE9EC20-D135-4F85-8280-868BA47A1B88}"/>
              </a:ext>
            </a:extLst>
          </p:cNvPr>
          <p:cNvSpPr/>
          <p:nvPr/>
        </p:nvSpPr>
        <p:spPr>
          <a:xfrm>
            <a:off x="165163" y="4420184"/>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reclaimed by buyer</a:t>
            </a:r>
          </a:p>
        </p:txBody>
      </p:sp>
      <p:sp>
        <p:nvSpPr>
          <p:cNvPr id="19" name="Speech Bubble: Rectangle with Corners Rounded 18">
            <a:extLst>
              <a:ext uri="{FF2B5EF4-FFF2-40B4-BE49-F238E27FC236}">
                <a16:creationId xmlns:a16="http://schemas.microsoft.com/office/drawing/2014/main" id="{35C3C38D-73C1-41C8-AAEA-44D191D411EA}"/>
              </a:ext>
            </a:extLst>
          </p:cNvPr>
          <p:cNvSpPr/>
          <p:nvPr/>
        </p:nvSpPr>
        <p:spPr>
          <a:xfrm>
            <a:off x="3227230" y="4420184"/>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40</a:t>
            </a:r>
          </a:p>
        </p:txBody>
      </p:sp>
      <p:sp>
        <p:nvSpPr>
          <p:cNvPr id="20" name="Speech Bubble: Rectangle with Corners Rounded 19">
            <a:extLst>
              <a:ext uri="{FF2B5EF4-FFF2-40B4-BE49-F238E27FC236}">
                <a16:creationId xmlns:a16="http://schemas.microsoft.com/office/drawing/2014/main" id="{11A39430-00E8-4C23-B096-B89B48862ADB}"/>
              </a:ext>
            </a:extLst>
          </p:cNvPr>
          <p:cNvSpPr/>
          <p:nvPr/>
        </p:nvSpPr>
        <p:spPr>
          <a:xfrm>
            <a:off x="6620987" y="441777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1" name="Speech Bubble: Rectangle with Corners Rounded 20">
            <a:extLst>
              <a:ext uri="{FF2B5EF4-FFF2-40B4-BE49-F238E27FC236}">
                <a16:creationId xmlns:a16="http://schemas.microsoft.com/office/drawing/2014/main" id="{AF28C2E9-1A44-4C07-9511-F3738242C1C8}"/>
              </a:ext>
            </a:extLst>
          </p:cNvPr>
          <p:cNvSpPr/>
          <p:nvPr/>
        </p:nvSpPr>
        <p:spPr>
          <a:xfrm>
            <a:off x="9531533" y="4417778"/>
            <a:ext cx="1441519" cy="651444"/>
          </a:xfrm>
          <a:prstGeom prst="wedgeRoundRectCallout">
            <a:avLst>
              <a:gd name="adj1" fmla="val -29088"/>
              <a:gd name="adj2" fmla="val -31622"/>
              <a:gd name="adj3" fmla="val 16667"/>
            </a:avLst>
          </a:prstGeom>
          <a:solidFill>
            <a:schemeClr val="accent4"/>
          </a:solidFill>
          <a:ln w="28575">
            <a:solidFill>
              <a:schemeClr val="accent4">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5" name="Speech Bubble: Rectangle with Corners Rounded 24">
            <a:extLst>
              <a:ext uri="{FF2B5EF4-FFF2-40B4-BE49-F238E27FC236}">
                <a16:creationId xmlns:a16="http://schemas.microsoft.com/office/drawing/2014/main" id="{5D72E0C1-846D-47AC-8403-678D3491AC6A}"/>
              </a:ext>
            </a:extLst>
          </p:cNvPr>
          <p:cNvSpPr/>
          <p:nvPr/>
        </p:nvSpPr>
        <p:spPr>
          <a:xfrm>
            <a:off x="165163" y="5251028"/>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Net VAT on transaction</a:t>
            </a:r>
          </a:p>
        </p:txBody>
      </p:sp>
      <p:sp>
        <p:nvSpPr>
          <p:cNvPr id="26" name="Speech Bubble: Rectangle with Corners Rounded 25">
            <a:extLst>
              <a:ext uri="{FF2B5EF4-FFF2-40B4-BE49-F238E27FC236}">
                <a16:creationId xmlns:a16="http://schemas.microsoft.com/office/drawing/2014/main" id="{8C430231-5A75-4434-8D84-807ECE19D076}"/>
              </a:ext>
            </a:extLst>
          </p:cNvPr>
          <p:cNvSpPr/>
          <p:nvPr/>
        </p:nvSpPr>
        <p:spPr>
          <a:xfrm>
            <a:off x="3227230" y="525212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7" name="Speech Bubble: Rectangle with Corners Rounded 26">
            <a:extLst>
              <a:ext uri="{FF2B5EF4-FFF2-40B4-BE49-F238E27FC236}">
                <a16:creationId xmlns:a16="http://schemas.microsoft.com/office/drawing/2014/main" id="{FAE16521-42D8-4DBC-9AD7-F290E227DEFB}"/>
              </a:ext>
            </a:extLst>
          </p:cNvPr>
          <p:cNvSpPr/>
          <p:nvPr/>
        </p:nvSpPr>
        <p:spPr>
          <a:xfrm>
            <a:off x="6620988" y="5254528"/>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100</a:t>
            </a:r>
          </a:p>
        </p:txBody>
      </p:sp>
      <p:sp>
        <p:nvSpPr>
          <p:cNvPr id="28" name="Speech Bubble: Rectangle with Corners Rounded 27">
            <a:extLst>
              <a:ext uri="{FF2B5EF4-FFF2-40B4-BE49-F238E27FC236}">
                <a16:creationId xmlns:a16="http://schemas.microsoft.com/office/drawing/2014/main" id="{9A78104A-5E0C-41AC-9D65-24CB8B33CA15}"/>
              </a:ext>
            </a:extLst>
          </p:cNvPr>
          <p:cNvSpPr/>
          <p:nvPr/>
        </p:nvSpPr>
        <p:spPr>
          <a:xfrm>
            <a:off x="9531533" y="525212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pic>
        <p:nvPicPr>
          <p:cNvPr id="6" name="Picture 4" descr="Bakery Icon, Simple Style. Illustration par anatolir56 · Creative Fabrica">
            <a:extLst>
              <a:ext uri="{FF2B5EF4-FFF2-40B4-BE49-F238E27FC236}">
                <a16:creationId xmlns:a16="http://schemas.microsoft.com/office/drawing/2014/main" id="{67E9EB5B-93CB-8FC1-0E2A-3ECDEB97F33E}"/>
              </a:ext>
            </a:extLst>
          </p:cNvPr>
          <p:cNvPicPr>
            <a:picLocks noChangeAspect="1" noChangeArrowheads="1"/>
          </p:cNvPicPr>
          <p:nvPr/>
        </p:nvPicPr>
        <p:blipFill rotWithShape="1">
          <a:blip r:embed="rId5">
            <a:duotone>
              <a:schemeClr val="accent6">
                <a:shade val="45000"/>
                <a:satMod val="135000"/>
              </a:schemeClr>
              <a:prstClr val="white"/>
            </a:duotone>
            <a:extLst>
              <a:ext uri="{28A0092B-C50C-407E-A947-70E740481C1C}">
                <a14:useLocalDpi xmlns:a14="http://schemas.microsoft.com/office/drawing/2010/main" val="0"/>
              </a:ext>
            </a:extLst>
          </a:blip>
          <a:srcRect l="19868" t="13764" r="19920" b="14466"/>
          <a:stretch/>
        </p:blipFill>
        <p:spPr bwMode="auto">
          <a:xfrm>
            <a:off x="8174698" y="1233491"/>
            <a:ext cx="1363437" cy="1084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93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5" grpId="0" animBg="1"/>
      <p:bldP spid="9" grpId="0" animBg="1"/>
      <p:bldP spid="10" grpId="0" animBg="1"/>
      <p:bldP spid="11" grpId="0" animBg="1"/>
      <p:bldP spid="12" grpId="0" animBg="1"/>
      <p:bldP spid="13" grpId="0" animBg="1"/>
      <p:bldP spid="14" grpId="0" animBg="1"/>
      <p:bldP spid="15" grpId="0" animBg="1"/>
      <p:bldP spid="16" grpId="0" animBg="1"/>
      <p:bldP spid="18" grpId="0" animBg="1"/>
      <p:bldP spid="19" grpId="0" animBg="1"/>
      <p:bldP spid="20" grpId="0" animBg="1"/>
      <p:bldP spid="21" grpId="0" animBg="1"/>
      <p:bldP spid="25" grpId="0" animBg="1"/>
      <p:bldP spid="26" grpId="0" animBg="1"/>
      <p:bldP spid="27"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73B22-726B-4233-FFAC-C2B31F7E4D1E}"/>
              </a:ext>
            </a:extLst>
          </p:cNvPr>
          <p:cNvSpPr>
            <a:spLocks noGrp="1"/>
          </p:cNvSpPr>
          <p:nvPr>
            <p:ph type="title"/>
          </p:nvPr>
        </p:nvSpPr>
        <p:spPr/>
        <p:txBody>
          <a:bodyPr/>
          <a:lstStyle/>
          <a:p>
            <a:r>
              <a:rPr lang="en-GB" dirty="0"/>
              <a:t>Approaches to modelling VAT TEs</a:t>
            </a:r>
          </a:p>
        </p:txBody>
      </p:sp>
      <p:sp>
        <p:nvSpPr>
          <p:cNvPr id="3" name="Footer Placeholder 2">
            <a:extLst>
              <a:ext uri="{FF2B5EF4-FFF2-40B4-BE49-F238E27FC236}">
                <a16:creationId xmlns:a16="http://schemas.microsoft.com/office/drawing/2014/main" id="{51E8C2C5-D5A5-49E0-B02B-B01C2915F109}"/>
              </a:ext>
            </a:extLst>
          </p:cNvPr>
          <p:cNvSpPr>
            <a:spLocks noGrp="1"/>
          </p:cNvSpPr>
          <p:nvPr>
            <p:ph type="ftr" idx="11"/>
          </p:nvPr>
        </p:nvSpPr>
        <p:spPr/>
        <p:txBody>
          <a:bodyPr/>
          <a:lstStyle/>
          <a:p>
            <a:r>
              <a:rPr lang="en-GB"/>
              <a:t>VAT expenditures</a:t>
            </a:r>
          </a:p>
        </p:txBody>
      </p:sp>
    </p:spTree>
    <p:extLst>
      <p:ext uri="{BB962C8B-B14F-4D97-AF65-F5344CB8AC3E}">
        <p14:creationId xmlns:p14="http://schemas.microsoft.com/office/powerpoint/2010/main" val="8999411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6"/>
          <p:cNvSpPr txBox="1"/>
          <p:nvPr/>
        </p:nvSpPr>
        <p:spPr>
          <a:xfrm>
            <a:off x="683946" y="1233491"/>
            <a:ext cx="3892865" cy="4943474"/>
          </a:xfrm>
          <a:prstGeom prst="rect">
            <a:avLst/>
          </a:prstGeom>
          <a:solidFill>
            <a:srgbClr val="F2F2F2"/>
          </a:solid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309E75"/>
              </a:buClr>
              <a:buSzPts val="2000"/>
              <a:buFont typeface="Noto Sans Symbols"/>
              <a:buNone/>
            </a:pPr>
            <a:r>
              <a:rPr lang="en-GB" sz="2000" b="0" i="0" u="none" strike="noStrike" cap="none">
                <a:solidFill>
                  <a:srgbClr val="000000"/>
                </a:solidFill>
                <a:latin typeface="Arial"/>
                <a:ea typeface="Arial"/>
                <a:cs typeface="Arial"/>
                <a:sym typeface="Arial"/>
              </a:rPr>
              <a:t> </a:t>
            </a:r>
            <a:endParaRPr sz="2000" b="0" i="0" u="none" strike="noStrike" cap="none">
              <a:solidFill>
                <a:srgbClr val="000000"/>
              </a:solidFill>
              <a:latin typeface="Arial"/>
              <a:ea typeface="Arial"/>
              <a:cs typeface="Arial"/>
              <a:sym typeface="Arial"/>
            </a:endParaRPr>
          </a:p>
        </p:txBody>
      </p:sp>
      <p:sp>
        <p:nvSpPr>
          <p:cNvPr id="260" name="Google Shape;260;p6"/>
          <p:cNvSpPr txBox="1">
            <a:spLocks noGrp="1"/>
          </p:cNvSpPr>
          <p:nvPr>
            <p:ph type="body" idx="1"/>
          </p:nvPr>
        </p:nvSpPr>
        <p:spPr>
          <a:xfrm>
            <a:off x="4961823" y="1233491"/>
            <a:ext cx="6391981" cy="4943474"/>
          </a:xfrm>
          <a:prstGeom prst="rect">
            <a:avLst/>
          </a:prstGeom>
          <a:noFill/>
          <a:ln>
            <a:noFill/>
          </a:ln>
        </p:spPr>
        <p:txBody>
          <a:bodyPr spcFirstLastPara="1" wrap="square" lIns="91425" tIns="45700" rIns="91425" bIns="45700" anchor="t" anchorCtr="0">
            <a:normAutofit/>
          </a:bodyPr>
          <a:lstStyle/>
          <a:p>
            <a:pPr marL="171462" lvl="0" indent="-171462" algn="l" rtl="0">
              <a:lnSpc>
                <a:spcPct val="100000"/>
              </a:lnSpc>
              <a:spcBef>
                <a:spcPts val="0"/>
              </a:spcBef>
              <a:spcAft>
                <a:spcPts val="0"/>
              </a:spcAft>
              <a:buSzPts val="2000"/>
              <a:buChar char="▪"/>
            </a:pPr>
            <a:r>
              <a:rPr lang="en-GB" dirty="0"/>
              <a:t>Benchmark = a ‘normal’ VAT system without provisions to economically support specific taxpayers</a:t>
            </a:r>
            <a:endParaRPr dirty="0"/>
          </a:p>
          <a:p>
            <a:pPr marL="171462" lvl="0" indent="-171462" algn="l" rtl="0">
              <a:lnSpc>
                <a:spcPct val="100000"/>
              </a:lnSpc>
              <a:spcBef>
                <a:spcPts val="1251"/>
              </a:spcBef>
              <a:spcAft>
                <a:spcPts val="0"/>
              </a:spcAft>
              <a:buSzPts val="2000"/>
              <a:buChar char="▪"/>
            </a:pPr>
            <a:r>
              <a:rPr lang="en-GB" dirty="0"/>
              <a:t>Generally accepted:</a:t>
            </a:r>
            <a:endParaRPr dirty="0"/>
          </a:p>
          <a:p>
            <a:pPr marL="514384" lvl="1" indent="-171462" algn="l" rtl="0">
              <a:lnSpc>
                <a:spcPct val="100000"/>
              </a:lnSpc>
              <a:spcBef>
                <a:spcPts val="1251"/>
              </a:spcBef>
              <a:spcAft>
                <a:spcPts val="0"/>
              </a:spcAft>
              <a:buSzPts val="2000"/>
              <a:buChar char="▪"/>
            </a:pPr>
            <a:r>
              <a:rPr lang="en-GB" dirty="0"/>
              <a:t>exports remain zero-rated in the benchmark</a:t>
            </a:r>
            <a:endParaRPr dirty="0"/>
          </a:p>
          <a:p>
            <a:pPr marL="514384" lvl="1" indent="-171462" algn="l" rtl="0">
              <a:lnSpc>
                <a:spcPct val="100000"/>
              </a:lnSpc>
              <a:spcBef>
                <a:spcPts val="1251"/>
              </a:spcBef>
              <a:spcAft>
                <a:spcPts val="0"/>
              </a:spcAft>
              <a:buSzPts val="2000"/>
              <a:buChar char="▪"/>
            </a:pPr>
            <a:r>
              <a:rPr lang="en-GB" dirty="0"/>
              <a:t>(most) exemptions and zero-ratings are removed</a:t>
            </a:r>
            <a:endParaRPr dirty="0"/>
          </a:p>
          <a:p>
            <a:pPr marL="171462" lvl="0" indent="-171462" algn="l" rtl="0">
              <a:lnSpc>
                <a:spcPct val="100000"/>
              </a:lnSpc>
              <a:spcBef>
                <a:spcPts val="1251"/>
              </a:spcBef>
              <a:spcAft>
                <a:spcPts val="0"/>
              </a:spcAft>
              <a:buSzPts val="2000"/>
              <a:buChar char="▪"/>
            </a:pPr>
            <a:r>
              <a:rPr lang="en-GB" dirty="0"/>
              <a:t>Contentious:</a:t>
            </a:r>
            <a:endParaRPr dirty="0"/>
          </a:p>
          <a:p>
            <a:pPr marL="514384" lvl="1" indent="-171462" algn="l" rtl="0">
              <a:lnSpc>
                <a:spcPct val="100000"/>
              </a:lnSpc>
              <a:spcBef>
                <a:spcPts val="1251"/>
              </a:spcBef>
              <a:spcAft>
                <a:spcPts val="0"/>
              </a:spcAft>
              <a:buSzPts val="2000"/>
              <a:buChar char="▪"/>
            </a:pPr>
            <a:r>
              <a:rPr lang="en-GB" dirty="0"/>
              <a:t>Is govt consumption taxable in the benchmark?</a:t>
            </a:r>
            <a:endParaRPr dirty="0"/>
          </a:p>
          <a:p>
            <a:pPr marL="514384" lvl="1" indent="-171462" algn="l" rtl="0">
              <a:lnSpc>
                <a:spcPct val="100000"/>
              </a:lnSpc>
              <a:spcBef>
                <a:spcPts val="1251"/>
              </a:spcBef>
              <a:spcAft>
                <a:spcPts val="0"/>
              </a:spcAft>
              <a:buSzPts val="2000"/>
              <a:buChar char="▪"/>
            </a:pPr>
            <a:r>
              <a:rPr lang="en-GB" dirty="0"/>
              <a:t>Is the VAT threshold maintained in benchmark?</a:t>
            </a:r>
            <a:endParaRPr dirty="0"/>
          </a:p>
          <a:p>
            <a:pPr marL="514384" lvl="1" indent="-171462" algn="l" rtl="0">
              <a:lnSpc>
                <a:spcPct val="100000"/>
              </a:lnSpc>
              <a:spcBef>
                <a:spcPts val="1251"/>
              </a:spcBef>
              <a:spcAft>
                <a:spcPts val="0"/>
              </a:spcAft>
              <a:buSzPts val="2000"/>
              <a:buChar char="▪"/>
            </a:pPr>
            <a:r>
              <a:rPr lang="en-GB" dirty="0"/>
              <a:t>Is shadow economy (non-compliant above threshold) maintained in benchmark?</a:t>
            </a:r>
            <a:endParaRPr dirty="0"/>
          </a:p>
        </p:txBody>
      </p:sp>
      <p:sp>
        <p:nvSpPr>
          <p:cNvPr id="261" name="Google Shape;261;p6"/>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ct val="99971"/>
              <a:buFont typeface="Arial"/>
              <a:buNone/>
            </a:pPr>
            <a:r>
              <a:rPr lang="en-GB" dirty="0"/>
              <a:t>Measuring overall TE</a:t>
            </a:r>
            <a:endParaRPr dirty="0"/>
          </a:p>
        </p:txBody>
      </p:sp>
      <p:grpSp>
        <p:nvGrpSpPr>
          <p:cNvPr id="262" name="Google Shape;262;p6"/>
          <p:cNvGrpSpPr/>
          <p:nvPr/>
        </p:nvGrpSpPr>
        <p:grpSpPr>
          <a:xfrm>
            <a:off x="739533" y="1404918"/>
            <a:ext cx="3892142" cy="3190083"/>
            <a:chOff x="628346" y="1424168"/>
            <a:chExt cx="3892142" cy="3190083"/>
          </a:xfrm>
        </p:grpSpPr>
        <p:sp>
          <p:nvSpPr>
            <p:cNvPr id="263" name="Google Shape;263;p6"/>
            <p:cNvSpPr/>
            <p:nvPr/>
          </p:nvSpPr>
          <p:spPr>
            <a:xfrm>
              <a:off x="683939" y="3615232"/>
              <a:ext cx="2235749" cy="999019"/>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1" u="none" strike="noStrike" cap="none">
                <a:solidFill>
                  <a:srgbClr val="000000"/>
                </a:solidFill>
                <a:latin typeface="Arial"/>
                <a:ea typeface="Arial"/>
                <a:cs typeface="Arial"/>
                <a:sym typeface="Arial"/>
              </a:endParaRPr>
            </a:p>
          </p:txBody>
        </p:sp>
        <p:sp>
          <p:nvSpPr>
            <p:cNvPr id="264" name="Google Shape;264;p6"/>
            <p:cNvSpPr/>
            <p:nvPr/>
          </p:nvSpPr>
          <p:spPr>
            <a:xfrm>
              <a:off x="683937" y="1607636"/>
              <a:ext cx="2235749" cy="2008794"/>
            </a:xfrm>
            <a:prstGeom prst="rect">
              <a:avLst/>
            </a:prstGeom>
            <a:solidFill>
              <a:srgbClr val="71AEE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1" u="none" strike="noStrike" cap="none">
                <a:solidFill>
                  <a:srgbClr val="000000"/>
                </a:solidFill>
                <a:latin typeface="Arial"/>
                <a:ea typeface="Arial"/>
                <a:cs typeface="Arial"/>
                <a:sym typeface="Arial"/>
              </a:endParaRPr>
            </a:p>
          </p:txBody>
        </p:sp>
        <p:cxnSp>
          <p:nvCxnSpPr>
            <p:cNvPr id="265" name="Google Shape;265;p6"/>
            <p:cNvCxnSpPr/>
            <p:nvPr/>
          </p:nvCxnSpPr>
          <p:spPr>
            <a:xfrm>
              <a:off x="3077685" y="1607636"/>
              <a:ext cx="0" cy="1954884"/>
            </a:xfrm>
            <a:prstGeom prst="straightConnector1">
              <a:avLst/>
            </a:prstGeom>
            <a:noFill/>
            <a:ln w="28575" cap="flat" cmpd="sng">
              <a:solidFill>
                <a:schemeClr val="accent2"/>
              </a:solidFill>
              <a:prstDash val="solid"/>
              <a:miter lim="800000"/>
              <a:headEnd type="triangle" w="med" len="med"/>
              <a:tailEnd type="triangle" w="med" len="med"/>
            </a:ln>
          </p:spPr>
        </p:cxnSp>
        <p:sp>
          <p:nvSpPr>
            <p:cNvPr id="266" name="Google Shape;266;p6"/>
            <p:cNvSpPr txBox="1"/>
            <p:nvPr/>
          </p:nvSpPr>
          <p:spPr>
            <a:xfrm>
              <a:off x="628346" y="1424168"/>
              <a:ext cx="238220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1" i="0" u="none" strike="noStrike" cap="none" dirty="0">
                  <a:solidFill>
                    <a:srgbClr val="000000"/>
                  </a:solidFill>
                  <a:latin typeface="Arial"/>
                  <a:ea typeface="Arial"/>
                  <a:cs typeface="Arial"/>
                  <a:sym typeface="Arial"/>
                </a:rPr>
                <a:t>Benchmark revenue</a:t>
              </a:r>
              <a:endParaRPr dirty="0"/>
            </a:p>
          </p:txBody>
        </p:sp>
        <p:sp>
          <p:nvSpPr>
            <p:cNvPr id="267" name="Google Shape;267;p6"/>
            <p:cNvSpPr txBox="1"/>
            <p:nvPr/>
          </p:nvSpPr>
          <p:spPr>
            <a:xfrm>
              <a:off x="3077686" y="2261912"/>
              <a:ext cx="1442802"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Total current tax expenditure</a:t>
              </a:r>
              <a:endParaRPr/>
            </a:p>
          </p:txBody>
        </p:sp>
        <p:sp>
          <p:nvSpPr>
            <p:cNvPr id="268" name="Google Shape;268;p6"/>
            <p:cNvSpPr txBox="1"/>
            <p:nvPr/>
          </p:nvSpPr>
          <p:spPr>
            <a:xfrm>
              <a:off x="820611" y="3448250"/>
              <a:ext cx="2064568"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1" i="0" u="none" strike="noStrike" cap="none" dirty="0">
                  <a:solidFill>
                    <a:srgbClr val="000000"/>
                  </a:solidFill>
                  <a:latin typeface="Arial"/>
                  <a:ea typeface="Arial"/>
                  <a:cs typeface="Arial"/>
                  <a:sym typeface="Arial"/>
                </a:rPr>
                <a:t>Current revenue</a:t>
              </a:r>
              <a:endParaRPr dirty="0"/>
            </a:p>
          </p:txBody>
        </p:sp>
      </p:grpSp>
      <p:pic>
        <p:nvPicPr>
          <p:cNvPr id="269" name="Google Shape;269;p6"/>
          <p:cNvPicPr preferRelativeResize="0"/>
          <p:nvPr/>
        </p:nvPicPr>
        <p:blipFill rotWithShape="1">
          <a:blip r:embed="rId3">
            <a:alphaModFix/>
          </a:blip>
          <a:srcRect/>
          <a:stretch/>
        </p:blipFill>
        <p:spPr>
          <a:xfrm>
            <a:off x="11772900" y="6438900"/>
            <a:ext cx="203200" cy="203200"/>
          </a:xfrm>
          <a:prstGeom prst="rect">
            <a:avLst/>
          </a:prstGeom>
          <a:noFill/>
          <a:ln>
            <a:noFill/>
          </a:ln>
        </p:spPr>
      </p:pic>
      <p:sp>
        <p:nvSpPr>
          <p:cNvPr id="2" name="Footer Placeholder 1">
            <a:extLst>
              <a:ext uri="{FF2B5EF4-FFF2-40B4-BE49-F238E27FC236}">
                <a16:creationId xmlns:a16="http://schemas.microsoft.com/office/drawing/2014/main" id="{0A5D68B0-5330-413B-8435-7D794A042805}"/>
              </a:ext>
            </a:extLst>
          </p:cNvPr>
          <p:cNvSpPr>
            <a:spLocks noGrp="1"/>
          </p:cNvSpPr>
          <p:nvPr>
            <p:ph type="ftr" idx="11"/>
          </p:nvPr>
        </p:nvSpPr>
        <p:spPr/>
        <p:txBody>
          <a:bodyPr/>
          <a:lstStyle/>
          <a:p>
            <a:r>
              <a:rPr lang="en-GB"/>
              <a:t>VAT expenditures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7"/>
          <p:cNvSpPr txBox="1"/>
          <p:nvPr/>
        </p:nvSpPr>
        <p:spPr>
          <a:xfrm>
            <a:off x="6168742" y="1244046"/>
            <a:ext cx="4682138" cy="4943474"/>
          </a:xfrm>
          <a:prstGeom prst="rect">
            <a:avLst/>
          </a:prstGeom>
          <a:solidFill>
            <a:srgbClr val="F2F2F2"/>
          </a:solid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309E75"/>
              </a:buClr>
              <a:buSzPts val="2000"/>
              <a:buFont typeface="Noto Sans Symbols"/>
              <a:buNone/>
            </a:pPr>
            <a:r>
              <a:rPr lang="en-GB" sz="2000" b="0" i="0" u="none" strike="noStrike" cap="none">
                <a:solidFill>
                  <a:srgbClr val="000000"/>
                </a:solidFill>
                <a:latin typeface="Arial"/>
                <a:ea typeface="Arial"/>
                <a:cs typeface="Arial"/>
                <a:sym typeface="Arial"/>
              </a:rPr>
              <a:t> </a:t>
            </a:r>
            <a:endParaRPr sz="2000" b="0" i="0" u="none" strike="noStrike" cap="none">
              <a:solidFill>
                <a:srgbClr val="000000"/>
              </a:solidFill>
              <a:latin typeface="Arial"/>
              <a:ea typeface="Arial"/>
              <a:cs typeface="Arial"/>
              <a:sym typeface="Arial"/>
            </a:endParaRPr>
          </a:p>
        </p:txBody>
      </p:sp>
      <p:sp>
        <p:nvSpPr>
          <p:cNvPr id="275" name="Google Shape;275;p7"/>
          <p:cNvSpPr txBox="1">
            <a:spLocks noGrp="1"/>
          </p:cNvSpPr>
          <p:nvPr>
            <p:ph type="body" idx="1"/>
          </p:nvPr>
        </p:nvSpPr>
        <p:spPr>
          <a:xfrm>
            <a:off x="683946" y="1233491"/>
            <a:ext cx="4682138" cy="4943474"/>
          </a:xfrm>
          <a:prstGeom prst="rect">
            <a:avLst/>
          </a:prstGeom>
          <a:solidFill>
            <a:srgbClr val="F2F2F2"/>
          </a:solid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GB" dirty="0"/>
              <a:t> </a:t>
            </a:r>
            <a:endParaRPr dirty="0"/>
          </a:p>
        </p:txBody>
      </p:sp>
      <p:sp>
        <p:nvSpPr>
          <p:cNvPr id="276" name="Google Shape;276;p7"/>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ct val="99971"/>
              <a:buFont typeface="Arial"/>
              <a:buNone/>
            </a:pPr>
            <a:r>
              <a:rPr lang="en-GB"/>
              <a:t>Measuring TE for each provision</a:t>
            </a:r>
            <a:endParaRPr/>
          </a:p>
        </p:txBody>
      </p:sp>
      <p:grpSp>
        <p:nvGrpSpPr>
          <p:cNvPr id="277" name="Google Shape;277;p7"/>
          <p:cNvGrpSpPr/>
          <p:nvPr/>
        </p:nvGrpSpPr>
        <p:grpSpPr>
          <a:xfrm>
            <a:off x="6279926" y="3238730"/>
            <a:ext cx="4100178" cy="1861426"/>
            <a:chOff x="6074463" y="2752825"/>
            <a:chExt cx="4100178" cy="1861426"/>
          </a:xfrm>
        </p:grpSpPr>
        <p:sp>
          <p:nvSpPr>
            <p:cNvPr id="278" name="Google Shape;278;p7"/>
            <p:cNvSpPr/>
            <p:nvPr/>
          </p:nvSpPr>
          <p:spPr>
            <a:xfrm>
              <a:off x="6074465" y="3615232"/>
              <a:ext cx="1953384" cy="999019"/>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1" u="none" strike="noStrike" cap="none">
                <a:solidFill>
                  <a:srgbClr val="000000"/>
                </a:solidFill>
                <a:latin typeface="Arial"/>
                <a:ea typeface="Arial"/>
                <a:cs typeface="Arial"/>
                <a:sym typeface="Arial"/>
              </a:endParaRPr>
            </a:p>
          </p:txBody>
        </p:sp>
        <p:sp>
          <p:nvSpPr>
            <p:cNvPr id="279" name="Google Shape;279;p7"/>
            <p:cNvSpPr/>
            <p:nvPr/>
          </p:nvSpPr>
          <p:spPr>
            <a:xfrm>
              <a:off x="6074463" y="2757638"/>
              <a:ext cx="1953384" cy="858792"/>
            </a:xfrm>
            <a:prstGeom prst="rect">
              <a:avLst/>
            </a:prstGeom>
            <a:solidFill>
              <a:srgbClr val="71AEE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1" u="none" strike="noStrike" cap="none">
                <a:solidFill>
                  <a:srgbClr val="000000"/>
                </a:solidFill>
                <a:latin typeface="Arial"/>
                <a:ea typeface="Arial"/>
                <a:cs typeface="Arial"/>
                <a:sym typeface="Arial"/>
              </a:endParaRPr>
            </a:p>
          </p:txBody>
        </p:sp>
        <p:cxnSp>
          <p:nvCxnSpPr>
            <p:cNvPr id="280" name="Google Shape;280;p7"/>
            <p:cNvCxnSpPr/>
            <p:nvPr/>
          </p:nvCxnSpPr>
          <p:spPr>
            <a:xfrm>
              <a:off x="8110149" y="2752825"/>
              <a:ext cx="0" cy="858792"/>
            </a:xfrm>
            <a:prstGeom prst="straightConnector1">
              <a:avLst/>
            </a:prstGeom>
            <a:noFill/>
            <a:ln w="28575" cap="flat" cmpd="sng">
              <a:solidFill>
                <a:schemeClr val="accent2"/>
              </a:solidFill>
              <a:prstDash val="solid"/>
              <a:miter lim="800000"/>
              <a:headEnd type="triangle" w="med" len="med"/>
              <a:tailEnd type="none" w="med" len="med"/>
            </a:ln>
          </p:spPr>
        </p:cxnSp>
        <p:sp>
          <p:nvSpPr>
            <p:cNvPr id="281" name="Google Shape;281;p7"/>
            <p:cNvSpPr txBox="1"/>
            <p:nvPr/>
          </p:nvSpPr>
          <p:spPr>
            <a:xfrm>
              <a:off x="8221341" y="2752825"/>
              <a:ext cx="1953300" cy="738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dirty="0"/>
                <a:t>Reduction in TE </a:t>
              </a:r>
              <a:r>
                <a:rPr lang="en-GB" sz="1400" b="0" i="0" u="none" strike="noStrike" cap="none" dirty="0">
                  <a:solidFill>
                    <a:srgbClr val="000000"/>
                  </a:solidFill>
                  <a:latin typeface="Arial"/>
                  <a:ea typeface="Arial"/>
                  <a:cs typeface="Arial"/>
                  <a:sym typeface="Arial"/>
                </a:rPr>
                <a:t>from </a:t>
              </a:r>
              <a:r>
                <a:rPr lang="en-GB" sz="1400" b="0" i="0" u="sng" strike="noStrike" cap="none" dirty="0">
                  <a:solidFill>
                    <a:srgbClr val="000000"/>
                  </a:solidFill>
                  <a:latin typeface="Arial"/>
                  <a:ea typeface="Arial"/>
                  <a:cs typeface="Arial"/>
                  <a:sym typeface="Arial"/>
                </a:rPr>
                <a:t>removing a provision from current system</a:t>
              </a:r>
              <a:endParaRPr dirty="0"/>
            </a:p>
          </p:txBody>
        </p:sp>
        <p:sp>
          <p:nvSpPr>
            <p:cNvPr id="282" name="Google Shape;282;p7"/>
            <p:cNvSpPr txBox="1"/>
            <p:nvPr/>
          </p:nvSpPr>
          <p:spPr>
            <a:xfrm>
              <a:off x="6411813" y="3436637"/>
              <a:ext cx="2064568"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1" i="0" u="none" strike="noStrike" cap="none" dirty="0">
                  <a:solidFill>
                    <a:srgbClr val="000000"/>
                  </a:solidFill>
                  <a:latin typeface="Arial"/>
                  <a:ea typeface="Arial"/>
                  <a:cs typeface="Arial"/>
                  <a:sym typeface="Arial"/>
                </a:rPr>
                <a:t>Current</a:t>
              </a:r>
              <a:endParaRPr dirty="0"/>
            </a:p>
          </p:txBody>
        </p:sp>
      </p:grpSp>
      <p:grpSp>
        <p:nvGrpSpPr>
          <p:cNvPr id="283" name="Google Shape;283;p7"/>
          <p:cNvGrpSpPr/>
          <p:nvPr/>
        </p:nvGrpSpPr>
        <p:grpSpPr>
          <a:xfrm>
            <a:off x="804429" y="1904062"/>
            <a:ext cx="3803430" cy="3196094"/>
            <a:chOff x="683938" y="1418157"/>
            <a:chExt cx="3803430" cy="3196094"/>
          </a:xfrm>
        </p:grpSpPr>
        <p:sp>
          <p:nvSpPr>
            <p:cNvPr id="284" name="Google Shape;284;p7"/>
            <p:cNvSpPr/>
            <p:nvPr/>
          </p:nvSpPr>
          <p:spPr>
            <a:xfrm>
              <a:off x="683940" y="2052518"/>
              <a:ext cx="1953384" cy="2561733"/>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1" u="none" strike="noStrike" cap="none">
                <a:solidFill>
                  <a:srgbClr val="000000"/>
                </a:solidFill>
                <a:latin typeface="Arial"/>
                <a:ea typeface="Arial"/>
                <a:cs typeface="Arial"/>
                <a:sym typeface="Arial"/>
              </a:endParaRPr>
            </a:p>
          </p:txBody>
        </p:sp>
        <p:sp>
          <p:nvSpPr>
            <p:cNvPr id="285" name="Google Shape;285;p7"/>
            <p:cNvSpPr/>
            <p:nvPr/>
          </p:nvSpPr>
          <p:spPr>
            <a:xfrm>
              <a:off x="683938" y="1602823"/>
              <a:ext cx="1953384" cy="449695"/>
            </a:xfrm>
            <a:prstGeom prst="rect">
              <a:avLst/>
            </a:prstGeom>
            <a:solidFill>
              <a:srgbClr val="71AEE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1" u="none" strike="noStrike" cap="none">
                <a:solidFill>
                  <a:srgbClr val="000000"/>
                </a:solidFill>
                <a:latin typeface="Arial"/>
                <a:ea typeface="Arial"/>
                <a:cs typeface="Arial"/>
                <a:sym typeface="Arial"/>
              </a:endParaRPr>
            </a:p>
          </p:txBody>
        </p:sp>
        <p:cxnSp>
          <p:nvCxnSpPr>
            <p:cNvPr id="286" name="Google Shape;286;p7"/>
            <p:cNvCxnSpPr/>
            <p:nvPr/>
          </p:nvCxnSpPr>
          <p:spPr>
            <a:xfrm>
              <a:off x="2801440" y="1643080"/>
              <a:ext cx="0" cy="409438"/>
            </a:xfrm>
            <a:prstGeom prst="straightConnector1">
              <a:avLst/>
            </a:prstGeom>
            <a:noFill/>
            <a:ln w="28575" cap="flat" cmpd="sng">
              <a:solidFill>
                <a:schemeClr val="accent2"/>
              </a:solidFill>
              <a:prstDash val="solid"/>
              <a:miter lim="800000"/>
              <a:headEnd type="none" w="med" len="med"/>
              <a:tailEnd type="triangle" w="med" len="med"/>
            </a:ln>
          </p:spPr>
        </p:cxnSp>
        <p:sp>
          <p:nvSpPr>
            <p:cNvPr id="287" name="Google Shape;287;p7"/>
            <p:cNvSpPr txBox="1"/>
            <p:nvPr/>
          </p:nvSpPr>
          <p:spPr>
            <a:xfrm>
              <a:off x="864411" y="1418157"/>
              <a:ext cx="1592437"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1" i="0" u="none" strike="noStrike" cap="none" dirty="0">
                  <a:solidFill>
                    <a:srgbClr val="000000"/>
                  </a:solidFill>
                  <a:latin typeface="Arial"/>
                  <a:ea typeface="Arial"/>
                  <a:cs typeface="Arial"/>
                  <a:sym typeface="Arial"/>
                </a:rPr>
                <a:t>Benchmark</a:t>
              </a:r>
              <a:endParaRPr dirty="0"/>
            </a:p>
          </p:txBody>
        </p:sp>
        <p:sp>
          <p:nvSpPr>
            <p:cNvPr id="288" name="Google Shape;288;p7"/>
            <p:cNvSpPr txBox="1"/>
            <p:nvPr/>
          </p:nvSpPr>
          <p:spPr>
            <a:xfrm>
              <a:off x="2801440" y="1602823"/>
              <a:ext cx="1685928" cy="738900"/>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1400"/>
                <a:buFont typeface="Arial"/>
                <a:buNone/>
              </a:pPr>
              <a:r>
                <a:rPr lang="en-GB" dirty="0"/>
                <a:t>TE </a:t>
              </a:r>
              <a:r>
                <a:rPr lang="en-GB" sz="1400" b="0" i="0" u="none" strike="noStrike" cap="none" dirty="0">
                  <a:solidFill>
                    <a:srgbClr val="000000"/>
                  </a:solidFill>
                  <a:latin typeface="Arial"/>
                  <a:ea typeface="Arial"/>
                  <a:cs typeface="Arial"/>
                  <a:sym typeface="Arial"/>
                </a:rPr>
                <a:t>from </a:t>
              </a:r>
              <a:r>
                <a:rPr lang="en-GB" sz="1400" b="0" i="0" u="sng" strike="noStrike" cap="none" dirty="0">
                  <a:solidFill>
                    <a:srgbClr val="000000"/>
                  </a:solidFill>
                  <a:latin typeface="Arial"/>
                  <a:ea typeface="Arial"/>
                  <a:cs typeface="Arial"/>
                  <a:sym typeface="Arial"/>
                </a:rPr>
                <a:t>adding a provision to benchmark system</a:t>
              </a:r>
              <a:endParaRPr dirty="0"/>
            </a:p>
          </p:txBody>
        </p:sp>
      </p:grpSp>
      <p:sp>
        <p:nvSpPr>
          <p:cNvPr id="289" name="Google Shape;289;p7"/>
          <p:cNvSpPr txBox="1"/>
          <p:nvPr/>
        </p:nvSpPr>
        <p:spPr>
          <a:xfrm>
            <a:off x="683938" y="1238757"/>
            <a:ext cx="4682138"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1" i="0" u="none" strike="noStrike" cap="none" dirty="0">
                <a:solidFill>
                  <a:srgbClr val="000000"/>
                </a:solidFill>
                <a:latin typeface="Arial"/>
                <a:ea typeface="Arial"/>
                <a:cs typeface="Arial"/>
                <a:sym typeface="Arial"/>
              </a:rPr>
              <a:t>Option 1 – start from benchmark</a:t>
            </a:r>
            <a:endParaRPr dirty="0"/>
          </a:p>
        </p:txBody>
      </p:sp>
      <p:sp>
        <p:nvSpPr>
          <p:cNvPr id="290" name="Google Shape;290;p7"/>
          <p:cNvSpPr txBox="1"/>
          <p:nvPr/>
        </p:nvSpPr>
        <p:spPr>
          <a:xfrm>
            <a:off x="6207184" y="1238757"/>
            <a:ext cx="46436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1" i="0" u="none" strike="noStrike" cap="none">
                <a:solidFill>
                  <a:srgbClr val="000000"/>
                </a:solidFill>
                <a:latin typeface="Arial"/>
                <a:ea typeface="Arial"/>
                <a:cs typeface="Arial"/>
                <a:sym typeface="Arial"/>
              </a:rPr>
              <a:t>Option 2 – start from current</a:t>
            </a:r>
            <a:endParaRPr/>
          </a:p>
        </p:txBody>
      </p:sp>
      <p:pic>
        <p:nvPicPr>
          <p:cNvPr id="291" name="Google Shape;291;p7"/>
          <p:cNvPicPr preferRelativeResize="0"/>
          <p:nvPr/>
        </p:nvPicPr>
        <p:blipFill rotWithShape="1">
          <a:blip r:embed="rId3">
            <a:alphaModFix/>
          </a:blip>
          <a:srcRect/>
          <a:stretch/>
        </p:blipFill>
        <p:spPr>
          <a:xfrm>
            <a:off x="11772900" y="6438900"/>
            <a:ext cx="203200" cy="203200"/>
          </a:xfrm>
          <a:prstGeom prst="rect">
            <a:avLst/>
          </a:prstGeom>
          <a:noFill/>
          <a:ln>
            <a:noFill/>
          </a:ln>
        </p:spPr>
      </p:pic>
      <p:sp>
        <p:nvSpPr>
          <p:cNvPr id="292" name="Google Shape;292;p7"/>
          <p:cNvSpPr/>
          <p:nvPr/>
        </p:nvSpPr>
        <p:spPr>
          <a:xfrm>
            <a:off x="4191000" y="5802132"/>
            <a:ext cx="3061396" cy="369332"/>
          </a:xfrm>
          <a:prstGeom prst="roundRect">
            <a:avLst/>
          </a:prstGeom>
          <a:solidFill>
            <a:schemeClr val="lt1"/>
          </a:solidFill>
          <a:ln w="12700" cap="flat" cmpd="sng">
            <a:solidFill>
              <a:schemeClr val="accent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600" b="1" i="0" u="none" strike="noStrike" cap="none">
                <a:solidFill>
                  <a:schemeClr val="dk1"/>
                </a:solidFill>
                <a:latin typeface="Libre Franklin"/>
                <a:ea typeface="Libre Franklin"/>
                <a:cs typeface="Libre Franklin"/>
                <a:sym typeface="Libre Franklin"/>
              </a:rPr>
              <a:t>Option 1 TE ≠ Option 2 TE</a:t>
            </a:r>
            <a:endParaRPr/>
          </a:p>
        </p:txBody>
      </p:sp>
      <p:sp>
        <p:nvSpPr>
          <p:cNvPr id="2" name="Footer Placeholder 1">
            <a:extLst>
              <a:ext uri="{FF2B5EF4-FFF2-40B4-BE49-F238E27FC236}">
                <a16:creationId xmlns:a16="http://schemas.microsoft.com/office/drawing/2014/main" id="{11EAFAB1-68C5-46C6-9CA1-979520AE0383}"/>
              </a:ext>
            </a:extLst>
          </p:cNvPr>
          <p:cNvSpPr>
            <a:spLocks noGrp="1"/>
          </p:cNvSpPr>
          <p:nvPr>
            <p:ph type="ftr" idx="11"/>
          </p:nvPr>
        </p:nvSpPr>
        <p:spPr/>
        <p:txBody>
          <a:bodyPr/>
          <a:lstStyle/>
          <a:p>
            <a:r>
              <a:rPr lang="en-GB"/>
              <a:t>VAT expenditures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7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 grpId="0" animBg="1"/>
      <p:bldP spid="275" grpId="0" build="p" animBg="1"/>
      <p:bldP spid="289" grpId="0"/>
      <p:bldP spid="290" grpId="0"/>
      <p:bldP spid="29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rrow: Curved Up 23">
            <a:extLst>
              <a:ext uri="{FF2B5EF4-FFF2-40B4-BE49-F238E27FC236}">
                <a16:creationId xmlns:a16="http://schemas.microsoft.com/office/drawing/2014/main" id="{1F9B909C-2A0B-4C8C-A783-935C6739A734}"/>
              </a:ext>
            </a:extLst>
          </p:cNvPr>
          <p:cNvSpPr/>
          <p:nvPr/>
        </p:nvSpPr>
        <p:spPr>
          <a:xfrm>
            <a:off x="8994080" y="2396691"/>
            <a:ext cx="2513975"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Arrow: Curved Up 22">
            <a:extLst>
              <a:ext uri="{FF2B5EF4-FFF2-40B4-BE49-F238E27FC236}">
                <a16:creationId xmlns:a16="http://schemas.microsoft.com/office/drawing/2014/main" id="{091AB1AC-5840-470D-812B-8984493EAC6F}"/>
              </a:ext>
            </a:extLst>
          </p:cNvPr>
          <p:cNvSpPr/>
          <p:nvPr/>
        </p:nvSpPr>
        <p:spPr>
          <a:xfrm>
            <a:off x="5991546" y="2411636"/>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 name="Arrow: Curved Up 4">
            <a:extLst>
              <a:ext uri="{FF2B5EF4-FFF2-40B4-BE49-F238E27FC236}">
                <a16:creationId xmlns:a16="http://schemas.microsoft.com/office/drawing/2014/main" id="{F38D56CC-F3AF-4E91-82D4-DBC3DFDD47E8}"/>
              </a:ext>
            </a:extLst>
          </p:cNvPr>
          <p:cNvSpPr/>
          <p:nvPr/>
        </p:nvSpPr>
        <p:spPr>
          <a:xfrm>
            <a:off x="2621528" y="2396691"/>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 name="Content Placeholder 1">
            <a:extLst>
              <a:ext uri="{FF2B5EF4-FFF2-40B4-BE49-F238E27FC236}">
                <a16:creationId xmlns:a16="http://schemas.microsoft.com/office/drawing/2014/main" id="{A89C43E0-6522-42CC-AD0F-708361102ACA}"/>
              </a:ext>
            </a:extLst>
          </p:cNvPr>
          <p:cNvSpPr>
            <a:spLocks noGrp="1"/>
          </p:cNvSpPr>
          <p:nvPr>
            <p:ph idx="1"/>
          </p:nvPr>
        </p:nvSpPr>
        <p:spPr/>
        <p:txBody>
          <a:bodyPr/>
          <a:lstStyle/>
          <a:p>
            <a:pPr marL="0" indent="0">
              <a:buNone/>
            </a:pPr>
            <a:r>
              <a:rPr lang="en-GB" dirty="0"/>
              <a:t> </a:t>
            </a:r>
          </a:p>
        </p:txBody>
      </p:sp>
      <p:sp>
        <p:nvSpPr>
          <p:cNvPr id="3" name="Footer Placeholder 2">
            <a:extLst>
              <a:ext uri="{FF2B5EF4-FFF2-40B4-BE49-F238E27FC236}">
                <a16:creationId xmlns:a16="http://schemas.microsoft.com/office/drawing/2014/main" id="{73D48FD1-15DB-4909-A9AE-6A486E9C813F}"/>
              </a:ext>
            </a:extLst>
          </p:cNvPr>
          <p:cNvSpPr>
            <a:spLocks noGrp="1"/>
          </p:cNvSpPr>
          <p:nvPr>
            <p:ph type="ftr" sz="quarter" idx="10"/>
          </p:nvPr>
        </p:nvSpPr>
        <p:spPr>
          <a:xfrm>
            <a:off x="693245" y="6356365"/>
            <a:ext cx="4114799" cy="365126"/>
          </a:xfrm>
          <a:prstGeom prst="rect">
            <a:avLst/>
          </a:prstGeom>
        </p:spPr>
        <p:txBody>
          <a:bodyPr vert="horz" lIns="91440" tIns="45720" rIns="91440" bIns="45720"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999" b="1" i="0" u="none" strike="noStrike" cap="none">
                <a:solidFill>
                  <a:schemeClr val="bg2"/>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VAT expenditures</a:t>
            </a:r>
            <a:endParaRPr kumimoji="0" lang="en-US" sz="999" b="1" i="0" u="none" strike="noStrike" kern="1200" cap="none" spc="0" normalizeH="0" baseline="0" noProof="0" dirty="0">
              <a:ln>
                <a:noFill/>
              </a:ln>
              <a:solidFill>
                <a:srgbClr val="40646D"/>
              </a:solidFill>
              <a:effectLst/>
              <a:uLnTx/>
              <a:uFillTx/>
              <a:latin typeface="Arial" panose="020B0604020202020204"/>
              <a:ea typeface="+mn-ea"/>
              <a:cs typeface="+mn-cs"/>
            </a:endParaRPr>
          </a:p>
        </p:txBody>
      </p:sp>
      <p:sp>
        <p:nvSpPr>
          <p:cNvPr id="4" name="Title 3">
            <a:extLst>
              <a:ext uri="{FF2B5EF4-FFF2-40B4-BE49-F238E27FC236}">
                <a16:creationId xmlns:a16="http://schemas.microsoft.com/office/drawing/2014/main" id="{3F0A622F-8475-445F-A110-2D433A51C1DF}"/>
              </a:ext>
            </a:extLst>
          </p:cNvPr>
          <p:cNvSpPr>
            <a:spLocks noGrp="1"/>
          </p:cNvSpPr>
          <p:nvPr>
            <p:ph type="title"/>
          </p:nvPr>
        </p:nvSpPr>
        <p:spPr>
          <a:xfrm>
            <a:off x="165163" y="220188"/>
            <a:ext cx="9613319" cy="571578"/>
          </a:xfrm>
        </p:spPr>
        <p:txBody>
          <a:bodyPr>
            <a:normAutofit fontScale="90000"/>
          </a:bodyPr>
          <a:lstStyle/>
          <a:p>
            <a:r>
              <a:rPr lang="en-GB" dirty="0"/>
              <a:t>Starting from the </a:t>
            </a:r>
            <a:r>
              <a:rPr lang="en-GB" i="1" dirty="0"/>
              <a:t>benchmark</a:t>
            </a:r>
            <a:r>
              <a:rPr lang="en-GB" dirty="0"/>
              <a:t> tax system, </a:t>
            </a:r>
            <a:r>
              <a:rPr lang="en-GB" i="1" dirty="0"/>
              <a:t>add</a:t>
            </a:r>
            <a:r>
              <a:rPr lang="en-GB" dirty="0"/>
              <a:t> an exemption for flour</a:t>
            </a:r>
          </a:p>
        </p:txBody>
      </p:sp>
      <p:pic>
        <p:nvPicPr>
          <p:cNvPr id="1026" name="Picture 2" descr="Farmer Icon Vector Isolated On White Background, Logo Concept Of Farmer  Sign On Transparent Background, Filled Black Symbol Royalty Free Cliparts,  Vectors, And Stock Illustration. Image 111623698.">
            <a:extLst>
              <a:ext uri="{FF2B5EF4-FFF2-40B4-BE49-F238E27FC236}">
                <a16:creationId xmlns:a16="http://schemas.microsoft.com/office/drawing/2014/main" id="{A12259AA-46F6-4009-9FCC-D5E8DA22D8FD}"/>
              </a:ext>
            </a:extLst>
          </p:cNvPr>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27060" t="15091" r="27113" b="5868"/>
          <a:stretch/>
        </p:blipFill>
        <p:spPr bwMode="auto">
          <a:xfrm>
            <a:off x="2049444" y="1233491"/>
            <a:ext cx="628582" cy="108413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go For Rice Mill Clipart - Full Size Clipart (#508264) - PinClipart">
            <a:extLst>
              <a:ext uri="{FF2B5EF4-FFF2-40B4-BE49-F238E27FC236}">
                <a16:creationId xmlns:a16="http://schemas.microsoft.com/office/drawing/2014/main" id="{A07FA617-D626-4B6B-835F-E8519CC098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2842" y="1233491"/>
            <a:ext cx="1155203" cy="1084139"/>
          </a:xfrm>
          <a:prstGeom prst="rect">
            <a:avLst/>
          </a:prstGeom>
          <a:noFill/>
          <a:extLst>
            <a:ext uri="{909E8E84-426E-40DD-AFC4-6F175D3DCCD1}">
              <a14:hiddenFill xmlns:a14="http://schemas.microsoft.com/office/drawing/2010/main">
                <a:solidFill>
                  <a:srgbClr val="FFFFFF"/>
                </a:solidFill>
              </a14:hiddenFill>
            </a:ext>
          </a:extLst>
        </p:spPr>
      </p:pic>
      <p:sp>
        <p:nvSpPr>
          <p:cNvPr id="9" name="Speech Bubble: Rectangle with Corners Rounded 8">
            <a:extLst>
              <a:ext uri="{FF2B5EF4-FFF2-40B4-BE49-F238E27FC236}">
                <a16:creationId xmlns:a16="http://schemas.microsoft.com/office/drawing/2014/main" id="{CB3DD313-488D-481F-BF93-6576188D9264}"/>
              </a:ext>
            </a:extLst>
          </p:cNvPr>
          <p:cNvSpPr/>
          <p:nvPr/>
        </p:nvSpPr>
        <p:spPr>
          <a:xfrm>
            <a:off x="165164" y="2645252"/>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Sales</a:t>
            </a:r>
          </a:p>
        </p:txBody>
      </p:sp>
      <p:sp>
        <p:nvSpPr>
          <p:cNvPr id="10" name="Speech Bubble: Rectangle with Corners Rounded 9">
            <a:extLst>
              <a:ext uri="{FF2B5EF4-FFF2-40B4-BE49-F238E27FC236}">
                <a16:creationId xmlns:a16="http://schemas.microsoft.com/office/drawing/2014/main" id="{E5A47863-6842-47C0-9D89-DC9F9FC8C3D2}"/>
              </a:ext>
            </a:extLst>
          </p:cNvPr>
          <p:cNvSpPr/>
          <p:nvPr/>
        </p:nvSpPr>
        <p:spPr>
          <a:xfrm>
            <a:off x="165164" y="3532718"/>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charged on sales</a:t>
            </a:r>
          </a:p>
        </p:txBody>
      </p:sp>
      <p:sp>
        <p:nvSpPr>
          <p:cNvPr id="11" name="Speech Bubble: Rectangle with Corners Rounded 10">
            <a:extLst>
              <a:ext uri="{FF2B5EF4-FFF2-40B4-BE49-F238E27FC236}">
                <a16:creationId xmlns:a16="http://schemas.microsoft.com/office/drawing/2014/main" id="{7EE690DD-20BE-497A-BBCC-D64D6D1C602F}"/>
              </a:ext>
            </a:extLst>
          </p:cNvPr>
          <p:cNvSpPr/>
          <p:nvPr/>
        </p:nvSpPr>
        <p:spPr>
          <a:xfrm>
            <a:off x="3227230" y="264525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200</a:t>
            </a:r>
          </a:p>
        </p:txBody>
      </p:sp>
      <p:sp>
        <p:nvSpPr>
          <p:cNvPr id="12" name="Speech Bubble: Rectangle with Corners Rounded 11">
            <a:extLst>
              <a:ext uri="{FF2B5EF4-FFF2-40B4-BE49-F238E27FC236}">
                <a16:creationId xmlns:a16="http://schemas.microsoft.com/office/drawing/2014/main" id="{5E40F98B-4492-4AD8-8C19-ED7A8B208B97}"/>
              </a:ext>
            </a:extLst>
          </p:cNvPr>
          <p:cNvSpPr/>
          <p:nvPr/>
        </p:nvSpPr>
        <p:spPr>
          <a:xfrm>
            <a:off x="6620988" y="2647658"/>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500</a:t>
            </a:r>
          </a:p>
        </p:txBody>
      </p:sp>
      <p:sp>
        <p:nvSpPr>
          <p:cNvPr id="13" name="Speech Bubble: Rectangle with Corners Rounded 12">
            <a:extLst>
              <a:ext uri="{FF2B5EF4-FFF2-40B4-BE49-F238E27FC236}">
                <a16:creationId xmlns:a16="http://schemas.microsoft.com/office/drawing/2014/main" id="{1D288557-2AD3-47F7-9E4E-A9E2AF00DDBC}"/>
              </a:ext>
            </a:extLst>
          </p:cNvPr>
          <p:cNvSpPr/>
          <p:nvPr/>
        </p:nvSpPr>
        <p:spPr>
          <a:xfrm>
            <a:off x="9531533" y="264525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600</a:t>
            </a:r>
          </a:p>
        </p:txBody>
      </p:sp>
      <p:sp>
        <p:nvSpPr>
          <p:cNvPr id="14" name="Speech Bubble: Rectangle with Corners Rounded 13">
            <a:extLst>
              <a:ext uri="{FF2B5EF4-FFF2-40B4-BE49-F238E27FC236}">
                <a16:creationId xmlns:a16="http://schemas.microsoft.com/office/drawing/2014/main" id="{7C5427CA-AA6C-4574-AB91-4A3D6C3A4ED8}"/>
              </a:ext>
            </a:extLst>
          </p:cNvPr>
          <p:cNvSpPr/>
          <p:nvPr/>
        </p:nvSpPr>
        <p:spPr>
          <a:xfrm>
            <a:off x="3227230" y="3532718"/>
            <a:ext cx="1441519" cy="651444"/>
          </a:xfrm>
          <a:prstGeom prst="wedgeRoundRectCallout">
            <a:avLst>
              <a:gd name="adj1" fmla="val -29088"/>
              <a:gd name="adj2" fmla="val -31622"/>
              <a:gd name="adj3" fmla="val 16667"/>
            </a:avLst>
          </a:prstGeom>
          <a:solidFill>
            <a:schemeClr val="accent1"/>
          </a:solidFill>
          <a:ln w="28575">
            <a:solidFill>
              <a:schemeClr val="accent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40</a:t>
            </a:r>
          </a:p>
        </p:txBody>
      </p:sp>
      <p:sp>
        <p:nvSpPr>
          <p:cNvPr id="15" name="Speech Bubble: Rectangle with Corners Rounded 14">
            <a:extLst>
              <a:ext uri="{FF2B5EF4-FFF2-40B4-BE49-F238E27FC236}">
                <a16:creationId xmlns:a16="http://schemas.microsoft.com/office/drawing/2014/main" id="{8B75F5D3-4180-4F3E-9673-B669751AA39E}"/>
              </a:ext>
            </a:extLst>
          </p:cNvPr>
          <p:cNvSpPr/>
          <p:nvPr/>
        </p:nvSpPr>
        <p:spPr>
          <a:xfrm>
            <a:off x="6620988" y="3532718"/>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100</a:t>
            </a:r>
          </a:p>
        </p:txBody>
      </p:sp>
      <p:sp>
        <p:nvSpPr>
          <p:cNvPr id="16" name="Speech Bubble: Rectangle with Corners Rounded 15">
            <a:extLst>
              <a:ext uri="{FF2B5EF4-FFF2-40B4-BE49-F238E27FC236}">
                <a16:creationId xmlns:a16="http://schemas.microsoft.com/office/drawing/2014/main" id="{10D9D1C9-F3FD-472D-9E1A-B5D9A86C471A}"/>
              </a:ext>
            </a:extLst>
          </p:cNvPr>
          <p:cNvSpPr/>
          <p:nvPr/>
        </p:nvSpPr>
        <p:spPr>
          <a:xfrm>
            <a:off x="9531533" y="353271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120</a:t>
            </a:r>
          </a:p>
        </p:txBody>
      </p:sp>
      <p:pic>
        <p:nvPicPr>
          <p:cNvPr id="1034" name="Picture 10" descr="Consumer Icons - Download Free Vector Icons | Noun Project">
            <a:extLst>
              <a:ext uri="{FF2B5EF4-FFF2-40B4-BE49-F238E27FC236}">
                <a16:creationId xmlns:a16="http://schemas.microsoft.com/office/drawing/2014/main" id="{9FEC99A5-DE1B-49F5-8FF7-74C940FAE086}"/>
              </a:ext>
            </a:extLst>
          </p:cNvPr>
          <p:cNvPicPr>
            <a:picLocks noChangeAspect="1" noChangeArrowheads="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841190" y="1233491"/>
            <a:ext cx="1084139" cy="1084139"/>
          </a:xfrm>
          <a:prstGeom prst="rect">
            <a:avLst/>
          </a:prstGeom>
          <a:noFill/>
          <a:extLst>
            <a:ext uri="{909E8E84-426E-40DD-AFC4-6F175D3DCCD1}">
              <a14:hiddenFill xmlns:a14="http://schemas.microsoft.com/office/drawing/2010/main">
                <a:solidFill>
                  <a:srgbClr val="FFFFFF"/>
                </a:solidFill>
              </a14:hiddenFill>
            </a:ext>
          </a:extLst>
        </p:spPr>
      </p:pic>
      <p:sp>
        <p:nvSpPr>
          <p:cNvPr id="18" name="Speech Bubble: Rectangle with Corners Rounded 17">
            <a:extLst>
              <a:ext uri="{FF2B5EF4-FFF2-40B4-BE49-F238E27FC236}">
                <a16:creationId xmlns:a16="http://schemas.microsoft.com/office/drawing/2014/main" id="{DAE9EC20-D135-4F85-8280-868BA47A1B88}"/>
              </a:ext>
            </a:extLst>
          </p:cNvPr>
          <p:cNvSpPr/>
          <p:nvPr/>
        </p:nvSpPr>
        <p:spPr>
          <a:xfrm>
            <a:off x="165163" y="4420184"/>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reclaimed by buyer</a:t>
            </a:r>
          </a:p>
        </p:txBody>
      </p:sp>
      <p:sp>
        <p:nvSpPr>
          <p:cNvPr id="19" name="Speech Bubble: Rectangle with Corners Rounded 18">
            <a:extLst>
              <a:ext uri="{FF2B5EF4-FFF2-40B4-BE49-F238E27FC236}">
                <a16:creationId xmlns:a16="http://schemas.microsoft.com/office/drawing/2014/main" id="{35C3C38D-73C1-41C8-AAEA-44D191D411EA}"/>
              </a:ext>
            </a:extLst>
          </p:cNvPr>
          <p:cNvSpPr/>
          <p:nvPr/>
        </p:nvSpPr>
        <p:spPr>
          <a:xfrm>
            <a:off x="3227230" y="4420184"/>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40</a:t>
            </a:r>
          </a:p>
        </p:txBody>
      </p:sp>
      <p:sp>
        <p:nvSpPr>
          <p:cNvPr id="20" name="Speech Bubble: Rectangle with Corners Rounded 19">
            <a:extLst>
              <a:ext uri="{FF2B5EF4-FFF2-40B4-BE49-F238E27FC236}">
                <a16:creationId xmlns:a16="http://schemas.microsoft.com/office/drawing/2014/main" id="{11A39430-00E8-4C23-B096-B89B48862ADB}"/>
              </a:ext>
            </a:extLst>
          </p:cNvPr>
          <p:cNvSpPr/>
          <p:nvPr/>
        </p:nvSpPr>
        <p:spPr>
          <a:xfrm>
            <a:off x="6620987" y="441777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100</a:t>
            </a:r>
          </a:p>
        </p:txBody>
      </p:sp>
      <p:sp>
        <p:nvSpPr>
          <p:cNvPr id="21" name="Speech Bubble: Rectangle with Corners Rounded 20">
            <a:extLst>
              <a:ext uri="{FF2B5EF4-FFF2-40B4-BE49-F238E27FC236}">
                <a16:creationId xmlns:a16="http://schemas.microsoft.com/office/drawing/2014/main" id="{AF28C2E9-1A44-4C07-9511-F3738242C1C8}"/>
              </a:ext>
            </a:extLst>
          </p:cNvPr>
          <p:cNvSpPr/>
          <p:nvPr/>
        </p:nvSpPr>
        <p:spPr>
          <a:xfrm>
            <a:off x="9531533" y="4417778"/>
            <a:ext cx="1441519" cy="651444"/>
          </a:xfrm>
          <a:prstGeom prst="wedgeRoundRectCallout">
            <a:avLst>
              <a:gd name="adj1" fmla="val -29088"/>
              <a:gd name="adj2" fmla="val -31622"/>
              <a:gd name="adj3" fmla="val 16667"/>
            </a:avLst>
          </a:prstGeom>
          <a:solidFill>
            <a:schemeClr val="accent4"/>
          </a:solidFill>
          <a:ln w="28575">
            <a:solidFill>
              <a:schemeClr val="accent4">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5" name="Speech Bubble: Rectangle with Corners Rounded 24">
            <a:extLst>
              <a:ext uri="{FF2B5EF4-FFF2-40B4-BE49-F238E27FC236}">
                <a16:creationId xmlns:a16="http://schemas.microsoft.com/office/drawing/2014/main" id="{5D72E0C1-846D-47AC-8403-678D3491AC6A}"/>
              </a:ext>
            </a:extLst>
          </p:cNvPr>
          <p:cNvSpPr/>
          <p:nvPr/>
        </p:nvSpPr>
        <p:spPr>
          <a:xfrm>
            <a:off x="165163" y="5251028"/>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Net VAT on transaction</a:t>
            </a:r>
          </a:p>
        </p:txBody>
      </p:sp>
      <p:sp>
        <p:nvSpPr>
          <p:cNvPr id="26" name="Speech Bubble: Rectangle with Corners Rounded 25">
            <a:extLst>
              <a:ext uri="{FF2B5EF4-FFF2-40B4-BE49-F238E27FC236}">
                <a16:creationId xmlns:a16="http://schemas.microsoft.com/office/drawing/2014/main" id="{8C430231-5A75-4434-8D84-807ECE19D076}"/>
              </a:ext>
            </a:extLst>
          </p:cNvPr>
          <p:cNvSpPr/>
          <p:nvPr/>
        </p:nvSpPr>
        <p:spPr>
          <a:xfrm>
            <a:off x="3227230" y="525212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7" name="Speech Bubble: Rectangle with Corners Rounded 26">
            <a:extLst>
              <a:ext uri="{FF2B5EF4-FFF2-40B4-BE49-F238E27FC236}">
                <a16:creationId xmlns:a16="http://schemas.microsoft.com/office/drawing/2014/main" id="{FAE16521-42D8-4DBC-9AD7-F290E227DEFB}"/>
              </a:ext>
            </a:extLst>
          </p:cNvPr>
          <p:cNvSpPr/>
          <p:nvPr/>
        </p:nvSpPr>
        <p:spPr>
          <a:xfrm>
            <a:off x="6620988" y="5254528"/>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8" name="Speech Bubble: Rectangle with Corners Rounded 27">
            <a:extLst>
              <a:ext uri="{FF2B5EF4-FFF2-40B4-BE49-F238E27FC236}">
                <a16:creationId xmlns:a16="http://schemas.microsoft.com/office/drawing/2014/main" id="{9A78104A-5E0C-41AC-9D65-24CB8B33CA15}"/>
              </a:ext>
            </a:extLst>
          </p:cNvPr>
          <p:cNvSpPr/>
          <p:nvPr/>
        </p:nvSpPr>
        <p:spPr>
          <a:xfrm>
            <a:off x="9531533" y="525212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120</a:t>
            </a:r>
          </a:p>
        </p:txBody>
      </p:sp>
      <p:pic>
        <p:nvPicPr>
          <p:cNvPr id="1028" name="Picture 4" descr="Bakery Icon, Simple Style. Illustration par anatolir56 · Creative Fabrica">
            <a:extLst>
              <a:ext uri="{FF2B5EF4-FFF2-40B4-BE49-F238E27FC236}">
                <a16:creationId xmlns:a16="http://schemas.microsoft.com/office/drawing/2014/main" id="{92AB9D67-BB37-CD80-B9A1-04B12885458A}"/>
              </a:ext>
            </a:extLst>
          </p:cNvPr>
          <p:cNvPicPr>
            <a:picLocks noChangeAspect="1" noChangeArrowheads="1"/>
          </p:cNvPicPr>
          <p:nvPr/>
        </p:nvPicPr>
        <p:blipFill rotWithShape="1">
          <a:blip r:embed="rId6">
            <a:duotone>
              <a:schemeClr val="accent6">
                <a:shade val="45000"/>
                <a:satMod val="135000"/>
              </a:schemeClr>
              <a:prstClr val="white"/>
            </a:duotone>
            <a:extLst>
              <a:ext uri="{28A0092B-C50C-407E-A947-70E740481C1C}">
                <a14:useLocalDpi xmlns:a14="http://schemas.microsoft.com/office/drawing/2010/main" val="0"/>
              </a:ext>
            </a:extLst>
          </a:blip>
          <a:srcRect l="19868" t="13764" r="19920" b="14466"/>
          <a:stretch/>
        </p:blipFill>
        <p:spPr bwMode="auto">
          <a:xfrm>
            <a:off x="8174698" y="1233491"/>
            <a:ext cx="1363437" cy="1084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520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5" grpId="0" animBg="1"/>
      <p:bldP spid="9" grpId="0" animBg="1"/>
      <p:bldP spid="10" grpId="0" animBg="1"/>
      <p:bldP spid="11" grpId="0" animBg="1"/>
      <p:bldP spid="12" grpId="0" animBg="1"/>
      <p:bldP spid="13" grpId="0" animBg="1"/>
      <p:bldP spid="14" grpId="0" animBg="1"/>
      <p:bldP spid="15" grpId="0" animBg="1"/>
      <p:bldP spid="16" grpId="0" animBg="1"/>
      <p:bldP spid="18" grpId="0" animBg="1"/>
      <p:bldP spid="19" grpId="0" animBg="1"/>
      <p:bldP spid="20" grpId="0" animBg="1"/>
      <p:bldP spid="21" grpId="0" animBg="1"/>
      <p:bldP spid="25" grpId="0" animBg="1"/>
      <p:bldP spid="26" grpId="0" animBg="1"/>
      <p:bldP spid="27"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rrow: Curved Up 23">
            <a:extLst>
              <a:ext uri="{FF2B5EF4-FFF2-40B4-BE49-F238E27FC236}">
                <a16:creationId xmlns:a16="http://schemas.microsoft.com/office/drawing/2014/main" id="{1F9B909C-2A0B-4C8C-A783-935C6739A734}"/>
              </a:ext>
            </a:extLst>
          </p:cNvPr>
          <p:cNvSpPr/>
          <p:nvPr/>
        </p:nvSpPr>
        <p:spPr>
          <a:xfrm>
            <a:off x="8994080" y="2396691"/>
            <a:ext cx="2513975"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Arrow: Curved Up 22">
            <a:extLst>
              <a:ext uri="{FF2B5EF4-FFF2-40B4-BE49-F238E27FC236}">
                <a16:creationId xmlns:a16="http://schemas.microsoft.com/office/drawing/2014/main" id="{091AB1AC-5840-470D-812B-8984493EAC6F}"/>
              </a:ext>
            </a:extLst>
          </p:cNvPr>
          <p:cNvSpPr/>
          <p:nvPr/>
        </p:nvSpPr>
        <p:spPr>
          <a:xfrm>
            <a:off x="5991546" y="2411636"/>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 name="Arrow: Curved Up 4">
            <a:extLst>
              <a:ext uri="{FF2B5EF4-FFF2-40B4-BE49-F238E27FC236}">
                <a16:creationId xmlns:a16="http://schemas.microsoft.com/office/drawing/2014/main" id="{F38D56CC-F3AF-4E91-82D4-DBC3DFDD47E8}"/>
              </a:ext>
            </a:extLst>
          </p:cNvPr>
          <p:cNvSpPr/>
          <p:nvPr/>
        </p:nvSpPr>
        <p:spPr>
          <a:xfrm>
            <a:off x="2621528" y="2396691"/>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 name="Content Placeholder 1">
            <a:extLst>
              <a:ext uri="{FF2B5EF4-FFF2-40B4-BE49-F238E27FC236}">
                <a16:creationId xmlns:a16="http://schemas.microsoft.com/office/drawing/2014/main" id="{A89C43E0-6522-42CC-AD0F-708361102ACA}"/>
              </a:ext>
            </a:extLst>
          </p:cNvPr>
          <p:cNvSpPr>
            <a:spLocks noGrp="1"/>
          </p:cNvSpPr>
          <p:nvPr>
            <p:ph idx="1"/>
          </p:nvPr>
        </p:nvSpPr>
        <p:spPr/>
        <p:txBody>
          <a:bodyPr/>
          <a:lstStyle/>
          <a:p>
            <a:pPr marL="0" indent="0">
              <a:buNone/>
            </a:pPr>
            <a:r>
              <a:rPr lang="en-GB" dirty="0"/>
              <a:t> </a:t>
            </a:r>
          </a:p>
        </p:txBody>
      </p:sp>
      <p:sp>
        <p:nvSpPr>
          <p:cNvPr id="3" name="Footer Placeholder 2">
            <a:extLst>
              <a:ext uri="{FF2B5EF4-FFF2-40B4-BE49-F238E27FC236}">
                <a16:creationId xmlns:a16="http://schemas.microsoft.com/office/drawing/2014/main" id="{73D48FD1-15DB-4909-A9AE-6A486E9C813F}"/>
              </a:ext>
            </a:extLst>
          </p:cNvPr>
          <p:cNvSpPr>
            <a:spLocks noGrp="1"/>
          </p:cNvSpPr>
          <p:nvPr>
            <p:ph type="ftr" sz="quarter" idx="10"/>
          </p:nvPr>
        </p:nvSpPr>
        <p:spPr>
          <a:xfrm>
            <a:off x="693245" y="6356365"/>
            <a:ext cx="4114799" cy="365126"/>
          </a:xfrm>
          <a:prstGeom prst="rect">
            <a:avLst/>
          </a:prstGeom>
        </p:spPr>
        <p:txBody>
          <a:bodyPr vert="horz" lIns="91440" tIns="45720" rIns="91440" bIns="45720"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999" b="1" i="0" u="none" strike="noStrike" cap="none">
                <a:solidFill>
                  <a:schemeClr val="bg2"/>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VAT expenditures</a:t>
            </a:r>
            <a:endParaRPr kumimoji="0" lang="en-US" sz="999" b="1" i="0" u="none" strike="noStrike" kern="1200" cap="none" spc="0" normalizeH="0" baseline="0" noProof="0" dirty="0">
              <a:ln>
                <a:noFill/>
              </a:ln>
              <a:solidFill>
                <a:srgbClr val="40646D"/>
              </a:solidFill>
              <a:effectLst/>
              <a:uLnTx/>
              <a:uFillTx/>
              <a:latin typeface="Arial" panose="020B0604020202020204"/>
              <a:ea typeface="+mn-ea"/>
              <a:cs typeface="+mn-cs"/>
            </a:endParaRPr>
          </a:p>
        </p:txBody>
      </p:sp>
      <p:sp>
        <p:nvSpPr>
          <p:cNvPr id="4" name="Title 3">
            <a:extLst>
              <a:ext uri="{FF2B5EF4-FFF2-40B4-BE49-F238E27FC236}">
                <a16:creationId xmlns:a16="http://schemas.microsoft.com/office/drawing/2014/main" id="{3F0A622F-8475-445F-A110-2D433A51C1DF}"/>
              </a:ext>
            </a:extLst>
          </p:cNvPr>
          <p:cNvSpPr>
            <a:spLocks noGrp="1"/>
          </p:cNvSpPr>
          <p:nvPr>
            <p:ph type="title"/>
          </p:nvPr>
        </p:nvSpPr>
        <p:spPr>
          <a:xfrm>
            <a:off x="165163" y="220188"/>
            <a:ext cx="9613319" cy="571578"/>
          </a:xfrm>
        </p:spPr>
        <p:txBody>
          <a:bodyPr>
            <a:normAutofit fontScale="90000"/>
          </a:bodyPr>
          <a:lstStyle/>
          <a:p>
            <a:r>
              <a:rPr lang="en-GB" dirty="0"/>
              <a:t>Starting from the </a:t>
            </a:r>
            <a:r>
              <a:rPr lang="en-GB" i="1" dirty="0"/>
              <a:t>benchmark</a:t>
            </a:r>
            <a:r>
              <a:rPr lang="en-GB" dirty="0"/>
              <a:t> tax system, </a:t>
            </a:r>
            <a:r>
              <a:rPr lang="en-GB" i="1" dirty="0"/>
              <a:t>add</a:t>
            </a:r>
            <a:r>
              <a:rPr lang="en-GB" dirty="0"/>
              <a:t> an exemption for flour</a:t>
            </a:r>
          </a:p>
        </p:txBody>
      </p:sp>
      <p:pic>
        <p:nvPicPr>
          <p:cNvPr id="1026" name="Picture 2" descr="Farmer Icon Vector Isolated On White Background, Logo Concept Of Farmer  Sign On Transparent Background, Filled Black Symbol Royalty Free Cliparts,  Vectors, And Stock Illustration. Image 111623698.">
            <a:extLst>
              <a:ext uri="{FF2B5EF4-FFF2-40B4-BE49-F238E27FC236}">
                <a16:creationId xmlns:a16="http://schemas.microsoft.com/office/drawing/2014/main" id="{A12259AA-46F6-4009-9FCC-D5E8DA22D8FD}"/>
              </a:ext>
            </a:extLst>
          </p:cNvPr>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27060" t="15091" r="27113" b="5868"/>
          <a:stretch/>
        </p:blipFill>
        <p:spPr bwMode="auto">
          <a:xfrm>
            <a:off x="2049444" y="1233491"/>
            <a:ext cx="628582" cy="108413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go For Rice Mill Clipart - Full Size Clipart (#508264) - PinClipart">
            <a:extLst>
              <a:ext uri="{FF2B5EF4-FFF2-40B4-BE49-F238E27FC236}">
                <a16:creationId xmlns:a16="http://schemas.microsoft.com/office/drawing/2014/main" id="{A07FA617-D626-4B6B-835F-E8519CC098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2842" y="1233491"/>
            <a:ext cx="1155203" cy="1084139"/>
          </a:xfrm>
          <a:prstGeom prst="rect">
            <a:avLst/>
          </a:prstGeom>
          <a:noFill/>
          <a:extLst>
            <a:ext uri="{909E8E84-426E-40DD-AFC4-6F175D3DCCD1}">
              <a14:hiddenFill xmlns:a14="http://schemas.microsoft.com/office/drawing/2010/main">
                <a:solidFill>
                  <a:srgbClr val="FFFFFF"/>
                </a:solidFill>
              </a14:hiddenFill>
            </a:ext>
          </a:extLst>
        </p:spPr>
      </p:pic>
      <p:sp>
        <p:nvSpPr>
          <p:cNvPr id="9" name="Speech Bubble: Rectangle with Corners Rounded 8">
            <a:extLst>
              <a:ext uri="{FF2B5EF4-FFF2-40B4-BE49-F238E27FC236}">
                <a16:creationId xmlns:a16="http://schemas.microsoft.com/office/drawing/2014/main" id="{CB3DD313-488D-481F-BF93-6576188D9264}"/>
              </a:ext>
            </a:extLst>
          </p:cNvPr>
          <p:cNvSpPr/>
          <p:nvPr/>
        </p:nvSpPr>
        <p:spPr>
          <a:xfrm>
            <a:off x="165164" y="2645252"/>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Sales</a:t>
            </a:r>
          </a:p>
        </p:txBody>
      </p:sp>
      <p:sp>
        <p:nvSpPr>
          <p:cNvPr id="10" name="Speech Bubble: Rectangle with Corners Rounded 9">
            <a:extLst>
              <a:ext uri="{FF2B5EF4-FFF2-40B4-BE49-F238E27FC236}">
                <a16:creationId xmlns:a16="http://schemas.microsoft.com/office/drawing/2014/main" id="{E5A47863-6842-47C0-9D89-DC9F9FC8C3D2}"/>
              </a:ext>
            </a:extLst>
          </p:cNvPr>
          <p:cNvSpPr/>
          <p:nvPr/>
        </p:nvSpPr>
        <p:spPr>
          <a:xfrm>
            <a:off x="165164" y="3532718"/>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charged on sales</a:t>
            </a:r>
          </a:p>
        </p:txBody>
      </p:sp>
      <p:sp>
        <p:nvSpPr>
          <p:cNvPr id="11" name="Speech Bubble: Rectangle with Corners Rounded 10">
            <a:extLst>
              <a:ext uri="{FF2B5EF4-FFF2-40B4-BE49-F238E27FC236}">
                <a16:creationId xmlns:a16="http://schemas.microsoft.com/office/drawing/2014/main" id="{7EE690DD-20BE-497A-BBCC-D64D6D1C602F}"/>
              </a:ext>
            </a:extLst>
          </p:cNvPr>
          <p:cNvSpPr/>
          <p:nvPr/>
        </p:nvSpPr>
        <p:spPr>
          <a:xfrm>
            <a:off x="3227230" y="264525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200</a:t>
            </a:r>
          </a:p>
        </p:txBody>
      </p:sp>
      <p:sp>
        <p:nvSpPr>
          <p:cNvPr id="12" name="Speech Bubble: Rectangle with Corners Rounded 11">
            <a:extLst>
              <a:ext uri="{FF2B5EF4-FFF2-40B4-BE49-F238E27FC236}">
                <a16:creationId xmlns:a16="http://schemas.microsoft.com/office/drawing/2014/main" id="{5E40F98B-4492-4AD8-8C19-ED7A8B208B97}"/>
              </a:ext>
            </a:extLst>
          </p:cNvPr>
          <p:cNvSpPr/>
          <p:nvPr/>
        </p:nvSpPr>
        <p:spPr>
          <a:xfrm>
            <a:off x="6620988" y="2647658"/>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500</a:t>
            </a:r>
          </a:p>
        </p:txBody>
      </p:sp>
      <p:sp>
        <p:nvSpPr>
          <p:cNvPr id="13" name="Speech Bubble: Rectangle with Corners Rounded 12">
            <a:extLst>
              <a:ext uri="{FF2B5EF4-FFF2-40B4-BE49-F238E27FC236}">
                <a16:creationId xmlns:a16="http://schemas.microsoft.com/office/drawing/2014/main" id="{1D288557-2AD3-47F7-9E4E-A9E2AF00DDBC}"/>
              </a:ext>
            </a:extLst>
          </p:cNvPr>
          <p:cNvSpPr/>
          <p:nvPr/>
        </p:nvSpPr>
        <p:spPr>
          <a:xfrm>
            <a:off x="9531533" y="264525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600</a:t>
            </a:r>
          </a:p>
        </p:txBody>
      </p:sp>
      <p:sp>
        <p:nvSpPr>
          <p:cNvPr id="14" name="Speech Bubble: Rectangle with Corners Rounded 13">
            <a:extLst>
              <a:ext uri="{FF2B5EF4-FFF2-40B4-BE49-F238E27FC236}">
                <a16:creationId xmlns:a16="http://schemas.microsoft.com/office/drawing/2014/main" id="{7C5427CA-AA6C-4574-AB91-4A3D6C3A4ED8}"/>
              </a:ext>
            </a:extLst>
          </p:cNvPr>
          <p:cNvSpPr/>
          <p:nvPr/>
        </p:nvSpPr>
        <p:spPr>
          <a:xfrm>
            <a:off x="3227230" y="3532718"/>
            <a:ext cx="1441519" cy="651444"/>
          </a:xfrm>
          <a:prstGeom prst="wedgeRoundRectCallout">
            <a:avLst>
              <a:gd name="adj1" fmla="val -29088"/>
              <a:gd name="adj2" fmla="val -31622"/>
              <a:gd name="adj3" fmla="val 16667"/>
            </a:avLst>
          </a:prstGeom>
          <a:solidFill>
            <a:schemeClr val="accent1"/>
          </a:solidFill>
          <a:ln w="28575">
            <a:solidFill>
              <a:schemeClr val="accent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40</a:t>
            </a:r>
          </a:p>
        </p:txBody>
      </p:sp>
      <p:sp>
        <p:nvSpPr>
          <p:cNvPr id="15" name="Speech Bubble: Rectangle with Corners Rounded 14">
            <a:extLst>
              <a:ext uri="{FF2B5EF4-FFF2-40B4-BE49-F238E27FC236}">
                <a16:creationId xmlns:a16="http://schemas.microsoft.com/office/drawing/2014/main" id="{8B75F5D3-4180-4F3E-9673-B669751AA39E}"/>
              </a:ext>
            </a:extLst>
          </p:cNvPr>
          <p:cNvSpPr/>
          <p:nvPr/>
        </p:nvSpPr>
        <p:spPr>
          <a:xfrm>
            <a:off x="6620988" y="3532718"/>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16" name="Speech Bubble: Rectangle with Corners Rounded 15">
            <a:extLst>
              <a:ext uri="{FF2B5EF4-FFF2-40B4-BE49-F238E27FC236}">
                <a16:creationId xmlns:a16="http://schemas.microsoft.com/office/drawing/2014/main" id="{10D9D1C9-F3FD-472D-9E1A-B5D9A86C471A}"/>
              </a:ext>
            </a:extLst>
          </p:cNvPr>
          <p:cNvSpPr/>
          <p:nvPr/>
        </p:nvSpPr>
        <p:spPr>
          <a:xfrm>
            <a:off x="9531533" y="353271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120</a:t>
            </a:r>
          </a:p>
        </p:txBody>
      </p:sp>
      <p:pic>
        <p:nvPicPr>
          <p:cNvPr id="1034" name="Picture 10" descr="Consumer Icons - Download Free Vector Icons | Noun Project">
            <a:extLst>
              <a:ext uri="{FF2B5EF4-FFF2-40B4-BE49-F238E27FC236}">
                <a16:creationId xmlns:a16="http://schemas.microsoft.com/office/drawing/2014/main" id="{9FEC99A5-DE1B-49F5-8FF7-74C940FAE086}"/>
              </a:ext>
            </a:extLst>
          </p:cNvPr>
          <p:cNvPicPr>
            <a:picLocks noChangeAspect="1" noChangeArrowheads="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841190" y="1233491"/>
            <a:ext cx="1084139" cy="1084139"/>
          </a:xfrm>
          <a:prstGeom prst="rect">
            <a:avLst/>
          </a:prstGeom>
          <a:noFill/>
          <a:extLst>
            <a:ext uri="{909E8E84-426E-40DD-AFC4-6F175D3DCCD1}">
              <a14:hiddenFill xmlns:a14="http://schemas.microsoft.com/office/drawing/2010/main">
                <a:solidFill>
                  <a:srgbClr val="FFFFFF"/>
                </a:solidFill>
              </a14:hiddenFill>
            </a:ext>
          </a:extLst>
        </p:spPr>
      </p:pic>
      <p:sp>
        <p:nvSpPr>
          <p:cNvPr id="18" name="Speech Bubble: Rectangle with Corners Rounded 17">
            <a:extLst>
              <a:ext uri="{FF2B5EF4-FFF2-40B4-BE49-F238E27FC236}">
                <a16:creationId xmlns:a16="http://schemas.microsoft.com/office/drawing/2014/main" id="{DAE9EC20-D135-4F85-8280-868BA47A1B88}"/>
              </a:ext>
            </a:extLst>
          </p:cNvPr>
          <p:cNvSpPr/>
          <p:nvPr/>
        </p:nvSpPr>
        <p:spPr>
          <a:xfrm>
            <a:off x="165163" y="4420184"/>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reclaimed by buyer</a:t>
            </a:r>
          </a:p>
        </p:txBody>
      </p:sp>
      <p:sp>
        <p:nvSpPr>
          <p:cNvPr id="19" name="Speech Bubble: Rectangle with Corners Rounded 18">
            <a:extLst>
              <a:ext uri="{FF2B5EF4-FFF2-40B4-BE49-F238E27FC236}">
                <a16:creationId xmlns:a16="http://schemas.microsoft.com/office/drawing/2014/main" id="{35C3C38D-73C1-41C8-AAEA-44D191D411EA}"/>
              </a:ext>
            </a:extLst>
          </p:cNvPr>
          <p:cNvSpPr/>
          <p:nvPr/>
        </p:nvSpPr>
        <p:spPr>
          <a:xfrm>
            <a:off x="3227230" y="4420184"/>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0" name="Speech Bubble: Rectangle with Corners Rounded 19">
            <a:extLst>
              <a:ext uri="{FF2B5EF4-FFF2-40B4-BE49-F238E27FC236}">
                <a16:creationId xmlns:a16="http://schemas.microsoft.com/office/drawing/2014/main" id="{11A39430-00E8-4C23-B096-B89B48862ADB}"/>
              </a:ext>
            </a:extLst>
          </p:cNvPr>
          <p:cNvSpPr/>
          <p:nvPr/>
        </p:nvSpPr>
        <p:spPr>
          <a:xfrm>
            <a:off x="6620987" y="441777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1" name="Speech Bubble: Rectangle with Corners Rounded 20">
            <a:extLst>
              <a:ext uri="{FF2B5EF4-FFF2-40B4-BE49-F238E27FC236}">
                <a16:creationId xmlns:a16="http://schemas.microsoft.com/office/drawing/2014/main" id="{AF28C2E9-1A44-4C07-9511-F3738242C1C8}"/>
              </a:ext>
            </a:extLst>
          </p:cNvPr>
          <p:cNvSpPr/>
          <p:nvPr/>
        </p:nvSpPr>
        <p:spPr>
          <a:xfrm>
            <a:off x="9531533" y="4417778"/>
            <a:ext cx="1441519" cy="651444"/>
          </a:xfrm>
          <a:prstGeom prst="wedgeRoundRectCallout">
            <a:avLst>
              <a:gd name="adj1" fmla="val -29088"/>
              <a:gd name="adj2" fmla="val -31622"/>
              <a:gd name="adj3" fmla="val 16667"/>
            </a:avLst>
          </a:prstGeom>
          <a:solidFill>
            <a:schemeClr val="accent4"/>
          </a:solidFill>
          <a:ln w="28575">
            <a:solidFill>
              <a:schemeClr val="accent4">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5" name="Speech Bubble: Rectangle with Corners Rounded 24">
            <a:extLst>
              <a:ext uri="{FF2B5EF4-FFF2-40B4-BE49-F238E27FC236}">
                <a16:creationId xmlns:a16="http://schemas.microsoft.com/office/drawing/2014/main" id="{5D72E0C1-846D-47AC-8403-678D3491AC6A}"/>
              </a:ext>
            </a:extLst>
          </p:cNvPr>
          <p:cNvSpPr/>
          <p:nvPr/>
        </p:nvSpPr>
        <p:spPr>
          <a:xfrm>
            <a:off x="165163" y="5251028"/>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Net VAT on transaction</a:t>
            </a:r>
          </a:p>
        </p:txBody>
      </p:sp>
      <p:sp>
        <p:nvSpPr>
          <p:cNvPr id="26" name="Speech Bubble: Rectangle with Corners Rounded 25">
            <a:extLst>
              <a:ext uri="{FF2B5EF4-FFF2-40B4-BE49-F238E27FC236}">
                <a16:creationId xmlns:a16="http://schemas.microsoft.com/office/drawing/2014/main" id="{8C430231-5A75-4434-8D84-807ECE19D076}"/>
              </a:ext>
            </a:extLst>
          </p:cNvPr>
          <p:cNvSpPr/>
          <p:nvPr/>
        </p:nvSpPr>
        <p:spPr>
          <a:xfrm>
            <a:off x="3227230" y="525212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40</a:t>
            </a:r>
          </a:p>
        </p:txBody>
      </p:sp>
      <p:sp>
        <p:nvSpPr>
          <p:cNvPr id="27" name="Speech Bubble: Rectangle with Corners Rounded 26">
            <a:extLst>
              <a:ext uri="{FF2B5EF4-FFF2-40B4-BE49-F238E27FC236}">
                <a16:creationId xmlns:a16="http://schemas.microsoft.com/office/drawing/2014/main" id="{FAE16521-42D8-4DBC-9AD7-F290E227DEFB}"/>
              </a:ext>
            </a:extLst>
          </p:cNvPr>
          <p:cNvSpPr/>
          <p:nvPr/>
        </p:nvSpPr>
        <p:spPr>
          <a:xfrm>
            <a:off x="6620988" y="5254528"/>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8" name="Speech Bubble: Rectangle with Corners Rounded 27">
            <a:extLst>
              <a:ext uri="{FF2B5EF4-FFF2-40B4-BE49-F238E27FC236}">
                <a16:creationId xmlns:a16="http://schemas.microsoft.com/office/drawing/2014/main" id="{9A78104A-5E0C-41AC-9D65-24CB8B33CA15}"/>
              </a:ext>
            </a:extLst>
          </p:cNvPr>
          <p:cNvSpPr/>
          <p:nvPr/>
        </p:nvSpPr>
        <p:spPr>
          <a:xfrm>
            <a:off x="9531533" y="525212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120</a:t>
            </a:r>
          </a:p>
        </p:txBody>
      </p:sp>
      <p:pic>
        <p:nvPicPr>
          <p:cNvPr id="1028" name="Picture 4" descr="Bakery Icon, Simple Style. Illustration par anatolir56 · Creative Fabrica">
            <a:extLst>
              <a:ext uri="{FF2B5EF4-FFF2-40B4-BE49-F238E27FC236}">
                <a16:creationId xmlns:a16="http://schemas.microsoft.com/office/drawing/2014/main" id="{92AB9D67-BB37-CD80-B9A1-04B12885458A}"/>
              </a:ext>
            </a:extLst>
          </p:cNvPr>
          <p:cNvPicPr>
            <a:picLocks noChangeAspect="1" noChangeArrowheads="1"/>
          </p:cNvPicPr>
          <p:nvPr/>
        </p:nvPicPr>
        <p:blipFill rotWithShape="1">
          <a:blip r:embed="rId6">
            <a:duotone>
              <a:schemeClr val="accent6">
                <a:shade val="45000"/>
                <a:satMod val="135000"/>
              </a:schemeClr>
              <a:prstClr val="white"/>
            </a:duotone>
            <a:extLst>
              <a:ext uri="{28A0092B-C50C-407E-A947-70E740481C1C}">
                <a14:useLocalDpi xmlns:a14="http://schemas.microsoft.com/office/drawing/2010/main" val="0"/>
              </a:ext>
            </a:extLst>
          </a:blip>
          <a:srcRect l="19868" t="13764" r="19920" b="14466"/>
          <a:stretch/>
        </p:blipFill>
        <p:spPr bwMode="auto">
          <a:xfrm>
            <a:off x="8174698" y="1233491"/>
            <a:ext cx="1363437" cy="108413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Rounded Corners 6">
            <a:extLst>
              <a:ext uri="{FF2B5EF4-FFF2-40B4-BE49-F238E27FC236}">
                <a16:creationId xmlns:a16="http://schemas.microsoft.com/office/drawing/2014/main" id="{77FA8B6E-D6D5-4D69-967F-80245D76EF93}"/>
              </a:ext>
            </a:extLst>
          </p:cNvPr>
          <p:cNvSpPr/>
          <p:nvPr/>
        </p:nvSpPr>
        <p:spPr>
          <a:xfrm>
            <a:off x="3072979" y="5163221"/>
            <a:ext cx="1731015" cy="91974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C35D313-36F5-4FAD-8217-4F2DF6BCC8E2}"/>
              </a:ext>
            </a:extLst>
          </p:cNvPr>
          <p:cNvSpPr txBox="1"/>
          <p:nvPr/>
        </p:nvSpPr>
        <p:spPr>
          <a:xfrm>
            <a:off x="2363735" y="6158150"/>
            <a:ext cx="6121400" cy="553998"/>
          </a:xfrm>
          <a:prstGeom prst="rect">
            <a:avLst/>
          </a:prstGeom>
          <a:noFill/>
        </p:spPr>
        <p:txBody>
          <a:bodyPr wrap="square" rtlCol="0">
            <a:spAutoFit/>
          </a:bodyPr>
          <a:lstStyle/>
          <a:p>
            <a:r>
              <a:rPr lang="en-GB" sz="1500" dirty="0">
                <a:solidFill>
                  <a:srgbClr val="FF0000"/>
                </a:solidFill>
              </a:rPr>
              <a:t>When flour is made exempt, the miller no longer charges VAT but can no longer reclaim the VAT paid on wheat purchased from the farmer</a:t>
            </a:r>
          </a:p>
        </p:txBody>
      </p:sp>
    </p:spTree>
    <p:extLst>
      <p:ext uri="{BB962C8B-B14F-4D97-AF65-F5344CB8AC3E}">
        <p14:creationId xmlns:p14="http://schemas.microsoft.com/office/powerpoint/2010/main" val="3139218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rrow: Curved Up 23">
            <a:extLst>
              <a:ext uri="{FF2B5EF4-FFF2-40B4-BE49-F238E27FC236}">
                <a16:creationId xmlns:a16="http://schemas.microsoft.com/office/drawing/2014/main" id="{1F9B909C-2A0B-4C8C-A783-935C6739A734}"/>
              </a:ext>
            </a:extLst>
          </p:cNvPr>
          <p:cNvSpPr/>
          <p:nvPr/>
        </p:nvSpPr>
        <p:spPr>
          <a:xfrm>
            <a:off x="8994080" y="2396691"/>
            <a:ext cx="2513975"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Arrow: Curved Up 22">
            <a:extLst>
              <a:ext uri="{FF2B5EF4-FFF2-40B4-BE49-F238E27FC236}">
                <a16:creationId xmlns:a16="http://schemas.microsoft.com/office/drawing/2014/main" id="{091AB1AC-5840-470D-812B-8984493EAC6F}"/>
              </a:ext>
            </a:extLst>
          </p:cNvPr>
          <p:cNvSpPr/>
          <p:nvPr/>
        </p:nvSpPr>
        <p:spPr>
          <a:xfrm>
            <a:off x="5991546" y="2411636"/>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 name="Arrow: Curved Up 4">
            <a:extLst>
              <a:ext uri="{FF2B5EF4-FFF2-40B4-BE49-F238E27FC236}">
                <a16:creationId xmlns:a16="http://schemas.microsoft.com/office/drawing/2014/main" id="{F38D56CC-F3AF-4E91-82D4-DBC3DFDD47E8}"/>
              </a:ext>
            </a:extLst>
          </p:cNvPr>
          <p:cNvSpPr/>
          <p:nvPr/>
        </p:nvSpPr>
        <p:spPr>
          <a:xfrm>
            <a:off x="2621528" y="2396691"/>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 name="Content Placeholder 1">
            <a:extLst>
              <a:ext uri="{FF2B5EF4-FFF2-40B4-BE49-F238E27FC236}">
                <a16:creationId xmlns:a16="http://schemas.microsoft.com/office/drawing/2014/main" id="{A89C43E0-6522-42CC-AD0F-708361102ACA}"/>
              </a:ext>
            </a:extLst>
          </p:cNvPr>
          <p:cNvSpPr>
            <a:spLocks noGrp="1"/>
          </p:cNvSpPr>
          <p:nvPr>
            <p:ph idx="1"/>
          </p:nvPr>
        </p:nvSpPr>
        <p:spPr/>
        <p:txBody>
          <a:bodyPr/>
          <a:lstStyle/>
          <a:p>
            <a:pPr marL="0" indent="0">
              <a:buNone/>
            </a:pPr>
            <a:r>
              <a:rPr lang="en-GB" dirty="0"/>
              <a:t> </a:t>
            </a:r>
          </a:p>
        </p:txBody>
      </p:sp>
      <p:sp>
        <p:nvSpPr>
          <p:cNvPr id="3" name="Footer Placeholder 2">
            <a:extLst>
              <a:ext uri="{FF2B5EF4-FFF2-40B4-BE49-F238E27FC236}">
                <a16:creationId xmlns:a16="http://schemas.microsoft.com/office/drawing/2014/main" id="{73D48FD1-15DB-4909-A9AE-6A486E9C813F}"/>
              </a:ext>
            </a:extLst>
          </p:cNvPr>
          <p:cNvSpPr>
            <a:spLocks noGrp="1"/>
          </p:cNvSpPr>
          <p:nvPr>
            <p:ph type="ftr" sz="quarter" idx="10"/>
          </p:nvPr>
        </p:nvSpPr>
        <p:spPr>
          <a:xfrm>
            <a:off x="693245" y="6356365"/>
            <a:ext cx="4114799" cy="365126"/>
          </a:xfrm>
          <a:prstGeom prst="rect">
            <a:avLst/>
          </a:prstGeom>
        </p:spPr>
        <p:txBody>
          <a:bodyPr vert="horz" lIns="91440" tIns="45720" rIns="91440" bIns="45720"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999" b="1" i="0" u="none" strike="noStrike" cap="none">
                <a:solidFill>
                  <a:schemeClr val="bg2"/>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VAT expenditures</a:t>
            </a:r>
            <a:endParaRPr kumimoji="0" lang="en-US" sz="999" b="1" i="0" u="none" strike="noStrike" kern="1200" cap="none" spc="0" normalizeH="0" baseline="0" noProof="0" dirty="0">
              <a:ln>
                <a:noFill/>
              </a:ln>
              <a:solidFill>
                <a:srgbClr val="40646D"/>
              </a:solidFill>
              <a:effectLst/>
              <a:uLnTx/>
              <a:uFillTx/>
              <a:latin typeface="Arial" panose="020B0604020202020204"/>
              <a:ea typeface="+mn-ea"/>
              <a:cs typeface="+mn-cs"/>
            </a:endParaRPr>
          </a:p>
        </p:txBody>
      </p:sp>
      <p:pic>
        <p:nvPicPr>
          <p:cNvPr id="1026" name="Picture 2" descr="Farmer Icon Vector Isolated On White Background, Logo Concept Of Farmer  Sign On Transparent Background, Filled Black Symbol Royalty Free Cliparts,  Vectors, And Stock Illustration. Image 111623698.">
            <a:extLst>
              <a:ext uri="{FF2B5EF4-FFF2-40B4-BE49-F238E27FC236}">
                <a16:creationId xmlns:a16="http://schemas.microsoft.com/office/drawing/2014/main" id="{A12259AA-46F6-4009-9FCC-D5E8DA22D8FD}"/>
              </a:ext>
            </a:extLst>
          </p:cNvPr>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27060" t="15091" r="27113" b="5868"/>
          <a:stretch/>
        </p:blipFill>
        <p:spPr bwMode="auto">
          <a:xfrm>
            <a:off x="2049444" y="1233491"/>
            <a:ext cx="628582" cy="108413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go For Rice Mill Clipart - Full Size Clipart (#508264) - PinClipart">
            <a:extLst>
              <a:ext uri="{FF2B5EF4-FFF2-40B4-BE49-F238E27FC236}">
                <a16:creationId xmlns:a16="http://schemas.microsoft.com/office/drawing/2014/main" id="{A07FA617-D626-4B6B-835F-E8519CC098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2842" y="1233491"/>
            <a:ext cx="1155203" cy="1084139"/>
          </a:xfrm>
          <a:prstGeom prst="rect">
            <a:avLst/>
          </a:prstGeom>
          <a:noFill/>
          <a:extLst>
            <a:ext uri="{909E8E84-426E-40DD-AFC4-6F175D3DCCD1}">
              <a14:hiddenFill xmlns:a14="http://schemas.microsoft.com/office/drawing/2010/main">
                <a:solidFill>
                  <a:srgbClr val="FFFFFF"/>
                </a:solidFill>
              </a14:hiddenFill>
            </a:ext>
          </a:extLst>
        </p:spPr>
      </p:pic>
      <p:sp>
        <p:nvSpPr>
          <p:cNvPr id="9" name="Speech Bubble: Rectangle with Corners Rounded 8">
            <a:extLst>
              <a:ext uri="{FF2B5EF4-FFF2-40B4-BE49-F238E27FC236}">
                <a16:creationId xmlns:a16="http://schemas.microsoft.com/office/drawing/2014/main" id="{CB3DD313-488D-481F-BF93-6576188D9264}"/>
              </a:ext>
            </a:extLst>
          </p:cNvPr>
          <p:cNvSpPr/>
          <p:nvPr/>
        </p:nvSpPr>
        <p:spPr>
          <a:xfrm>
            <a:off x="165164" y="2645252"/>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Sales</a:t>
            </a:r>
          </a:p>
        </p:txBody>
      </p:sp>
      <p:sp>
        <p:nvSpPr>
          <p:cNvPr id="10" name="Speech Bubble: Rectangle with Corners Rounded 9">
            <a:extLst>
              <a:ext uri="{FF2B5EF4-FFF2-40B4-BE49-F238E27FC236}">
                <a16:creationId xmlns:a16="http://schemas.microsoft.com/office/drawing/2014/main" id="{E5A47863-6842-47C0-9D89-DC9F9FC8C3D2}"/>
              </a:ext>
            </a:extLst>
          </p:cNvPr>
          <p:cNvSpPr/>
          <p:nvPr/>
        </p:nvSpPr>
        <p:spPr>
          <a:xfrm>
            <a:off x="165164" y="3532718"/>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charged on sales</a:t>
            </a:r>
          </a:p>
        </p:txBody>
      </p:sp>
      <p:sp>
        <p:nvSpPr>
          <p:cNvPr id="11" name="Speech Bubble: Rectangle with Corners Rounded 10">
            <a:extLst>
              <a:ext uri="{FF2B5EF4-FFF2-40B4-BE49-F238E27FC236}">
                <a16:creationId xmlns:a16="http://schemas.microsoft.com/office/drawing/2014/main" id="{7EE690DD-20BE-497A-BBCC-D64D6D1C602F}"/>
              </a:ext>
            </a:extLst>
          </p:cNvPr>
          <p:cNvSpPr/>
          <p:nvPr/>
        </p:nvSpPr>
        <p:spPr>
          <a:xfrm>
            <a:off x="3227230" y="264525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200</a:t>
            </a:r>
          </a:p>
        </p:txBody>
      </p:sp>
      <p:sp>
        <p:nvSpPr>
          <p:cNvPr id="12" name="Speech Bubble: Rectangle with Corners Rounded 11">
            <a:extLst>
              <a:ext uri="{FF2B5EF4-FFF2-40B4-BE49-F238E27FC236}">
                <a16:creationId xmlns:a16="http://schemas.microsoft.com/office/drawing/2014/main" id="{5E40F98B-4492-4AD8-8C19-ED7A8B208B97}"/>
              </a:ext>
            </a:extLst>
          </p:cNvPr>
          <p:cNvSpPr/>
          <p:nvPr/>
        </p:nvSpPr>
        <p:spPr>
          <a:xfrm>
            <a:off x="6620988" y="2647658"/>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500</a:t>
            </a:r>
          </a:p>
        </p:txBody>
      </p:sp>
      <p:sp>
        <p:nvSpPr>
          <p:cNvPr id="13" name="Speech Bubble: Rectangle with Corners Rounded 12">
            <a:extLst>
              <a:ext uri="{FF2B5EF4-FFF2-40B4-BE49-F238E27FC236}">
                <a16:creationId xmlns:a16="http://schemas.microsoft.com/office/drawing/2014/main" id="{1D288557-2AD3-47F7-9E4E-A9E2AF00DDBC}"/>
              </a:ext>
            </a:extLst>
          </p:cNvPr>
          <p:cNvSpPr/>
          <p:nvPr/>
        </p:nvSpPr>
        <p:spPr>
          <a:xfrm>
            <a:off x="9531533" y="264525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600</a:t>
            </a:r>
          </a:p>
        </p:txBody>
      </p:sp>
      <p:sp>
        <p:nvSpPr>
          <p:cNvPr id="14" name="Speech Bubble: Rectangle with Corners Rounded 13">
            <a:extLst>
              <a:ext uri="{FF2B5EF4-FFF2-40B4-BE49-F238E27FC236}">
                <a16:creationId xmlns:a16="http://schemas.microsoft.com/office/drawing/2014/main" id="{7C5427CA-AA6C-4574-AB91-4A3D6C3A4ED8}"/>
              </a:ext>
            </a:extLst>
          </p:cNvPr>
          <p:cNvSpPr/>
          <p:nvPr/>
        </p:nvSpPr>
        <p:spPr>
          <a:xfrm>
            <a:off x="3227230" y="3532718"/>
            <a:ext cx="1441519" cy="651444"/>
          </a:xfrm>
          <a:prstGeom prst="wedgeRoundRectCallout">
            <a:avLst>
              <a:gd name="adj1" fmla="val -29088"/>
              <a:gd name="adj2" fmla="val -31622"/>
              <a:gd name="adj3" fmla="val 16667"/>
            </a:avLst>
          </a:prstGeom>
          <a:solidFill>
            <a:schemeClr val="accent1"/>
          </a:solidFill>
          <a:ln w="28575">
            <a:solidFill>
              <a:schemeClr val="accent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lang="en-GB" sz="1800" kern="1200" dirty="0">
                <a:solidFill>
                  <a:srgbClr val="FFFFFF">
                    <a:lumMod val="85000"/>
                  </a:srgbClr>
                </a:solidFill>
                <a:latin typeface="Arial" panose="020B0604020202020204"/>
              </a:rPr>
              <a:t>0</a:t>
            </a:r>
            <a:endPar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endParaRPr>
          </a:p>
        </p:txBody>
      </p:sp>
      <p:sp>
        <p:nvSpPr>
          <p:cNvPr id="15" name="Speech Bubble: Rectangle with Corners Rounded 14">
            <a:extLst>
              <a:ext uri="{FF2B5EF4-FFF2-40B4-BE49-F238E27FC236}">
                <a16:creationId xmlns:a16="http://schemas.microsoft.com/office/drawing/2014/main" id="{8B75F5D3-4180-4F3E-9673-B669751AA39E}"/>
              </a:ext>
            </a:extLst>
          </p:cNvPr>
          <p:cNvSpPr/>
          <p:nvPr/>
        </p:nvSpPr>
        <p:spPr>
          <a:xfrm>
            <a:off x="6620988" y="3532718"/>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lang="en-GB" sz="1800" kern="1200" dirty="0">
                <a:solidFill>
                  <a:srgbClr val="FFFFFF">
                    <a:lumMod val="85000"/>
                  </a:srgbClr>
                </a:solidFill>
                <a:latin typeface="Arial" panose="020B0604020202020204"/>
              </a:rPr>
              <a:t>0</a:t>
            </a:r>
            <a:endPar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endParaRPr>
          </a:p>
        </p:txBody>
      </p:sp>
      <p:sp>
        <p:nvSpPr>
          <p:cNvPr id="16" name="Speech Bubble: Rectangle with Corners Rounded 15">
            <a:extLst>
              <a:ext uri="{FF2B5EF4-FFF2-40B4-BE49-F238E27FC236}">
                <a16:creationId xmlns:a16="http://schemas.microsoft.com/office/drawing/2014/main" id="{10D9D1C9-F3FD-472D-9E1A-B5D9A86C471A}"/>
              </a:ext>
            </a:extLst>
          </p:cNvPr>
          <p:cNvSpPr/>
          <p:nvPr/>
        </p:nvSpPr>
        <p:spPr>
          <a:xfrm>
            <a:off x="9531533" y="353271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pic>
        <p:nvPicPr>
          <p:cNvPr id="1034" name="Picture 10" descr="Consumer Icons - Download Free Vector Icons | Noun Project">
            <a:extLst>
              <a:ext uri="{FF2B5EF4-FFF2-40B4-BE49-F238E27FC236}">
                <a16:creationId xmlns:a16="http://schemas.microsoft.com/office/drawing/2014/main" id="{9FEC99A5-DE1B-49F5-8FF7-74C940FAE086}"/>
              </a:ext>
            </a:extLst>
          </p:cNvPr>
          <p:cNvPicPr>
            <a:picLocks noChangeAspect="1" noChangeArrowheads="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841190" y="1233491"/>
            <a:ext cx="1084139" cy="1084139"/>
          </a:xfrm>
          <a:prstGeom prst="rect">
            <a:avLst/>
          </a:prstGeom>
          <a:noFill/>
          <a:extLst>
            <a:ext uri="{909E8E84-426E-40DD-AFC4-6F175D3DCCD1}">
              <a14:hiddenFill xmlns:a14="http://schemas.microsoft.com/office/drawing/2010/main">
                <a:solidFill>
                  <a:srgbClr val="FFFFFF"/>
                </a:solidFill>
              </a14:hiddenFill>
            </a:ext>
          </a:extLst>
        </p:spPr>
      </p:pic>
      <p:sp>
        <p:nvSpPr>
          <p:cNvPr id="18" name="Speech Bubble: Rectangle with Corners Rounded 17">
            <a:extLst>
              <a:ext uri="{FF2B5EF4-FFF2-40B4-BE49-F238E27FC236}">
                <a16:creationId xmlns:a16="http://schemas.microsoft.com/office/drawing/2014/main" id="{DAE9EC20-D135-4F85-8280-868BA47A1B88}"/>
              </a:ext>
            </a:extLst>
          </p:cNvPr>
          <p:cNvSpPr/>
          <p:nvPr/>
        </p:nvSpPr>
        <p:spPr>
          <a:xfrm>
            <a:off x="165163" y="4420184"/>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reclaimed by buyer</a:t>
            </a:r>
          </a:p>
        </p:txBody>
      </p:sp>
      <p:sp>
        <p:nvSpPr>
          <p:cNvPr id="19" name="Speech Bubble: Rectangle with Corners Rounded 18">
            <a:extLst>
              <a:ext uri="{FF2B5EF4-FFF2-40B4-BE49-F238E27FC236}">
                <a16:creationId xmlns:a16="http://schemas.microsoft.com/office/drawing/2014/main" id="{35C3C38D-73C1-41C8-AAEA-44D191D411EA}"/>
              </a:ext>
            </a:extLst>
          </p:cNvPr>
          <p:cNvSpPr/>
          <p:nvPr/>
        </p:nvSpPr>
        <p:spPr>
          <a:xfrm>
            <a:off x="3227230" y="4420184"/>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lang="en-GB" sz="1800" kern="1200" dirty="0">
                <a:solidFill>
                  <a:srgbClr val="FFFFFF">
                    <a:lumMod val="85000"/>
                  </a:srgbClr>
                </a:solidFill>
                <a:latin typeface="Arial" panose="020B0604020202020204"/>
              </a:rPr>
              <a:t>0</a:t>
            </a:r>
            <a:endPar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endParaRPr>
          </a:p>
        </p:txBody>
      </p:sp>
      <p:sp>
        <p:nvSpPr>
          <p:cNvPr id="20" name="Speech Bubble: Rectangle with Corners Rounded 19">
            <a:extLst>
              <a:ext uri="{FF2B5EF4-FFF2-40B4-BE49-F238E27FC236}">
                <a16:creationId xmlns:a16="http://schemas.microsoft.com/office/drawing/2014/main" id="{11A39430-00E8-4C23-B096-B89B48862ADB}"/>
              </a:ext>
            </a:extLst>
          </p:cNvPr>
          <p:cNvSpPr/>
          <p:nvPr/>
        </p:nvSpPr>
        <p:spPr>
          <a:xfrm>
            <a:off x="6620987" y="441777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lang="en-GB" sz="1800" kern="1200" noProof="0" dirty="0">
                <a:solidFill>
                  <a:srgbClr val="FFFFFF">
                    <a:lumMod val="85000"/>
                  </a:srgbClr>
                </a:solidFill>
                <a:latin typeface="Arial" panose="020B0604020202020204"/>
              </a:rPr>
              <a:t>0</a:t>
            </a:r>
            <a:endPar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endParaRPr>
          </a:p>
        </p:txBody>
      </p:sp>
      <p:sp>
        <p:nvSpPr>
          <p:cNvPr id="21" name="Speech Bubble: Rectangle with Corners Rounded 20">
            <a:extLst>
              <a:ext uri="{FF2B5EF4-FFF2-40B4-BE49-F238E27FC236}">
                <a16:creationId xmlns:a16="http://schemas.microsoft.com/office/drawing/2014/main" id="{AF28C2E9-1A44-4C07-9511-F3738242C1C8}"/>
              </a:ext>
            </a:extLst>
          </p:cNvPr>
          <p:cNvSpPr/>
          <p:nvPr/>
        </p:nvSpPr>
        <p:spPr>
          <a:xfrm>
            <a:off x="9531533" y="4417778"/>
            <a:ext cx="1441519" cy="651444"/>
          </a:xfrm>
          <a:prstGeom prst="wedgeRoundRectCallout">
            <a:avLst>
              <a:gd name="adj1" fmla="val -29088"/>
              <a:gd name="adj2" fmla="val -31622"/>
              <a:gd name="adj3" fmla="val 16667"/>
            </a:avLst>
          </a:prstGeom>
          <a:solidFill>
            <a:schemeClr val="accent4"/>
          </a:solidFill>
          <a:ln w="28575">
            <a:solidFill>
              <a:schemeClr val="accent4">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5" name="Speech Bubble: Rectangle with Corners Rounded 24">
            <a:extLst>
              <a:ext uri="{FF2B5EF4-FFF2-40B4-BE49-F238E27FC236}">
                <a16:creationId xmlns:a16="http://schemas.microsoft.com/office/drawing/2014/main" id="{5D72E0C1-846D-47AC-8403-678D3491AC6A}"/>
              </a:ext>
            </a:extLst>
          </p:cNvPr>
          <p:cNvSpPr/>
          <p:nvPr/>
        </p:nvSpPr>
        <p:spPr>
          <a:xfrm>
            <a:off x="165163" y="5251028"/>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Net VAT on transaction</a:t>
            </a:r>
          </a:p>
        </p:txBody>
      </p:sp>
      <p:sp>
        <p:nvSpPr>
          <p:cNvPr id="26" name="Speech Bubble: Rectangle with Corners Rounded 25">
            <a:extLst>
              <a:ext uri="{FF2B5EF4-FFF2-40B4-BE49-F238E27FC236}">
                <a16:creationId xmlns:a16="http://schemas.microsoft.com/office/drawing/2014/main" id="{8C430231-5A75-4434-8D84-807ECE19D076}"/>
              </a:ext>
            </a:extLst>
          </p:cNvPr>
          <p:cNvSpPr/>
          <p:nvPr/>
        </p:nvSpPr>
        <p:spPr>
          <a:xfrm>
            <a:off x="3227230" y="525212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7" name="Speech Bubble: Rectangle with Corners Rounded 26">
            <a:extLst>
              <a:ext uri="{FF2B5EF4-FFF2-40B4-BE49-F238E27FC236}">
                <a16:creationId xmlns:a16="http://schemas.microsoft.com/office/drawing/2014/main" id="{FAE16521-42D8-4DBC-9AD7-F290E227DEFB}"/>
              </a:ext>
            </a:extLst>
          </p:cNvPr>
          <p:cNvSpPr/>
          <p:nvPr/>
        </p:nvSpPr>
        <p:spPr>
          <a:xfrm>
            <a:off x="6620988" y="5254528"/>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8" name="Speech Bubble: Rectangle with Corners Rounded 27">
            <a:extLst>
              <a:ext uri="{FF2B5EF4-FFF2-40B4-BE49-F238E27FC236}">
                <a16:creationId xmlns:a16="http://schemas.microsoft.com/office/drawing/2014/main" id="{9A78104A-5E0C-41AC-9D65-24CB8B33CA15}"/>
              </a:ext>
            </a:extLst>
          </p:cNvPr>
          <p:cNvSpPr/>
          <p:nvPr/>
        </p:nvSpPr>
        <p:spPr>
          <a:xfrm>
            <a:off x="9531533" y="525212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pic>
        <p:nvPicPr>
          <p:cNvPr id="1028" name="Picture 4" descr="Bakery Icon, Simple Style. Illustration par anatolir56 · Creative Fabrica">
            <a:extLst>
              <a:ext uri="{FF2B5EF4-FFF2-40B4-BE49-F238E27FC236}">
                <a16:creationId xmlns:a16="http://schemas.microsoft.com/office/drawing/2014/main" id="{92AB9D67-BB37-CD80-B9A1-04B12885458A}"/>
              </a:ext>
            </a:extLst>
          </p:cNvPr>
          <p:cNvPicPr>
            <a:picLocks noChangeAspect="1" noChangeArrowheads="1"/>
          </p:cNvPicPr>
          <p:nvPr/>
        </p:nvPicPr>
        <p:blipFill rotWithShape="1">
          <a:blip r:embed="rId6">
            <a:duotone>
              <a:schemeClr val="accent6">
                <a:shade val="45000"/>
                <a:satMod val="135000"/>
              </a:schemeClr>
              <a:prstClr val="white"/>
            </a:duotone>
            <a:extLst>
              <a:ext uri="{28A0092B-C50C-407E-A947-70E740481C1C}">
                <a14:useLocalDpi xmlns:a14="http://schemas.microsoft.com/office/drawing/2010/main" val="0"/>
              </a:ext>
            </a:extLst>
          </a:blip>
          <a:srcRect l="19868" t="13764" r="19920" b="14466"/>
          <a:stretch/>
        </p:blipFill>
        <p:spPr bwMode="auto">
          <a:xfrm>
            <a:off x="8174698" y="1233491"/>
            <a:ext cx="1363437" cy="1084139"/>
          </a:xfrm>
          <a:prstGeom prst="rect">
            <a:avLst/>
          </a:prstGeom>
          <a:noFill/>
          <a:extLst>
            <a:ext uri="{909E8E84-426E-40DD-AFC4-6F175D3DCCD1}">
              <a14:hiddenFill xmlns:a14="http://schemas.microsoft.com/office/drawing/2010/main">
                <a:solidFill>
                  <a:srgbClr val="FFFFFF"/>
                </a:solidFill>
              </a14:hiddenFill>
            </a:ext>
          </a:extLst>
        </p:spPr>
      </p:pic>
      <p:sp>
        <p:nvSpPr>
          <p:cNvPr id="30" name="Title 3">
            <a:extLst>
              <a:ext uri="{FF2B5EF4-FFF2-40B4-BE49-F238E27FC236}">
                <a16:creationId xmlns:a16="http://schemas.microsoft.com/office/drawing/2014/main" id="{0A121F83-8F25-4CD6-A7FC-57757A27F422}"/>
              </a:ext>
            </a:extLst>
          </p:cNvPr>
          <p:cNvSpPr>
            <a:spLocks noGrp="1"/>
          </p:cNvSpPr>
          <p:nvPr>
            <p:ph type="title"/>
          </p:nvPr>
        </p:nvSpPr>
        <p:spPr>
          <a:xfrm>
            <a:off x="165163" y="220188"/>
            <a:ext cx="9613319" cy="571578"/>
          </a:xfrm>
        </p:spPr>
        <p:txBody>
          <a:bodyPr>
            <a:normAutofit fontScale="90000"/>
          </a:bodyPr>
          <a:lstStyle/>
          <a:p>
            <a:r>
              <a:rPr lang="en-GB" dirty="0"/>
              <a:t>Starting from the </a:t>
            </a:r>
            <a:r>
              <a:rPr lang="en-GB" i="1" dirty="0"/>
              <a:t>current</a:t>
            </a:r>
            <a:r>
              <a:rPr lang="en-GB" dirty="0"/>
              <a:t> tax system (where everything exempt), </a:t>
            </a:r>
            <a:r>
              <a:rPr lang="en-GB" i="1" dirty="0"/>
              <a:t>remove</a:t>
            </a:r>
            <a:r>
              <a:rPr lang="en-GB" dirty="0"/>
              <a:t> exemption for flour</a:t>
            </a:r>
          </a:p>
        </p:txBody>
      </p:sp>
    </p:spTree>
    <p:extLst>
      <p:ext uri="{BB962C8B-B14F-4D97-AF65-F5344CB8AC3E}">
        <p14:creationId xmlns:p14="http://schemas.microsoft.com/office/powerpoint/2010/main" val="2223502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2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5" grpId="0" animBg="1"/>
      <p:bldP spid="9" grpId="0" animBg="1"/>
      <p:bldP spid="10" grpId="0" animBg="1"/>
      <p:bldP spid="11" grpId="0" animBg="1"/>
      <p:bldP spid="12" grpId="0" animBg="1"/>
      <p:bldP spid="13" grpId="0" animBg="1"/>
      <p:bldP spid="14" grpId="0" animBg="1"/>
      <p:bldP spid="15" grpId="0" animBg="1"/>
      <p:bldP spid="16" grpId="0" animBg="1"/>
      <p:bldP spid="18" grpId="0" animBg="1"/>
      <p:bldP spid="19" grpId="0" animBg="1"/>
      <p:bldP spid="20" grpId="0" animBg="1"/>
      <p:bldP spid="21" grpId="0" animBg="1"/>
      <p:bldP spid="25"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rrow: Curved Up 23">
            <a:extLst>
              <a:ext uri="{FF2B5EF4-FFF2-40B4-BE49-F238E27FC236}">
                <a16:creationId xmlns:a16="http://schemas.microsoft.com/office/drawing/2014/main" id="{1F9B909C-2A0B-4C8C-A783-935C6739A734}"/>
              </a:ext>
            </a:extLst>
          </p:cNvPr>
          <p:cNvSpPr/>
          <p:nvPr/>
        </p:nvSpPr>
        <p:spPr>
          <a:xfrm>
            <a:off x="8994080" y="2396691"/>
            <a:ext cx="2513975"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Arrow: Curved Up 22">
            <a:extLst>
              <a:ext uri="{FF2B5EF4-FFF2-40B4-BE49-F238E27FC236}">
                <a16:creationId xmlns:a16="http://schemas.microsoft.com/office/drawing/2014/main" id="{091AB1AC-5840-470D-812B-8984493EAC6F}"/>
              </a:ext>
            </a:extLst>
          </p:cNvPr>
          <p:cNvSpPr/>
          <p:nvPr/>
        </p:nvSpPr>
        <p:spPr>
          <a:xfrm>
            <a:off x="5991546" y="2411636"/>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 name="Arrow: Curved Up 4">
            <a:extLst>
              <a:ext uri="{FF2B5EF4-FFF2-40B4-BE49-F238E27FC236}">
                <a16:creationId xmlns:a16="http://schemas.microsoft.com/office/drawing/2014/main" id="{F38D56CC-F3AF-4E91-82D4-DBC3DFDD47E8}"/>
              </a:ext>
            </a:extLst>
          </p:cNvPr>
          <p:cNvSpPr/>
          <p:nvPr/>
        </p:nvSpPr>
        <p:spPr>
          <a:xfrm>
            <a:off x="2621528" y="2396691"/>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 name="Content Placeholder 1">
            <a:extLst>
              <a:ext uri="{FF2B5EF4-FFF2-40B4-BE49-F238E27FC236}">
                <a16:creationId xmlns:a16="http://schemas.microsoft.com/office/drawing/2014/main" id="{A89C43E0-6522-42CC-AD0F-708361102ACA}"/>
              </a:ext>
            </a:extLst>
          </p:cNvPr>
          <p:cNvSpPr>
            <a:spLocks noGrp="1"/>
          </p:cNvSpPr>
          <p:nvPr>
            <p:ph idx="1"/>
          </p:nvPr>
        </p:nvSpPr>
        <p:spPr/>
        <p:txBody>
          <a:bodyPr/>
          <a:lstStyle/>
          <a:p>
            <a:pPr marL="0" indent="0">
              <a:buNone/>
            </a:pPr>
            <a:r>
              <a:rPr lang="en-GB" dirty="0"/>
              <a:t> </a:t>
            </a:r>
          </a:p>
        </p:txBody>
      </p:sp>
      <p:sp>
        <p:nvSpPr>
          <p:cNvPr id="3" name="Footer Placeholder 2">
            <a:extLst>
              <a:ext uri="{FF2B5EF4-FFF2-40B4-BE49-F238E27FC236}">
                <a16:creationId xmlns:a16="http://schemas.microsoft.com/office/drawing/2014/main" id="{73D48FD1-15DB-4909-A9AE-6A486E9C813F}"/>
              </a:ext>
            </a:extLst>
          </p:cNvPr>
          <p:cNvSpPr>
            <a:spLocks noGrp="1"/>
          </p:cNvSpPr>
          <p:nvPr>
            <p:ph type="ftr" sz="quarter" idx="10"/>
          </p:nvPr>
        </p:nvSpPr>
        <p:spPr>
          <a:xfrm>
            <a:off x="693245" y="6356365"/>
            <a:ext cx="4114799" cy="365126"/>
          </a:xfrm>
          <a:prstGeom prst="rect">
            <a:avLst/>
          </a:prstGeom>
        </p:spPr>
        <p:txBody>
          <a:bodyPr vert="horz" lIns="91440" tIns="45720" rIns="91440" bIns="45720"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999" b="1" i="0" u="none" strike="noStrike" cap="none">
                <a:solidFill>
                  <a:schemeClr val="bg2"/>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VAT expenditures</a:t>
            </a:r>
            <a:endParaRPr kumimoji="0" lang="en-US" sz="999" b="1" i="0" u="none" strike="noStrike" kern="1200" cap="none" spc="0" normalizeH="0" baseline="0" noProof="0" dirty="0">
              <a:ln>
                <a:noFill/>
              </a:ln>
              <a:solidFill>
                <a:srgbClr val="40646D"/>
              </a:solidFill>
              <a:effectLst/>
              <a:uLnTx/>
              <a:uFillTx/>
              <a:latin typeface="Arial" panose="020B0604020202020204"/>
              <a:ea typeface="+mn-ea"/>
              <a:cs typeface="+mn-cs"/>
            </a:endParaRPr>
          </a:p>
        </p:txBody>
      </p:sp>
      <p:pic>
        <p:nvPicPr>
          <p:cNvPr id="1026" name="Picture 2" descr="Farmer Icon Vector Isolated On White Background, Logo Concept Of Farmer  Sign On Transparent Background, Filled Black Symbol Royalty Free Cliparts,  Vectors, And Stock Illustration. Image 111623698.">
            <a:extLst>
              <a:ext uri="{FF2B5EF4-FFF2-40B4-BE49-F238E27FC236}">
                <a16:creationId xmlns:a16="http://schemas.microsoft.com/office/drawing/2014/main" id="{A12259AA-46F6-4009-9FCC-D5E8DA22D8FD}"/>
              </a:ext>
            </a:extLst>
          </p:cNvPr>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27060" t="15091" r="27113" b="5868"/>
          <a:stretch/>
        </p:blipFill>
        <p:spPr bwMode="auto">
          <a:xfrm>
            <a:off x="2049444" y="1233491"/>
            <a:ext cx="628582" cy="108413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go For Rice Mill Clipart - Full Size Clipart (#508264) - PinClipart">
            <a:extLst>
              <a:ext uri="{FF2B5EF4-FFF2-40B4-BE49-F238E27FC236}">
                <a16:creationId xmlns:a16="http://schemas.microsoft.com/office/drawing/2014/main" id="{A07FA617-D626-4B6B-835F-E8519CC098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2842" y="1233491"/>
            <a:ext cx="1155203" cy="1084139"/>
          </a:xfrm>
          <a:prstGeom prst="rect">
            <a:avLst/>
          </a:prstGeom>
          <a:noFill/>
          <a:extLst>
            <a:ext uri="{909E8E84-426E-40DD-AFC4-6F175D3DCCD1}">
              <a14:hiddenFill xmlns:a14="http://schemas.microsoft.com/office/drawing/2010/main">
                <a:solidFill>
                  <a:srgbClr val="FFFFFF"/>
                </a:solidFill>
              </a14:hiddenFill>
            </a:ext>
          </a:extLst>
        </p:spPr>
      </p:pic>
      <p:sp>
        <p:nvSpPr>
          <p:cNvPr id="9" name="Speech Bubble: Rectangle with Corners Rounded 8">
            <a:extLst>
              <a:ext uri="{FF2B5EF4-FFF2-40B4-BE49-F238E27FC236}">
                <a16:creationId xmlns:a16="http://schemas.microsoft.com/office/drawing/2014/main" id="{CB3DD313-488D-481F-BF93-6576188D9264}"/>
              </a:ext>
            </a:extLst>
          </p:cNvPr>
          <p:cNvSpPr/>
          <p:nvPr/>
        </p:nvSpPr>
        <p:spPr>
          <a:xfrm>
            <a:off x="165164" y="2645252"/>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Sales</a:t>
            </a:r>
          </a:p>
        </p:txBody>
      </p:sp>
      <p:sp>
        <p:nvSpPr>
          <p:cNvPr id="10" name="Speech Bubble: Rectangle with Corners Rounded 9">
            <a:extLst>
              <a:ext uri="{FF2B5EF4-FFF2-40B4-BE49-F238E27FC236}">
                <a16:creationId xmlns:a16="http://schemas.microsoft.com/office/drawing/2014/main" id="{E5A47863-6842-47C0-9D89-DC9F9FC8C3D2}"/>
              </a:ext>
            </a:extLst>
          </p:cNvPr>
          <p:cNvSpPr/>
          <p:nvPr/>
        </p:nvSpPr>
        <p:spPr>
          <a:xfrm>
            <a:off x="165164" y="3532718"/>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charged on sales</a:t>
            </a:r>
          </a:p>
        </p:txBody>
      </p:sp>
      <p:sp>
        <p:nvSpPr>
          <p:cNvPr id="11" name="Speech Bubble: Rectangle with Corners Rounded 10">
            <a:extLst>
              <a:ext uri="{FF2B5EF4-FFF2-40B4-BE49-F238E27FC236}">
                <a16:creationId xmlns:a16="http://schemas.microsoft.com/office/drawing/2014/main" id="{7EE690DD-20BE-497A-BBCC-D64D6D1C602F}"/>
              </a:ext>
            </a:extLst>
          </p:cNvPr>
          <p:cNvSpPr/>
          <p:nvPr/>
        </p:nvSpPr>
        <p:spPr>
          <a:xfrm>
            <a:off x="3227230" y="264525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200</a:t>
            </a:r>
          </a:p>
        </p:txBody>
      </p:sp>
      <p:sp>
        <p:nvSpPr>
          <p:cNvPr id="12" name="Speech Bubble: Rectangle with Corners Rounded 11">
            <a:extLst>
              <a:ext uri="{FF2B5EF4-FFF2-40B4-BE49-F238E27FC236}">
                <a16:creationId xmlns:a16="http://schemas.microsoft.com/office/drawing/2014/main" id="{5E40F98B-4492-4AD8-8C19-ED7A8B208B97}"/>
              </a:ext>
            </a:extLst>
          </p:cNvPr>
          <p:cNvSpPr/>
          <p:nvPr/>
        </p:nvSpPr>
        <p:spPr>
          <a:xfrm>
            <a:off x="6620988" y="2647658"/>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500</a:t>
            </a:r>
          </a:p>
        </p:txBody>
      </p:sp>
      <p:sp>
        <p:nvSpPr>
          <p:cNvPr id="13" name="Speech Bubble: Rectangle with Corners Rounded 12">
            <a:extLst>
              <a:ext uri="{FF2B5EF4-FFF2-40B4-BE49-F238E27FC236}">
                <a16:creationId xmlns:a16="http://schemas.microsoft.com/office/drawing/2014/main" id="{1D288557-2AD3-47F7-9E4E-A9E2AF00DDBC}"/>
              </a:ext>
            </a:extLst>
          </p:cNvPr>
          <p:cNvSpPr/>
          <p:nvPr/>
        </p:nvSpPr>
        <p:spPr>
          <a:xfrm>
            <a:off x="9531533" y="264525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600</a:t>
            </a:r>
          </a:p>
        </p:txBody>
      </p:sp>
      <p:sp>
        <p:nvSpPr>
          <p:cNvPr id="14" name="Speech Bubble: Rectangle with Corners Rounded 13">
            <a:extLst>
              <a:ext uri="{FF2B5EF4-FFF2-40B4-BE49-F238E27FC236}">
                <a16:creationId xmlns:a16="http://schemas.microsoft.com/office/drawing/2014/main" id="{7C5427CA-AA6C-4574-AB91-4A3D6C3A4ED8}"/>
              </a:ext>
            </a:extLst>
          </p:cNvPr>
          <p:cNvSpPr/>
          <p:nvPr/>
        </p:nvSpPr>
        <p:spPr>
          <a:xfrm>
            <a:off x="3227230" y="3532718"/>
            <a:ext cx="1441519" cy="651444"/>
          </a:xfrm>
          <a:prstGeom prst="wedgeRoundRectCallout">
            <a:avLst>
              <a:gd name="adj1" fmla="val -29088"/>
              <a:gd name="adj2" fmla="val -31622"/>
              <a:gd name="adj3" fmla="val 16667"/>
            </a:avLst>
          </a:prstGeom>
          <a:solidFill>
            <a:schemeClr val="accent1"/>
          </a:solidFill>
          <a:ln w="28575">
            <a:solidFill>
              <a:schemeClr val="accent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lang="en-GB" sz="1800" kern="1200" dirty="0">
                <a:solidFill>
                  <a:srgbClr val="FFFFFF">
                    <a:lumMod val="85000"/>
                  </a:srgbClr>
                </a:solidFill>
                <a:latin typeface="Arial" panose="020B0604020202020204"/>
              </a:rPr>
              <a:t>0</a:t>
            </a:r>
            <a:endPar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endParaRPr>
          </a:p>
        </p:txBody>
      </p:sp>
      <p:sp>
        <p:nvSpPr>
          <p:cNvPr id="15" name="Speech Bubble: Rectangle with Corners Rounded 14">
            <a:extLst>
              <a:ext uri="{FF2B5EF4-FFF2-40B4-BE49-F238E27FC236}">
                <a16:creationId xmlns:a16="http://schemas.microsoft.com/office/drawing/2014/main" id="{8B75F5D3-4180-4F3E-9673-B669751AA39E}"/>
              </a:ext>
            </a:extLst>
          </p:cNvPr>
          <p:cNvSpPr/>
          <p:nvPr/>
        </p:nvSpPr>
        <p:spPr>
          <a:xfrm>
            <a:off x="6620988" y="3532718"/>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100</a:t>
            </a:r>
          </a:p>
        </p:txBody>
      </p:sp>
      <p:sp>
        <p:nvSpPr>
          <p:cNvPr id="16" name="Speech Bubble: Rectangle with Corners Rounded 15">
            <a:extLst>
              <a:ext uri="{FF2B5EF4-FFF2-40B4-BE49-F238E27FC236}">
                <a16:creationId xmlns:a16="http://schemas.microsoft.com/office/drawing/2014/main" id="{10D9D1C9-F3FD-472D-9E1A-B5D9A86C471A}"/>
              </a:ext>
            </a:extLst>
          </p:cNvPr>
          <p:cNvSpPr/>
          <p:nvPr/>
        </p:nvSpPr>
        <p:spPr>
          <a:xfrm>
            <a:off x="9531533" y="353271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pic>
        <p:nvPicPr>
          <p:cNvPr id="1034" name="Picture 10" descr="Consumer Icons - Download Free Vector Icons | Noun Project">
            <a:extLst>
              <a:ext uri="{FF2B5EF4-FFF2-40B4-BE49-F238E27FC236}">
                <a16:creationId xmlns:a16="http://schemas.microsoft.com/office/drawing/2014/main" id="{9FEC99A5-DE1B-49F5-8FF7-74C940FAE086}"/>
              </a:ext>
            </a:extLst>
          </p:cNvPr>
          <p:cNvPicPr>
            <a:picLocks noChangeAspect="1" noChangeArrowheads="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841190" y="1233491"/>
            <a:ext cx="1084139" cy="1084139"/>
          </a:xfrm>
          <a:prstGeom prst="rect">
            <a:avLst/>
          </a:prstGeom>
          <a:noFill/>
          <a:extLst>
            <a:ext uri="{909E8E84-426E-40DD-AFC4-6F175D3DCCD1}">
              <a14:hiddenFill xmlns:a14="http://schemas.microsoft.com/office/drawing/2010/main">
                <a:solidFill>
                  <a:srgbClr val="FFFFFF"/>
                </a:solidFill>
              </a14:hiddenFill>
            </a:ext>
          </a:extLst>
        </p:spPr>
      </p:pic>
      <p:sp>
        <p:nvSpPr>
          <p:cNvPr id="18" name="Speech Bubble: Rectangle with Corners Rounded 17">
            <a:extLst>
              <a:ext uri="{FF2B5EF4-FFF2-40B4-BE49-F238E27FC236}">
                <a16:creationId xmlns:a16="http://schemas.microsoft.com/office/drawing/2014/main" id="{DAE9EC20-D135-4F85-8280-868BA47A1B88}"/>
              </a:ext>
            </a:extLst>
          </p:cNvPr>
          <p:cNvSpPr/>
          <p:nvPr/>
        </p:nvSpPr>
        <p:spPr>
          <a:xfrm>
            <a:off x="165163" y="4420184"/>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reclaimed by buyer</a:t>
            </a:r>
          </a:p>
        </p:txBody>
      </p:sp>
      <p:sp>
        <p:nvSpPr>
          <p:cNvPr id="19" name="Speech Bubble: Rectangle with Corners Rounded 18">
            <a:extLst>
              <a:ext uri="{FF2B5EF4-FFF2-40B4-BE49-F238E27FC236}">
                <a16:creationId xmlns:a16="http://schemas.microsoft.com/office/drawing/2014/main" id="{35C3C38D-73C1-41C8-AAEA-44D191D411EA}"/>
              </a:ext>
            </a:extLst>
          </p:cNvPr>
          <p:cNvSpPr/>
          <p:nvPr/>
        </p:nvSpPr>
        <p:spPr>
          <a:xfrm>
            <a:off x="3227230" y="4420184"/>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lang="en-GB" sz="1800" kern="1200" dirty="0">
                <a:solidFill>
                  <a:srgbClr val="FFFFFF">
                    <a:lumMod val="85000"/>
                  </a:srgbClr>
                </a:solidFill>
                <a:latin typeface="Arial" panose="020B0604020202020204"/>
              </a:rPr>
              <a:t>0</a:t>
            </a:r>
            <a:endPar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endParaRPr>
          </a:p>
        </p:txBody>
      </p:sp>
      <p:sp>
        <p:nvSpPr>
          <p:cNvPr id="20" name="Speech Bubble: Rectangle with Corners Rounded 19">
            <a:extLst>
              <a:ext uri="{FF2B5EF4-FFF2-40B4-BE49-F238E27FC236}">
                <a16:creationId xmlns:a16="http://schemas.microsoft.com/office/drawing/2014/main" id="{11A39430-00E8-4C23-B096-B89B48862ADB}"/>
              </a:ext>
            </a:extLst>
          </p:cNvPr>
          <p:cNvSpPr/>
          <p:nvPr/>
        </p:nvSpPr>
        <p:spPr>
          <a:xfrm>
            <a:off x="6620987" y="441777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lang="en-GB" sz="1800" kern="1200" noProof="0" dirty="0">
                <a:solidFill>
                  <a:srgbClr val="FFFFFF">
                    <a:lumMod val="85000"/>
                  </a:srgbClr>
                </a:solidFill>
                <a:latin typeface="Arial" panose="020B0604020202020204"/>
              </a:rPr>
              <a:t>0</a:t>
            </a:r>
            <a:endPar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endParaRPr>
          </a:p>
        </p:txBody>
      </p:sp>
      <p:sp>
        <p:nvSpPr>
          <p:cNvPr id="21" name="Speech Bubble: Rectangle with Corners Rounded 20">
            <a:extLst>
              <a:ext uri="{FF2B5EF4-FFF2-40B4-BE49-F238E27FC236}">
                <a16:creationId xmlns:a16="http://schemas.microsoft.com/office/drawing/2014/main" id="{AF28C2E9-1A44-4C07-9511-F3738242C1C8}"/>
              </a:ext>
            </a:extLst>
          </p:cNvPr>
          <p:cNvSpPr/>
          <p:nvPr/>
        </p:nvSpPr>
        <p:spPr>
          <a:xfrm>
            <a:off x="9531533" y="4417778"/>
            <a:ext cx="1441519" cy="651444"/>
          </a:xfrm>
          <a:prstGeom prst="wedgeRoundRectCallout">
            <a:avLst>
              <a:gd name="adj1" fmla="val -29088"/>
              <a:gd name="adj2" fmla="val -31622"/>
              <a:gd name="adj3" fmla="val 16667"/>
            </a:avLst>
          </a:prstGeom>
          <a:solidFill>
            <a:schemeClr val="accent4"/>
          </a:solidFill>
          <a:ln w="28575">
            <a:solidFill>
              <a:schemeClr val="accent4">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5" name="Speech Bubble: Rectangle with Corners Rounded 24">
            <a:extLst>
              <a:ext uri="{FF2B5EF4-FFF2-40B4-BE49-F238E27FC236}">
                <a16:creationId xmlns:a16="http://schemas.microsoft.com/office/drawing/2014/main" id="{5D72E0C1-846D-47AC-8403-678D3491AC6A}"/>
              </a:ext>
            </a:extLst>
          </p:cNvPr>
          <p:cNvSpPr/>
          <p:nvPr/>
        </p:nvSpPr>
        <p:spPr>
          <a:xfrm>
            <a:off x="165163" y="5251028"/>
            <a:ext cx="1731015"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Net VAT on transaction</a:t>
            </a:r>
          </a:p>
        </p:txBody>
      </p:sp>
      <p:sp>
        <p:nvSpPr>
          <p:cNvPr id="26" name="Speech Bubble: Rectangle with Corners Rounded 25">
            <a:extLst>
              <a:ext uri="{FF2B5EF4-FFF2-40B4-BE49-F238E27FC236}">
                <a16:creationId xmlns:a16="http://schemas.microsoft.com/office/drawing/2014/main" id="{8C430231-5A75-4434-8D84-807ECE19D076}"/>
              </a:ext>
            </a:extLst>
          </p:cNvPr>
          <p:cNvSpPr/>
          <p:nvPr/>
        </p:nvSpPr>
        <p:spPr>
          <a:xfrm>
            <a:off x="3227230" y="525212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7" name="Speech Bubble: Rectangle with Corners Rounded 26">
            <a:extLst>
              <a:ext uri="{FF2B5EF4-FFF2-40B4-BE49-F238E27FC236}">
                <a16:creationId xmlns:a16="http://schemas.microsoft.com/office/drawing/2014/main" id="{FAE16521-42D8-4DBC-9AD7-F290E227DEFB}"/>
              </a:ext>
            </a:extLst>
          </p:cNvPr>
          <p:cNvSpPr/>
          <p:nvPr/>
        </p:nvSpPr>
        <p:spPr>
          <a:xfrm>
            <a:off x="6620988" y="5254528"/>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100</a:t>
            </a:r>
          </a:p>
        </p:txBody>
      </p:sp>
      <p:sp>
        <p:nvSpPr>
          <p:cNvPr id="28" name="Speech Bubble: Rectangle with Corners Rounded 27">
            <a:extLst>
              <a:ext uri="{FF2B5EF4-FFF2-40B4-BE49-F238E27FC236}">
                <a16:creationId xmlns:a16="http://schemas.microsoft.com/office/drawing/2014/main" id="{9A78104A-5E0C-41AC-9D65-24CB8B33CA15}"/>
              </a:ext>
            </a:extLst>
          </p:cNvPr>
          <p:cNvSpPr/>
          <p:nvPr/>
        </p:nvSpPr>
        <p:spPr>
          <a:xfrm>
            <a:off x="9531533" y="5252122"/>
            <a:ext cx="1441519" cy="651444"/>
          </a:xfrm>
          <a:prstGeom prst="wedgeRoundRectCallout">
            <a:avLst>
              <a:gd name="adj1" fmla="val -29088"/>
              <a:gd name="adj2" fmla="val -31622"/>
              <a:gd name="adj3" fmla="val 16667"/>
            </a:avLst>
          </a:prstGeom>
          <a:solidFill>
            <a:schemeClr val="bg1"/>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pic>
        <p:nvPicPr>
          <p:cNvPr id="1028" name="Picture 4" descr="Bakery Icon, Simple Style. Illustration par anatolir56 · Creative Fabrica">
            <a:extLst>
              <a:ext uri="{FF2B5EF4-FFF2-40B4-BE49-F238E27FC236}">
                <a16:creationId xmlns:a16="http://schemas.microsoft.com/office/drawing/2014/main" id="{92AB9D67-BB37-CD80-B9A1-04B12885458A}"/>
              </a:ext>
            </a:extLst>
          </p:cNvPr>
          <p:cNvPicPr>
            <a:picLocks noChangeAspect="1" noChangeArrowheads="1"/>
          </p:cNvPicPr>
          <p:nvPr/>
        </p:nvPicPr>
        <p:blipFill rotWithShape="1">
          <a:blip r:embed="rId6">
            <a:duotone>
              <a:schemeClr val="accent6">
                <a:shade val="45000"/>
                <a:satMod val="135000"/>
              </a:schemeClr>
              <a:prstClr val="white"/>
            </a:duotone>
            <a:extLst>
              <a:ext uri="{28A0092B-C50C-407E-A947-70E740481C1C}">
                <a14:useLocalDpi xmlns:a14="http://schemas.microsoft.com/office/drawing/2010/main" val="0"/>
              </a:ext>
            </a:extLst>
          </a:blip>
          <a:srcRect l="19868" t="13764" r="19920" b="14466"/>
          <a:stretch/>
        </p:blipFill>
        <p:spPr bwMode="auto">
          <a:xfrm>
            <a:off x="8174698" y="1233491"/>
            <a:ext cx="1363437" cy="1084139"/>
          </a:xfrm>
          <a:prstGeom prst="rect">
            <a:avLst/>
          </a:prstGeom>
          <a:noFill/>
          <a:extLst>
            <a:ext uri="{909E8E84-426E-40DD-AFC4-6F175D3DCCD1}">
              <a14:hiddenFill xmlns:a14="http://schemas.microsoft.com/office/drawing/2010/main">
                <a:solidFill>
                  <a:srgbClr val="FFFFFF"/>
                </a:solidFill>
              </a14:hiddenFill>
            </a:ext>
          </a:extLst>
        </p:spPr>
      </p:pic>
      <p:sp>
        <p:nvSpPr>
          <p:cNvPr id="30" name="Title 3">
            <a:extLst>
              <a:ext uri="{FF2B5EF4-FFF2-40B4-BE49-F238E27FC236}">
                <a16:creationId xmlns:a16="http://schemas.microsoft.com/office/drawing/2014/main" id="{0A121F83-8F25-4CD6-A7FC-57757A27F422}"/>
              </a:ext>
            </a:extLst>
          </p:cNvPr>
          <p:cNvSpPr>
            <a:spLocks noGrp="1"/>
          </p:cNvSpPr>
          <p:nvPr>
            <p:ph type="title"/>
          </p:nvPr>
        </p:nvSpPr>
        <p:spPr>
          <a:xfrm>
            <a:off x="165163" y="220188"/>
            <a:ext cx="9613319" cy="571578"/>
          </a:xfrm>
        </p:spPr>
        <p:txBody>
          <a:bodyPr>
            <a:normAutofit fontScale="90000"/>
          </a:bodyPr>
          <a:lstStyle/>
          <a:p>
            <a:r>
              <a:rPr lang="en-GB" dirty="0"/>
              <a:t>Starting from the </a:t>
            </a:r>
            <a:r>
              <a:rPr lang="en-GB" i="1" dirty="0"/>
              <a:t>current</a:t>
            </a:r>
            <a:r>
              <a:rPr lang="en-GB" dirty="0"/>
              <a:t> tax system (where everything exempt), </a:t>
            </a:r>
            <a:r>
              <a:rPr lang="en-GB" i="1" dirty="0"/>
              <a:t>remove</a:t>
            </a:r>
            <a:r>
              <a:rPr lang="en-GB" dirty="0"/>
              <a:t> exemption for flour</a:t>
            </a:r>
          </a:p>
        </p:txBody>
      </p:sp>
      <p:sp>
        <p:nvSpPr>
          <p:cNvPr id="29" name="Rectangle: Rounded Corners 28">
            <a:extLst>
              <a:ext uri="{FF2B5EF4-FFF2-40B4-BE49-F238E27FC236}">
                <a16:creationId xmlns:a16="http://schemas.microsoft.com/office/drawing/2014/main" id="{9FA83510-4345-437F-BB5E-2C95BB48C5AE}"/>
              </a:ext>
            </a:extLst>
          </p:cNvPr>
          <p:cNvSpPr/>
          <p:nvPr/>
        </p:nvSpPr>
        <p:spPr>
          <a:xfrm>
            <a:off x="6443683" y="5163221"/>
            <a:ext cx="1731015" cy="91974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DA049068-72CB-422D-B36D-8AA363BA9563}"/>
              </a:ext>
            </a:extLst>
          </p:cNvPr>
          <p:cNvSpPr txBox="1"/>
          <p:nvPr/>
        </p:nvSpPr>
        <p:spPr>
          <a:xfrm>
            <a:off x="2363735" y="6158150"/>
            <a:ext cx="6121400" cy="553998"/>
          </a:xfrm>
          <a:prstGeom prst="rect">
            <a:avLst/>
          </a:prstGeom>
          <a:noFill/>
        </p:spPr>
        <p:txBody>
          <a:bodyPr wrap="square" rtlCol="0">
            <a:spAutoFit/>
          </a:bodyPr>
          <a:lstStyle/>
          <a:p>
            <a:r>
              <a:rPr lang="en-GB" sz="1500" dirty="0">
                <a:solidFill>
                  <a:srgbClr val="FF0000"/>
                </a:solidFill>
              </a:rPr>
              <a:t>When flour exemption is removed, the miller must charge VAT on their output, which the baker selling (exempt) bread cannot reclaim </a:t>
            </a:r>
          </a:p>
        </p:txBody>
      </p:sp>
    </p:spTree>
    <p:extLst>
      <p:ext uri="{BB962C8B-B14F-4D97-AF65-F5344CB8AC3E}">
        <p14:creationId xmlns:p14="http://schemas.microsoft.com/office/powerpoint/2010/main" val="28472223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4" name="Google Shape;304;p4"/>
          <p:cNvSpPr txBox="1">
            <a:spLocks noGrp="1"/>
          </p:cNvSpPr>
          <p:nvPr>
            <p:ph type="body" idx="1"/>
          </p:nvPr>
        </p:nvSpPr>
        <p:spPr>
          <a:prstGeom prst="rect">
            <a:avLst/>
          </a:prstGeom>
          <a:noFill/>
          <a:ln>
            <a:noFill/>
          </a:ln>
        </p:spPr>
        <p:txBody>
          <a:bodyPr spcFirstLastPara="1" wrap="square" lIns="91425" tIns="45700" rIns="91425" bIns="45700" anchor="t" anchorCtr="0">
            <a:normAutofit/>
          </a:bodyPr>
          <a:lstStyle/>
          <a:p>
            <a:pPr marL="514350" lvl="0" indent="-514350" algn="l" rtl="0">
              <a:lnSpc>
                <a:spcPct val="90000"/>
              </a:lnSpc>
              <a:spcBef>
                <a:spcPts val="0"/>
              </a:spcBef>
              <a:spcAft>
                <a:spcPts val="0"/>
              </a:spcAft>
              <a:buClr>
                <a:schemeClr val="dk1"/>
              </a:buClr>
              <a:buSzPct val="100000"/>
              <a:buFont typeface="Calibri"/>
              <a:buAutoNum type="arabicPeriod"/>
            </a:pPr>
            <a:r>
              <a:rPr lang="en-GB" sz="2400" b="1" dirty="0"/>
              <a:t>Adding exemption starting from benchmark system</a:t>
            </a:r>
          </a:p>
          <a:p>
            <a:pPr marL="971550" lvl="1" indent="-514350">
              <a:lnSpc>
                <a:spcPct val="90000"/>
              </a:lnSpc>
              <a:spcBef>
                <a:spcPts val="0"/>
              </a:spcBef>
              <a:buClr>
                <a:schemeClr val="dk1"/>
              </a:buClr>
              <a:buSzPct val="100000"/>
            </a:pPr>
            <a:r>
              <a:rPr lang="en-GB" sz="2400" dirty="0"/>
              <a:t>Increases revenue by $40, leading to an estimate of the tax expenditure that is negative (-$40)</a:t>
            </a:r>
          </a:p>
          <a:p>
            <a:pPr marL="514350" lvl="0" indent="-514350" algn="l" rtl="0">
              <a:lnSpc>
                <a:spcPct val="90000"/>
              </a:lnSpc>
              <a:spcBef>
                <a:spcPts val="1000"/>
              </a:spcBef>
              <a:spcAft>
                <a:spcPts val="0"/>
              </a:spcAft>
              <a:buClr>
                <a:schemeClr val="dk1"/>
              </a:buClr>
              <a:buSzPct val="100000"/>
              <a:buFont typeface="Calibri"/>
              <a:buAutoNum type="arabicPeriod"/>
            </a:pPr>
            <a:r>
              <a:rPr lang="en-GB" sz="2400" b="1" dirty="0"/>
              <a:t>Removing exemption starting from the current tax system</a:t>
            </a:r>
          </a:p>
          <a:p>
            <a:pPr marL="971550" lvl="1" indent="-514350">
              <a:lnSpc>
                <a:spcPct val="90000"/>
              </a:lnSpc>
              <a:spcBef>
                <a:spcPts val="1000"/>
              </a:spcBef>
              <a:buClr>
                <a:schemeClr val="dk1"/>
              </a:buClr>
              <a:buSzPct val="100000"/>
            </a:pPr>
            <a:r>
              <a:rPr lang="en-GB" sz="2400" dirty="0"/>
              <a:t>Increases revenue by $100, leading to an estimate of the tax expenditure that is positive (+$100)</a:t>
            </a:r>
          </a:p>
          <a:p>
            <a:pPr marL="0" indent="0">
              <a:lnSpc>
                <a:spcPct val="90000"/>
              </a:lnSpc>
              <a:spcBef>
                <a:spcPts val="1000"/>
              </a:spcBef>
              <a:buClr>
                <a:schemeClr val="dk1"/>
              </a:buClr>
              <a:buSzPct val="100000"/>
              <a:buNone/>
            </a:pPr>
            <a:endParaRPr lang="en-GB" sz="2400" dirty="0"/>
          </a:p>
          <a:p>
            <a:pPr marL="0" indent="0">
              <a:lnSpc>
                <a:spcPct val="90000"/>
              </a:lnSpc>
              <a:spcBef>
                <a:spcPts val="1000"/>
              </a:spcBef>
              <a:buClr>
                <a:schemeClr val="dk1"/>
              </a:buClr>
              <a:buSzPct val="100000"/>
              <a:buNone/>
            </a:pPr>
            <a:r>
              <a:rPr lang="en-GB" sz="2400" dirty="0"/>
              <a:t>For VAT exemptions, especially in the middle of the production chain (like flour in this example), the baseline against which costs are estimated (the benchmark, or the current system) can matter hugely for the estimated tax expenditure. </a:t>
            </a:r>
          </a:p>
        </p:txBody>
      </p:sp>
      <p:sp>
        <p:nvSpPr>
          <p:cNvPr id="303" name="Google Shape;303;p4"/>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GB" dirty="0"/>
              <a:t>Estimates of cost of flour exemption</a:t>
            </a:r>
            <a:endParaRPr dirty="0"/>
          </a:p>
        </p:txBody>
      </p:sp>
      <p:sp>
        <p:nvSpPr>
          <p:cNvPr id="2" name="Footer Placeholder 1">
            <a:extLst>
              <a:ext uri="{FF2B5EF4-FFF2-40B4-BE49-F238E27FC236}">
                <a16:creationId xmlns:a16="http://schemas.microsoft.com/office/drawing/2014/main" id="{2FBC20C2-FA8D-40AE-B751-8B04F267BEE2}"/>
              </a:ext>
            </a:extLst>
          </p:cNvPr>
          <p:cNvSpPr>
            <a:spLocks noGrp="1"/>
          </p:cNvSpPr>
          <p:nvPr>
            <p:ph type="ftr" idx="11"/>
          </p:nvPr>
        </p:nvSpPr>
        <p:spPr/>
        <p:txBody>
          <a:bodyPr/>
          <a:lstStyle/>
          <a:p>
            <a:r>
              <a:rPr lang="en-GB"/>
              <a:t>VAT expenditures</a:t>
            </a:r>
          </a:p>
        </p:txBody>
      </p:sp>
    </p:spTree>
    <p:extLst>
      <p:ext uri="{BB962C8B-B14F-4D97-AF65-F5344CB8AC3E}">
        <p14:creationId xmlns:p14="http://schemas.microsoft.com/office/powerpoint/2010/main" val="376118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30" name="Google Shape;230;p2"/>
          <p:cNvSpPr txBox="1">
            <a:spLocks noGrp="1"/>
          </p:cNvSpPr>
          <p:nvPr>
            <p:ph type="body" idx="1"/>
          </p:nvPr>
        </p:nvSpPr>
        <p:spPr>
          <a:prstGeom prst="rect">
            <a:avLst/>
          </a:prstGeom>
          <a:noFill/>
          <a:ln>
            <a:noFill/>
          </a:ln>
        </p:spPr>
        <p:txBody>
          <a:bodyPr spcFirstLastPara="1" wrap="square" lIns="91425" tIns="45700" rIns="91425" bIns="45700" anchor="t" anchorCtr="0">
            <a:normAutofit/>
          </a:bodyPr>
          <a:lstStyle/>
          <a:p>
            <a:pPr marL="228600" lvl="0" indent="-201930" algn="l" rtl="0">
              <a:lnSpc>
                <a:spcPct val="90000"/>
              </a:lnSpc>
              <a:spcBef>
                <a:spcPts val="0"/>
              </a:spcBef>
              <a:spcAft>
                <a:spcPts val="0"/>
              </a:spcAft>
              <a:buClr>
                <a:schemeClr val="bg2"/>
              </a:buClr>
              <a:buSzPct val="100000"/>
              <a:buChar char="•"/>
            </a:pPr>
            <a:r>
              <a:rPr lang="en-GB" sz="2200" b="1" dirty="0"/>
              <a:t>Principles</a:t>
            </a:r>
            <a:endParaRPr sz="2200" b="1" dirty="0"/>
          </a:p>
          <a:p>
            <a:pPr marL="685800" lvl="1" indent="-205740" algn="l" rtl="0">
              <a:lnSpc>
                <a:spcPct val="90000"/>
              </a:lnSpc>
              <a:spcBef>
                <a:spcPts val="500"/>
              </a:spcBef>
              <a:spcAft>
                <a:spcPts val="0"/>
              </a:spcAft>
              <a:buClr>
                <a:schemeClr val="bg2"/>
              </a:buClr>
              <a:buSzPct val="100000"/>
              <a:buChar char="•"/>
            </a:pPr>
            <a:r>
              <a:rPr lang="en-US" sz="2200" dirty="0"/>
              <a:t>Features of an </a:t>
            </a:r>
            <a:r>
              <a:rPr lang="en-US" sz="2200" i="1" dirty="0"/>
              <a:t>ideal</a:t>
            </a:r>
            <a:r>
              <a:rPr lang="en-US" sz="2200" dirty="0"/>
              <a:t> VAT system</a:t>
            </a:r>
          </a:p>
          <a:p>
            <a:pPr marL="685800" lvl="1" indent="-173355" algn="l" rtl="0">
              <a:lnSpc>
                <a:spcPct val="90000"/>
              </a:lnSpc>
              <a:spcBef>
                <a:spcPts val="500"/>
              </a:spcBef>
              <a:spcAft>
                <a:spcPts val="0"/>
              </a:spcAft>
              <a:buClr>
                <a:schemeClr val="bg2"/>
              </a:buClr>
              <a:buSzPct val="75000"/>
              <a:buChar char="•"/>
            </a:pPr>
            <a:r>
              <a:rPr lang="en-GB" sz="2200" dirty="0"/>
              <a:t>Departure from the ideal VAT system </a:t>
            </a:r>
          </a:p>
          <a:p>
            <a:pPr marL="342900" lvl="0" algn="l" rtl="0">
              <a:spcBef>
                <a:spcPts val="1000"/>
              </a:spcBef>
              <a:spcAft>
                <a:spcPts val="0"/>
              </a:spcAft>
              <a:buClr>
                <a:schemeClr val="bg2"/>
              </a:buClr>
              <a:buSzPct val="100000"/>
              <a:buFont typeface="Arial" panose="020B0604020202020204" pitchFamily="34" charset="0"/>
              <a:buChar char="•"/>
            </a:pPr>
            <a:r>
              <a:rPr lang="en-GB" sz="2200" b="1" dirty="0"/>
              <a:t>Approaches for modelling VAT TEs</a:t>
            </a:r>
            <a:endParaRPr sz="2200" b="1" dirty="0"/>
          </a:p>
          <a:p>
            <a:pPr marL="826770" lvl="1">
              <a:lnSpc>
                <a:spcPct val="90000"/>
              </a:lnSpc>
              <a:spcBef>
                <a:spcPts val="1000"/>
              </a:spcBef>
              <a:buClr>
                <a:schemeClr val="bg2"/>
              </a:buClr>
              <a:buSzPct val="116666"/>
              <a:buFont typeface="Arial" panose="020B0604020202020204" pitchFamily="34" charset="0"/>
              <a:buChar char="•"/>
            </a:pPr>
            <a:r>
              <a:rPr lang="en-GB" sz="2200" dirty="0"/>
              <a:t>Measuring TEs</a:t>
            </a:r>
          </a:p>
          <a:p>
            <a:pPr marL="826770" lvl="1">
              <a:lnSpc>
                <a:spcPct val="90000"/>
              </a:lnSpc>
              <a:spcBef>
                <a:spcPts val="1000"/>
              </a:spcBef>
              <a:buClr>
                <a:schemeClr val="bg2"/>
              </a:buClr>
              <a:buSzPct val="116666"/>
              <a:buFont typeface="Arial" panose="020B0604020202020204" pitchFamily="34" charset="0"/>
              <a:buChar char="•"/>
            </a:pPr>
            <a:r>
              <a:rPr lang="en-GB" sz="2200" dirty="0"/>
              <a:t>3 main approaches (Top-down, Bottom-up, </a:t>
            </a:r>
            <a:r>
              <a:rPr lang="en-GB" sz="2200"/>
              <a:t>and Econometric</a:t>
            </a:r>
            <a:r>
              <a:rPr lang="en-GB" sz="2200" dirty="0"/>
              <a:t>)</a:t>
            </a:r>
          </a:p>
          <a:p>
            <a:pPr marL="826770" lvl="1">
              <a:lnSpc>
                <a:spcPct val="90000"/>
              </a:lnSpc>
              <a:spcBef>
                <a:spcPts val="1000"/>
              </a:spcBef>
              <a:buClr>
                <a:schemeClr val="bg2"/>
              </a:buClr>
              <a:buSzPct val="116666"/>
              <a:buFont typeface="Arial" panose="020B0604020202020204" pitchFamily="34" charset="0"/>
              <a:buChar char="•"/>
            </a:pPr>
            <a:r>
              <a:rPr lang="en-GB" sz="2200" dirty="0"/>
              <a:t>Pros and cons of each approach</a:t>
            </a:r>
            <a:endParaRPr sz="2200" dirty="0"/>
          </a:p>
          <a:p>
            <a:pPr marL="369570" lvl="0" algn="l" rtl="0">
              <a:lnSpc>
                <a:spcPct val="90000"/>
              </a:lnSpc>
              <a:spcBef>
                <a:spcPts val="1000"/>
              </a:spcBef>
              <a:spcAft>
                <a:spcPts val="0"/>
              </a:spcAft>
              <a:buClr>
                <a:schemeClr val="bg2"/>
              </a:buClr>
              <a:buSzPct val="100000"/>
              <a:buFont typeface="Arial" panose="020B0604020202020204" pitchFamily="34" charset="0"/>
              <a:buChar char="•"/>
            </a:pPr>
            <a:r>
              <a:rPr lang="en-GB" sz="2200" b="1" dirty="0"/>
              <a:t>Data requirements</a:t>
            </a:r>
            <a:endParaRPr sz="2200" b="1" dirty="0"/>
          </a:p>
          <a:p>
            <a:pPr marL="822960" lvl="1" algn="l" rtl="0">
              <a:lnSpc>
                <a:spcPct val="90000"/>
              </a:lnSpc>
              <a:spcBef>
                <a:spcPts val="500"/>
              </a:spcBef>
              <a:spcAft>
                <a:spcPts val="0"/>
              </a:spcAft>
              <a:buClr>
                <a:schemeClr val="bg2"/>
              </a:buClr>
              <a:buSzPct val="100000"/>
              <a:buFont typeface="Arial" panose="020B0604020202020204" pitchFamily="34" charset="0"/>
              <a:buChar char="•"/>
            </a:pPr>
            <a:r>
              <a:rPr lang="en-GB" sz="2200" dirty="0"/>
              <a:t>Common data sources – tax administration / national statistics </a:t>
            </a:r>
          </a:p>
          <a:p>
            <a:pPr marL="822960" lvl="1" algn="l" rtl="0">
              <a:lnSpc>
                <a:spcPct val="90000"/>
              </a:lnSpc>
              <a:spcBef>
                <a:spcPts val="500"/>
              </a:spcBef>
              <a:spcAft>
                <a:spcPts val="0"/>
              </a:spcAft>
              <a:buClr>
                <a:schemeClr val="bg2"/>
              </a:buClr>
              <a:buSzPct val="100000"/>
              <a:buFont typeface="Arial" panose="020B0604020202020204" pitchFamily="34" charset="0"/>
              <a:buChar char="•"/>
            </a:pPr>
            <a:r>
              <a:rPr lang="en-GB" sz="2200" dirty="0"/>
              <a:t>SUT - illustration</a:t>
            </a:r>
            <a:endParaRPr sz="2200" dirty="0"/>
          </a:p>
          <a:p>
            <a:pPr marL="826770" lvl="1">
              <a:lnSpc>
                <a:spcPct val="90000"/>
              </a:lnSpc>
              <a:spcBef>
                <a:spcPts val="1000"/>
              </a:spcBef>
              <a:buClr>
                <a:schemeClr val="bg2"/>
              </a:buClr>
              <a:buSzPct val="100000"/>
              <a:buFont typeface="Arial" panose="020B0604020202020204" pitchFamily="34" charset="0"/>
              <a:buChar char="•"/>
            </a:pPr>
            <a:r>
              <a:rPr lang="en-GB" sz="2200" dirty="0"/>
              <a:t>Common challenges</a:t>
            </a:r>
          </a:p>
          <a:p>
            <a:pPr marL="369570" lvl="0" algn="l" rtl="0">
              <a:lnSpc>
                <a:spcPct val="90000"/>
              </a:lnSpc>
              <a:spcBef>
                <a:spcPts val="1000"/>
              </a:spcBef>
              <a:spcAft>
                <a:spcPts val="0"/>
              </a:spcAft>
              <a:buClr>
                <a:schemeClr val="bg2"/>
              </a:buClr>
              <a:buSzPct val="100000"/>
              <a:buFont typeface="Arial" panose="020B0604020202020204" pitchFamily="34" charset="0"/>
              <a:buChar char="•"/>
            </a:pPr>
            <a:r>
              <a:rPr lang="en-GB" sz="2200" b="1" dirty="0"/>
              <a:t>Practical Session</a:t>
            </a:r>
            <a:endParaRPr sz="2200" b="1" dirty="0"/>
          </a:p>
          <a:p>
            <a:pPr marL="0" lvl="0" indent="0" algn="l" rtl="0">
              <a:lnSpc>
                <a:spcPct val="90000"/>
              </a:lnSpc>
              <a:spcBef>
                <a:spcPts val="1000"/>
              </a:spcBef>
              <a:spcAft>
                <a:spcPts val="0"/>
              </a:spcAft>
              <a:buNone/>
            </a:pPr>
            <a:endParaRPr dirty="0"/>
          </a:p>
          <a:p>
            <a:pPr marL="228600" lvl="0" indent="-50800" algn="l" rtl="0">
              <a:lnSpc>
                <a:spcPct val="90000"/>
              </a:lnSpc>
              <a:spcBef>
                <a:spcPts val="1000"/>
              </a:spcBef>
              <a:spcAft>
                <a:spcPts val="0"/>
              </a:spcAft>
              <a:buClr>
                <a:schemeClr val="dk1"/>
              </a:buClr>
              <a:buSzPct val="100000"/>
              <a:buNone/>
            </a:pPr>
            <a:endParaRPr dirty="0"/>
          </a:p>
        </p:txBody>
      </p:sp>
      <p:sp>
        <p:nvSpPr>
          <p:cNvPr id="229" name="Google Shape;229;p2"/>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GB" dirty="0"/>
              <a:t>VAT TE presentation structure</a:t>
            </a:r>
            <a:endParaRPr dirty="0"/>
          </a:p>
        </p:txBody>
      </p:sp>
      <p:sp>
        <p:nvSpPr>
          <p:cNvPr id="2" name="Footer Placeholder 1">
            <a:extLst>
              <a:ext uri="{FF2B5EF4-FFF2-40B4-BE49-F238E27FC236}">
                <a16:creationId xmlns:a16="http://schemas.microsoft.com/office/drawing/2014/main" id="{E2A61B4B-D533-4FC7-B8E0-36763449278B}"/>
              </a:ext>
            </a:extLst>
          </p:cNvPr>
          <p:cNvSpPr>
            <a:spLocks noGrp="1"/>
          </p:cNvSpPr>
          <p:nvPr>
            <p:ph type="ftr" idx="11"/>
          </p:nvPr>
        </p:nvSpPr>
        <p:spPr/>
        <p:txBody>
          <a:bodyPr/>
          <a:lstStyle/>
          <a:p>
            <a:r>
              <a:rPr lang="en-GB"/>
              <a:t>VAT expenditures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4" name="Google Shape;304;p4"/>
          <p:cNvSpPr txBox="1">
            <a:spLocks noGrp="1"/>
          </p:cNvSpPr>
          <p:nvPr>
            <p:ph type="body" idx="1"/>
          </p:nvPr>
        </p:nvSpPr>
        <p:spPr>
          <a:prstGeom prst="rect">
            <a:avLst/>
          </a:prstGeom>
          <a:noFill/>
          <a:ln>
            <a:noFill/>
          </a:ln>
        </p:spPr>
        <p:txBody>
          <a:bodyPr spcFirstLastPara="1" wrap="square" lIns="91425" tIns="45700" rIns="91425" bIns="45700" anchor="t" anchorCtr="0">
            <a:normAutofit lnSpcReduction="10000"/>
          </a:bodyPr>
          <a:lstStyle/>
          <a:p>
            <a:pPr marL="514350" lvl="0" indent="-514350" algn="l" rtl="0">
              <a:lnSpc>
                <a:spcPct val="90000"/>
              </a:lnSpc>
              <a:spcBef>
                <a:spcPts val="0"/>
              </a:spcBef>
              <a:spcAft>
                <a:spcPts val="0"/>
              </a:spcAft>
              <a:buClr>
                <a:schemeClr val="dk1"/>
              </a:buClr>
              <a:buSzPct val="100000"/>
              <a:buFont typeface="Calibri"/>
              <a:buAutoNum type="arabicPeriod"/>
            </a:pPr>
            <a:r>
              <a:rPr lang="en-GB" sz="2400" b="1" dirty="0"/>
              <a:t>Top-down approach</a:t>
            </a:r>
          </a:p>
          <a:p>
            <a:pPr marL="971550" lvl="1" indent="-514350">
              <a:lnSpc>
                <a:spcPct val="90000"/>
              </a:lnSpc>
              <a:spcBef>
                <a:spcPts val="0"/>
              </a:spcBef>
              <a:buClr>
                <a:schemeClr val="dk1"/>
              </a:buClr>
              <a:buSzPct val="100000"/>
            </a:pPr>
            <a:r>
              <a:rPr lang="en-GB" sz="2400" dirty="0"/>
              <a:t>Provide a comprehensive assessment of all VAT tax expenditures</a:t>
            </a:r>
          </a:p>
          <a:p>
            <a:pPr marL="971550" lvl="1" indent="-514350">
              <a:lnSpc>
                <a:spcPct val="90000"/>
              </a:lnSpc>
              <a:spcBef>
                <a:spcPts val="0"/>
              </a:spcBef>
              <a:buClr>
                <a:schemeClr val="dk1"/>
              </a:buClr>
              <a:buSzPct val="100000"/>
            </a:pPr>
            <a:r>
              <a:rPr lang="en-GB" sz="2400" dirty="0"/>
              <a:t>Relies heavily on statistical data to estimate potential revenue e.g. SUT</a:t>
            </a:r>
          </a:p>
          <a:p>
            <a:pPr marL="971550" lvl="1" indent="-514350">
              <a:lnSpc>
                <a:spcPct val="90000"/>
              </a:lnSpc>
              <a:spcBef>
                <a:spcPts val="0"/>
              </a:spcBef>
              <a:buClr>
                <a:schemeClr val="dk1"/>
              </a:buClr>
              <a:buSzPct val="100000"/>
            </a:pPr>
            <a:r>
              <a:rPr lang="en-GB" sz="2400" dirty="0"/>
              <a:t>Also uses admin/survey data to estimate key ratios – e.g. share of exempt sales/purchases</a:t>
            </a:r>
          </a:p>
          <a:p>
            <a:pPr marL="514350" lvl="0" indent="-514350" algn="l" rtl="0">
              <a:lnSpc>
                <a:spcPct val="90000"/>
              </a:lnSpc>
              <a:spcBef>
                <a:spcPts val="1000"/>
              </a:spcBef>
              <a:spcAft>
                <a:spcPts val="0"/>
              </a:spcAft>
              <a:buClr>
                <a:schemeClr val="dk1"/>
              </a:buClr>
              <a:buSzPct val="100000"/>
              <a:buFont typeface="Calibri"/>
              <a:buAutoNum type="arabicPeriod"/>
            </a:pPr>
            <a:r>
              <a:rPr lang="en-GB" sz="2400" b="1" dirty="0"/>
              <a:t>Bottom-up approach</a:t>
            </a:r>
          </a:p>
          <a:p>
            <a:pPr marL="971550" lvl="1" indent="-514350">
              <a:lnSpc>
                <a:spcPct val="90000"/>
              </a:lnSpc>
              <a:spcBef>
                <a:spcPts val="1000"/>
              </a:spcBef>
              <a:buClr>
                <a:schemeClr val="dk1"/>
              </a:buClr>
              <a:buSzPct val="100000"/>
            </a:pPr>
            <a:r>
              <a:rPr lang="en-GB" sz="2400" dirty="0"/>
              <a:t>Relies heavily on admin data or random sample of taxpayers for audit or compliance risk analysis</a:t>
            </a:r>
          </a:p>
          <a:p>
            <a:pPr marL="971550" lvl="1" indent="-514350">
              <a:lnSpc>
                <a:spcPct val="90000"/>
              </a:lnSpc>
              <a:spcBef>
                <a:spcPts val="1000"/>
              </a:spcBef>
              <a:buClr>
                <a:schemeClr val="dk1"/>
              </a:buClr>
              <a:buSzPct val="100000"/>
            </a:pPr>
            <a:r>
              <a:rPr lang="en-GB" sz="2400" dirty="0"/>
              <a:t>Can be used to test and interpret top-down estimates</a:t>
            </a:r>
          </a:p>
          <a:p>
            <a:pPr marL="514350" lvl="0" indent="-514350" algn="l" rtl="0">
              <a:lnSpc>
                <a:spcPct val="90000"/>
              </a:lnSpc>
              <a:spcBef>
                <a:spcPts val="1000"/>
              </a:spcBef>
              <a:spcAft>
                <a:spcPts val="0"/>
              </a:spcAft>
              <a:buClr>
                <a:schemeClr val="dk1"/>
              </a:buClr>
              <a:buSzPct val="100000"/>
              <a:buFont typeface="Calibri"/>
              <a:buAutoNum type="arabicPeriod"/>
            </a:pPr>
            <a:r>
              <a:rPr lang="en-GB" sz="2400" b="1" dirty="0"/>
              <a:t>Econometric approach</a:t>
            </a:r>
          </a:p>
          <a:p>
            <a:pPr marL="971550" lvl="1" indent="-514350">
              <a:lnSpc>
                <a:spcPct val="90000"/>
              </a:lnSpc>
              <a:spcBef>
                <a:spcPts val="1000"/>
              </a:spcBef>
              <a:buClr>
                <a:schemeClr val="dk1"/>
              </a:buClr>
              <a:buSzPct val="100000"/>
            </a:pPr>
            <a:r>
              <a:rPr lang="en-GB" sz="2400" dirty="0"/>
              <a:t>Based on frontier and time series analysis to provide estimates of efficiency or tax gaps</a:t>
            </a:r>
          </a:p>
        </p:txBody>
      </p:sp>
      <p:sp>
        <p:nvSpPr>
          <p:cNvPr id="303" name="Google Shape;303;p4"/>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GB" dirty="0"/>
              <a:t>Methods for estimating TEs</a:t>
            </a:r>
            <a:endParaRPr dirty="0"/>
          </a:p>
        </p:txBody>
      </p:sp>
      <p:sp>
        <p:nvSpPr>
          <p:cNvPr id="2" name="Footer Placeholder 1">
            <a:extLst>
              <a:ext uri="{FF2B5EF4-FFF2-40B4-BE49-F238E27FC236}">
                <a16:creationId xmlns:a16="http://schemas.microsoft.com/office/drawing/2014/main" id="{2FBC20C2-FA8D-40AE-B751-8B04F267BEE2}"/>
              </a:ext>
            </a:extLst>
          </p:cNvPr>
          <p:cNvSpPr>
            <a:spLocks noGrp="1"/>
          </p:cNvSpPr>
          <p:nvPr>
            <p:ph type="ftr" idx="11"/>
          </p:nvPr>
        </p:nvSpPr>
        <p:spPr/>
        <p:txBody>
          <a:bodyPr/>
          <a:lstStyle/>
          <a:p>
            <a:r>
              <a:rPr lang="en-GB"/>
              <a:t>VAT expenditures</a:t>
            </a:r>
          </a:p>
        </p:txBody>
      </p:sp>
    </p:spTree>
    <p:extLst>
      <p:ext uri="{BB962C8B-B14F-4D97-AF65-F5344CB8AC3E}">
        <p14:creationId xmlns:p14="http://schemas.microsoft.com/office/powerpoint/2010/main" val="1884001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graphicFrame>
        <p:nvGraphicFramePr>
          <p:cNvPr id="297" name="Google Shape;297;p8"/>
          <p:cNvGraphicFramePr/>
          <p:nvPr>
            <p:extLst>
              <p:ext uri="{D42A27DB-BD31-4B8C-83A1-F6EECF244321}">
                <p14:modId xmlns:p14="http://schemas.microsoft.com/office/powerpoint/2010/main" val="3949380404"/>
              </p:ext>
            </p:extLst>
          </p:nvPr>
        </p:nvGraphicFramePr>
        <p:xfrm>
          <a:off x="684213" y="1233488"/>
          <a:ext cx="10467875" cy="4013836"/>
        </p:xfrm>
        <a:graphic>
          <a:graphicData uri="http://schemas.openxmlformats.org/drawingml/2006/table">
            <a:tbl>
              <a:tblPr firstRow="1" bandRow="1">
                <a:noFill/>
                <a:tableStyleId>{5504A98F-3B17-4F2E-9499-54778E6BF63E}</a:tableStyleId>
              </a:tblPr>
              <a:tblGrid>
                <a:gridCol w="1785675">
                  <a:extLst>
                    <a:ext uri="{9D8B030D-6E8A-4147-A177-3AD203B41FA5}">
                      <a16:colId xmlns:a16="http://schemas.microsoft.com/office/drawing/2014/main" val="20000"/>
                    </a:ext>
                  </a:extLst>
                </a:gridCol>
                <a:gridCol w="3671600">
                  <a:extLst>
                    <a:ext uri="{9D8B030D-6E8A-4147-A177-3AD203B41FA5}">
                      <a16:colId xmlns:a16="http://schemas.microsoft.com/office/drawing/2014/main" val="20001"/>
                    </a:ext>
                  </a:extLst>
                </a:gridCol>
                <a:gridCol w="5010600">
                  <a:extLst>
                    <a:ext uri="{9D8B030D-6E8A-4147-A177-3AD203B41FA5}">
                      <a16:colId xmlns:a16="http://schemas.microsoft.com/office/drawing/2014/main" val="20002"/>
                    </a:ext>
                  </a:extLst>
                </a:gridCol>
              </a:tblGrid>
              <a:tr h="539086">
                <a:tc>
                  <a:txBody>
                    <a:bodyPr/>
                    <a:lstStyle/>
                    <a:p>
                      <a:pPr marL="0" marR="0" lvl="0" indent="0" algn="l" rtl="0">
                        <a:spcBef>
                          <a:spcPts val="0"/>
                        </a:spcBef>
                        <a:spcAft>
                          <a:spcPts val="0"/>
                        </a:spcAft>
                        <a:buNone/>
                      </a:pPr>
                      <a:r>
                        <a:rPr lang="en-GB" sz="1400" u="none" strike="noStrike" cap="none" dirty="0"/>
                        <a:t>Method</a:t>
                      </a:r>
                      <a:endParaRPr sz="1400" dirty="0"/>
                    </a:p>
                  </a:txBody>
                  <a:tcPr marL="91450" marR="91450" marT="45725" marB="45725"/>
                </a:tc>
                <a:tc>
                  <a:txBody>
                    <a:bodyPr/>
                    <a:lstStyle/>
                    <a:p>
                      <a:pPr marL="0" marR="0" lvl="0" indent="0" algn="l" rtl="0">
                        <a:spcBef>
                          <a:spcPts val="0"/>
                        </a:spcBef>
                        <a:spcAft>
                          <a:spcPts val="0"/>
                        </a:spcAft>
                        <a:buNone/>
                      </a:pPr>
                      <a:r>
                        <a:rPr lang="en-GB" sz="1400"/>
                        <a:t>Pros</a:t>
                      </a:r>
                      <a:endParaRPr sz="1400"/>
                    </a:p>
                  </a:txBody>
                  <a:tcPr marL="91450" marR="91450" marT="45725" marB="45725"/>
                </a:tc>
                <a:tc>
                  <a:txBody>
                    <a:bodyPr/>
                    <a:lstStyle/>
                    <a:p>
                      <a:pPr marL="0" marR="0" lvl="0" indent="0" algn="l" rtl="0">
                        <a:spcBef>
                          <a:spcPts val="0"/>
                        </a:spcBef>
                        <a:spcAft>
                          <a:spcPts val="0"/>
                        </a:spcAft>
                        <a:buNone/>
                      </a:pPr>
                      <a:r>
                        <a:rPr lang="en-GB" sz="1400"/>
                        <a:t>Cons</a:t>
                      </a:r>
                      <a:endParaRPr sz="1400"/>
                    </a:p>
                  </a:txBody>
                  <a:tcPr marL="91450" marR="91450" marT="45725" marB="45725"/>
                </a:tc>
                <a:extLst>
                  <a:ext uri="{0D108BD9-81ED-4DB2-BD59-A6C34878D82A}">
                    <a16:rowId xmlns:a16="http://schemas.microsoft.com/office/drawing/2014/main" val="10000"/>
                  </a:ext>
                </a:extLst>
              </a:tr>
              <a:tr h="731084">
                <a:tc>
                  <a:txBody>
                    <a:bodyPr/>
                    <a:lstStyle/>
                    <a:p>
                      <a:pPr marL="0" marR="0" lvl="0" indent="0" algn="l" rtl="0">
                        <a:spcBef>
                          <a:spcPts val="0"/>
                        </a:spcBef>
                        <a:spcAft>
                          <a:spcPts val="0"/>
                        </a:spcAft>
                        <a:buNone/>
                      </a:pPr>
                      <a:r>
                        <a:rPr lang="en-GB" sz="1400" dirty="0"/>
                        <a:t>Top-down approach (SUT-centred)</a:t>
                      </a:r>
                      <a:endParaRPr sz="1400" dirty="0"/>
                    </a:p>
                  </a:txBody>
                  <a:tcPr marL="91450" marR="91450" marT="45725" marB="45725"/>
                </a:tc>
                <a:tc>
                  <a:txBody>
                    <a:bodyPr/>
                    <a:lstStyle/>
                    <a:p>
                      <a:pPr marL="0" marR="0" lvl="0" indent="0" algn="l" rtl="0">
                        <a:spcBef>
                          <a:spcPts val="0"/>
                        </a:spcBef>
                        <a:spcAft>
                          <a:spcPts val="0"/>
                        </a:spcAft>
                        <a:buNone/>
                      </a:pPr>
                      <a:r>
                        <a:rPr lang="en-GB" sz="1400" dirty="0"/>
                        <a:t>Detailed info on supply chain</a:t>
                      </a:r>
                      <a:endParaRPr sz="1400" dirty="0"/>
                    </a:p>
                    <a:p>
                      <a:pPr marL="0" marR="0" lvl="0" indent="0" algn="l" rtl="0">
                        <a:spcBef>
                          <a:spcPts val="0"/>
                        </a:spcBef>
                        <a:spcAft>
                          <a:spcPts val="0"/>
                        </a:spcAft>
                        <a:buNone/>
                      </a:pPr>
                      <a:r>
                        <a:rPr lang="en-GB" sz="1400" dirty="0"/>
                        <a:t>Sector incidence analysis option</a:t>
                      </a:r>
                      <a:endParaRPr sz="1400" dirty="0"/>
                    </a:p>
                    <a:p>
                      <a:pPr marL="0" marR="0" lvl="0" indent="0" algn="l" rtl="0">
                        <a:spcBef>
                          <a:spcPts val="0"/>
                        </a:spcBef>
                        <a:spcAft>
                          <a:spcPts val="0"/>
                        </a:spcAft>
                        <a:buNone/>
                      </a:pPr>
                      <a:r>
                        <a:rPr lang="en-GB" sz="1400" dirty="0"/>
                        <a:t>Customisable simulations for other purposes</a:t>
                      </a:r>
                      <a:endParaRPr sz="1400" dirty="0"/>
                    </a:p>
                  </a:txBody>
                  <a:tcPr marL="91450" marR="91450" marT="45725" marB="45725"/>
                </a:tc>
                <a:tc>
                  <a:txBody>
                    <a:bodyPr/>
                    <a:lstStyle/>
                    <a:p>
                      <a:pPr marL="0" marR="0" lvl="0" indent="0" algn="l" rtl="0">
                        <a:spcBef>
                          <a:spcPts val="0"/>
                        </a:spcBef>
                        <a:spcAft>
                          <a:spcPts val="0"/>
                        </a:spcAft>
                        <a:buNone/>
                      </a:pPr>
                      <a:r>
                        <a:rPr lang="en-GB" sz="1400" dirty="0"/>
                        <a:t>Complex model</a:t>
                      </a:r>
                      <a:endParaRPr sz="1400" dirty="0"/>
                    </a:p>
                    <a:p>
                      <a:pPr marL="0" marR="0" lvl="0" indent="0" algn="l" rtl="0">
                        <a:spcBef>
                          <a:spcPts val="0"/>
                        </a:spcBef>
                        <a:spcAft>
                          <a:spcPts val="0"/>
                        </a:spcAft>
                        <a:buNone/>
                      </a:pPr>
                      <a:r>
                        <a:rPr lang="en-GB" sz="1400" dirty="0"/>
                        <a:t>Accuracy + disaggregation of survey data</a:t>
                      </a:r>
                      <a:endParaRPr sz="1400" dirty="0"/>
                    </a:p>
                    <a:p>
                      <a:pPr marL="0" marR="0" lvl="0" indent="0" algn="l" rtl="0">
                        <a:spcBef>
                          <a:spcPts val="0"/>
                        </a:spcBef>
                        <a:spcAft>
                          <a:spcPts val="0"/>
                        </a:spcAft>
                        <a:buNone/>
                      </a:pPr>
                      <a:r>
                        <a:rPr lang="en-GB" sz="1400" dirty="0"/>
                        <a:t>Not best for some specific TEs (e.g. returning diplomats, Armed Forces shops)</a:t>
                      </a:r>
                      <a:endParaRPr sz="1400" dirty="0"/>
                    </a:p>
                  </a:txBody>
                  <a:tcPr marL="91450" marR="91450" marT="45725" marB="45725"/>
                </a:tc>
                <a:extLst>
                  <a:ext uri="{0D108BD9-81ED-4DB2-BD59-A6C34878D82A}">
                    <a16:rowId xmlns:a16="http://schemas.microsoft.com/office/drawing/2014/main" val="3619973895"/>
                  </a:ext>
                </a:extLst>
              </a:tr>
              <a:tr h="731084">
                <a:tc>
                  <a:txBody>
                    <a:bodyPr/>
                    <a:lstStyle/>
                    <a:p>
                      <a:pPr marL="0" marR="0" lvl="0" indent="0" algn="l" rtl="0">
                        <a:spcBef>
                          <a:spcPts val="0"/>
                        </a:spcBef>
                        <a:spcAft>
                          <a:spcPts val="0"/>
                        </a:spcAft>
                        <a:buNone/>
                      </a:pPr>
                      <a:r>
                        <a:rPr lang="en-GB" sz="1400" dirty="0"/>
                        <a:t>Bottom-up approach (Admin data-centred)</a:t>
                      </a:r>
                      <a:endParaRPr sz="1400" dirty="0"/>
                    </a:p>
                  </a:txBody>
                  <a:tcPr marL="91450" marR="91450" marT="45725" marB="45725"/>
                </a:tc>
                <a:tc>
                  <a:txBody>
                    <a:bodyPr/>
                    <a:lstStyle/>
                    <a:p>
                      <a:pPr marL="0" marR="0" lvl="0" indent="0" algn="l" rtl="0">
                        <a:spcBef>
                          <a:spcPts val="0"/>
                        </a:spcBef>
                        <a:spcAft>
                          <a:spcPts val="0"/>
                        </a:spcAft>
                        <a:buNone/>
                      </a:pPr>
                      <a:r>
                        <a:rPr lang="en-GB" sz="1400" dirty="0"/>
                        <a:t>Accuracy of admin data</a:t>
                      </a:r>
                      <a:endParaRPr sz="1400" dirty="0"/>
                    </a:p>
                    <a:p>
                      <a:pPr marL="0" marR="0" lvl="0" indent="0" algn="l" rtl="0">
                        <a:spcBef>
                          <a:spcPts val="0"/>
                        </a:spcBef>
                        <a:spcAft>
                          <a:spcPts val="0"/>
                        </a:spcAft>
                        <a:buNone/>
                      </a:pPr>
                      <a:r>
                        <a:rPr lang="en-GB" sz="1400" dirty="0"/>
                        <a:t>More straightforward method</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t>Provides insights into compliance behaviours </a:t>
                      </a:r>
                    </a:p>
                    <a:p>
                      <a:pPr marL="0" marR="0" lvl="0" indent="0" algn="l" rtl="0">
                        <a:spcBef>
                          <a:spcPts val="0"/>
                        </a:spcBef>
                        <a:spcAft>
                          <a:spcPts val="0"/>
                        </a:spcAft>
                        <a:buNone/>
                      </a:pPr>
                      <a:endParaRPr sz="1400" dirty="0"/>
                    </a:p>
                  </a:txBody>
                  <a:tcPr marL="91450" marR="91450" marT="45725" marB="45725"/>
                </a:tc>
                <a:tc>
                  <a:txBody>
                    <a:bodyPr/>
                    <a:lstStyle/>
                    <a:p>
                      <a:pPr marL="0" marR="0" lvl="0" indent="0" algn="l" rtl="0">
                        <a:spcBef>
                          <a:spcPts val="0"/>
                        </a:spcBef>
                        <a:spcAft>
                          <a:spcPts val="0"/>
                        </a:spcAft>
                        <a:buNone/>
                      </a:pPr>
                      <a:r>
                        <a:rPr lang="en-GB" sz="1400" dirty="0"/>
                        <a:t>Modelling denied input VAT from exemptions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t>Cover only specifically identified sources of the tax gap – not necessarily the whole tax gap</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t>Costlier to execute than a top-down approach</a:t>
                      </a:r>
                      <a:endParaRPr lang="en-GB" sz="1400" dirty="0"/>
                    </a:p>
                    <a:p>
                      <a:pPr marL="0" marR="0" lvl="0" indent="0" algn="l" rtl="0">
                        <a:spcBef>
                          <a:spcPts val="0"/>
                        </a:spcBef>
                        <a:spcAft>
                          <a:spcPts val="0"/>
                        </a:spcAft>
                        <a:buNone/>
                      </a:pPr>
                      <a:endParaRPr sz="1400" dirty="0"/>
                    </a:p>
                  </a:txBody>
                  <a:tcPr marL="91450" marR="91450" marT="45725" marB="45725"/>
                </a:tc>
                <a:extLst>
                  <a:ext uri="{0D108BD9-81ED-4DB2-BD59-A6C34878D82A}">
                    <a16:rowId xmlns:a16="http://schemas.microsoft.com/office/drawing/2014/main" val="10001"/>
                  </a:ext>
                </a:extLst>
              </a:tr>
              <a:tr h="539086">
                <a:tc>
                  <a:txBody>
                    <a:bodyPr/>
                    <a:lstStyle/>
                    <a:p>
                      <a:pPr marL="0" marR="0" lvl="0" indent="0" algn="l" rtl="0">
                        <a:spcBef>
                          <a:spcPts val="0"/>
                        </a:spcBef>
                        <a:spcAft>
                          <a:spcPts val="0"/>
                        </a:spcAft>
                        <a:buNone/>
                      </a:pPr>
                      <a:r>
                        <a:rPr lang="en-GB" sz="1400" dirty="0"/>
                        <a:t>Econometric method (Cross-country macro data)</a:t>
                      </a:r>
                      <a:endParaRPr sz="1400" dirty="0"/>
                    </a:p>
                  </a:txBody>
                  <a:tcPr marL="91450" marR="91450" marT="45725" marB="457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t>Useful for more general studies of tax efficiency analysis</a:t>
                      </a:r>
                    </a:p>
                    <a:p>
                      <a:pPr marL="0" marR="0" lvl="0" indent="0" algn="l" rtl="0">
                        <a:spcBef>
                          <a:spcPts val="0"/>
                        </a:spcBef>
                        <a:spcAft>
                          <a:spcPts val="0"/>
                        </a:spcAft>
                        <a:buNone/>
                      </a:pPr>
                      <a:endParaRPr sz="1400" dirty="0"/>
                    </a:p>
                  </a:txBody>
                  <a:tcPr marL="91450" marR="91450" marT="45725" marB="457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t>Results can be difficult to interpret from a compliance or tax admin perspective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t>Results are quite sensitive to model specification and assumptions – e.g. selection of covariates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t>Not recommended for the estimation of tax gap</a:t>
                      </a:r>
                    </a:p>
                    <a:p>
                      <a:pPr marL="0" marR="0" lvl="0" indent="0" algn="l" rtl="0">
                        <a:spcBef>
                          <a:spcPts val="0"/>
                        </a:spcBef>
                        <a:spcAft>
                          <a:spcPts val="0"/>
                        </a:spcAft>
                        <a:buNone/>
                      </a:pPr>
                      <a:endParaRPr sz="1400" dirty="0"/>
                    </a:p>
                  </a:txBody>
                  <a:tcPr marL="91450" marR="91450" marT="45725" marB="45725"/>
                </a:tc>
                <a:extLst>
                  <a:ext uri="{0D108BD9-81ED-4DB2-BD59-A6C34878D82A}">
                    <a16:rowId xmlns:a16="http://schemas.microsoft.com/office/drawing/2014/main" val="10003"/>
                  </a:ext>
                </a:extLst>
              </a:tr>
            </a:tbl>
          </a:graphicData>
        </a:graphic>
      </p:graphicFrame>
      <p:sp>
        <p:nvSpPr>
          <p:cNvPr id="298" name="Google Shape;298;p8"/>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ct val="99971"/>
              <a:buFont typeface="Arial"/>
              <a:buNone/>
            </a:pPr>
            <a:r>
              <a:rPr lang="en-GB"/>
              <a:t>Pros and cons of different methods</a:t>
            </a:r>
            <a:endParaRPr/>
          </a:p>
        </p:txBody>
      </p:sp>
      <p:sp>
        <p:nvSpPr>
          <p:cNvPr id="2" name="Footer Placeholder 1">
            <a:extLst>
              <a:ext uri="{FF2B5EF4-FFF2-40B4-BE49-F238E27FC236}">
                <a16:creationId xmlns:a16="http://schemas.microsoft.com/office/drawing/2014/main" id="{38D79C0F-F685-4083-B001-9A10426471F1}"/>
              </a:ext>
            </a:extLst>
          </p:cNvPr>
          <p:cNvSpPr>
            <a:spLocks noGrp="1"/>
          </p:cNvSpPr>
          <p:nvPr>
            <p:ph type="ftr" idx="11"/>
          </p:nvPr>
        </p:nvSpPr>
        <p:spPr/>
        <p:txBody>
          <a:bodyPr/>
          <a:lstStyle/>
          <a:p>
            <a:r>
              <a:rPr lang="en-GB"/>
              <a:t>VAT expenditures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73B22-726B-4233-FFAC-C2B31F7E4D1E}"/>
              </a:ext>
            </a:extLst>
          </p:cNvPr>
          <p:cNvSpPr>
            <a:spLocks noGrp="1"/>
          </p:cNvSpPr>
          <p:nvPr>
            <p:ph type="title"/>
          </p:nvPr>
        </p:nvSpPr>
        <p:spPr/>
        <p:txBody>
          <a:bodyPr/>
          <a:lstStyle/>
          <a:p>
            <a:r>
              <a:rPr lang="en-GB" dirty="0"/>
              <a:t>Data requirements for TE estimations</a:t>
            </a:r>
          </a:p>
        </p:txBody>
      </p:sp>
      <p:sp>
        <p:nvSpPr>
          <p:cNvPr id="3" name="Footer Placeholder 2">
            <a:extLst>
              <a:ext uri="{FF2B5EF4-FFF2-40B4-BE49-F238E27FC236}">
                <a16:creationId xmlns:a16="http://schemas.microsoft.com/office/drawing/2014/main" id="{5188BF30-2F92-4A0A-A33E-72D724604C16}"/>
              </a:ext>
            </a:extLst>
          </p:cNvPr>
          <p:cNvSpPr>
            <a:spLocks noGrp="1"/>
          </p:cNvSpPr>
          <p:nvPr>
            <p:ph type="ftr" idx="11"/>
          </p:nvPr>
        </p:nvSpPr>
        <p:spPr/>
        <p:txBody>
          <a:bodyPr/>
          <a:lstStyle/>
          <a:p>
            <a:r>
              <a:rPr lang="en-GB"/>
              <a:t>VAT expenditures</a:t>
            </a:r>
          </a:p>
        </p:txBody>
      </p:sp>
    </p:spTree>
    <p:extLst>
      <p:ext uri="{BB962C8B-B14F-4D97-AF65-F5344CB8AC3E}">
        <p14:creationId xmlns:p14="http://schemas.microsoft.com/office/powerpoint/2010/main" val="2144513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4" name="Google Shape;304;p4"/>
          <p:cNvSpPr txBox="1">
            <a:spLocks noGrp="1"/>
          </p:cNvSpPr>
          <p:nvPr>
            <p:ph type="body" idx="1"/>
          </p:nvPr>
        </p:nvSpPr>
        <p:spPr>
          <a:prstGeom prst="rect">
            <a:avLst/>
          </a:prstGeom>
          <a:noFill/>
          <a:ln>
            <a:noFill/>
          </a:ln>
        </p:spPr>
        <p:txBody>
          <a:bodyPr spcFirstLastPara="1" wrap="square" lIns="91425" tIns="45700" rIns="91425" bIns="45700" anchor="t" anchorCtr="0">
            <a:normAutofit/>
          </a:bodyPr>
          <a:lstStyle/>
          <a:p>
            <a:pPr marL="514350" indent="-514350">
              <a:lnSpc>
                <a:spcPct val="90000"/>
              </a:lnSpc>
              <a:spcBef>
                <a:spcPts val="0"/>
              </a:spcBef>
              <a:buClr>
                <a:schemeClr val="bg2"/>
              </a:buClr>
              <a:buSzPct val="100000"/>
              <a:buFont typeface="Calibri"/>
              <a:buAutoNum type="arabicPeriod"/>
            </a:pPr>
            <a:r>
              <a:rPr lang="en-GB" dirty="0"/>
              <a:t>VAT declarations</a:t>
            </a:r>
            <a:endParaRPr dirty="0"/>
          </a:p>
          <a:p>
            <a:pPr marL="971550" lvl="1" indent="-514350">
              <a:lnSpc>
                <a:spcPct val="90000"/>
              </a:lnSpc>
              <a:spcBef>
                <a:spcPts val="500"/>
              </a:spcBef>
              <a:buClr>
                <a:schemeClr val="bg2"/>
              </a:buClr>
              <a:buSzPct val="100000"/>
            </a:pPr>
            <a:r>
              <a:rPr lang="en-GB" dirty="0"/>
              <a:t>Firm-level</a:t>
            </a:r>
            <a:endParaRPr dirty="0"/>
          </a:p>
          <a:p>
            <a:pPr marL="971550" lvl="1" indent="-514350">
              <a:lnSpc>
                <a:spcPct val="90000"/>
              </a:lnSpc>
              <a:spcBef>
                <a:spcPts val="500"/>
              </a:spcBef>
              <a:buClr>
                <a:schemeClr val="bg2"/>
              </a:buClr>
              <a:buSzPct val="100000"/>
            </a:pPr>
            <a:r>
              <a:rPr lang="en-GB" dirty="0"/>
              <a:t>Monthly / quarterly / annual all ok, benefit of higher frequency is easier to examine data quality if needed (e.g. to identify anomalies)</a:t>
            </a:r>
            <a:endParaRPr dirty="0"/>
          </a:p>
          <a:p>
            <a:pPr marL="971550" lvl="1" indent="-514350">
              <a:lnSpc>
                <a:spcPct val="90000"/>
              </a:lnSpc>
              <a:spcBef>
                <a:spcPts val="500"/>
              </a:spcBef>
              <a:buClr>
                <a:schemeClr val="bg2"/>
              </a:buClr>
              <a:buSzPct val="100000"/>
            </a:pPr>
            <a:r>
              <a:rPr lang="en-GB" dirty="0"/>
              <a:t>Should contain information on: turnover, exempted sales, zero-rated sales, exports, net VAT due (output – input)</a:t>
            </a:r>
          </a:p>
          <a:p>
            <a:pPr marL="971550" lvl="1" indent="-514350">
              <a:lnSpc>
                <a:spcPct val="90000"/>
              </a:lnSpc>
              <a:spcBef>
                <a:spcPts val="500"/>
              </a:spcBef>
              <a:buClr>
                <a:schemeClr val="bg2"/>
              </a:buClr>
              <a:buSzPct val="100000"/>
            </a:pPr>
            <a:endParaRPr dirty="0"/>
          </a:p>
          <a:p>
            <a:pPr marL="514350" lvl="0" indent="-514350">
              <a:lnSpc>
                <a:spcPct val="90000"/>
              </a:lnSpc>
              <a:spcBef>
                <a:spcPts val="0"/>
              </a:spcBef>
              <a:buClr>
                <a:schemeClr val="bg2"/>
              </a:buClr>
              <a:buSzPct val="100000"/>
              <a:buFont typeface="Calibri"/>
              <a:buAutoNum type="arabicPeriod"/>
            </a:pPr>
            <a:r>
              <a:rPr lang="en-GB" dirty="0"/>
              <a:t>Firm classification</a:t>
            </a:r>
            <a:endParaRPr dirty="0"/>
          </a:p>
          <a:p>
            <a:pPr marL="971550" lvl="1" indent="-514350">
              <a:lnSpc>
                <a:spcPct val="90000"/>
              </a:lnSpc>
              <a:spcBef>
                <a:spcPts val="500"/>
              </a:spcBef>
              <a:buClr>
                <a:schemeClr val="bg2"/>
              </a:buClr>
              <a:buSzPct val="100000"/>
            </a:pPr>
            <a:r>
              <a:rPr lang="en-GB" dirty="0"/>
              <a:t>Sector is key information here</a:t>
            </a:r>
            <a:endParaRPr dirty="0"/>
          </a:p>
          <a:p>
            <a:pPr marL="971550" lvl="1" indent="-514350">
              <a:lnSpc>
                <a:spcPct val="90000"/>
              </a:lnSpc>
              <a:spcBef>
                <a:spcPts val="500"/>
              </a:spcBef>
              <a:buClr>
                <a:schemeClr val="bg2"/>
              </a:buClr>
              <a:buSzPct val="100000"/>
            </a:pPr>
            <a:r>
              <a:rPr lang="en-GB" dirty="0"/>
              <a:t>Public / private classification useful if considering exc. government</a:t>
            </a:r>
          </a:p>
          <a:p>
            <a:pPr marL="971550" lvl="1" indent="-514350">
              <a:lnSpc>
                <a:spcPct val="90000"/>
              </a:lnSpc>
              <a:spcBef>
                <a:spcPts val="500"/>
              </a:spcBef>
              <a:buClr>
                <a:schemeClr val="bg2"/>
              </a:buClr>
              <a:buSzPct val="100000"/>
            </a:pPr>
            <a:endParaRPr dirty="0"/>
          </a:p>
          <a:p>
            <a:pPr marL="514350" lvl="0" indent="-514350">
              <a:lnSpc>
                <a:spcPct val="90000"/>
              </a:lnSpc>
              <a:spcBef>
                <a:spcPts val="0"/>
              </a:spcBef>
              <a:buClr>
                <a:schemeClr val="bg2"/>
              </a:buClr>
              <a:buSzPct val="100000"/>
              <a:buFont typeface="Calibri"/>
              <a:buAutoNum type="arabicPeriod"/>
            </a:pPr>
            <a:r>
              <a:rPr lang="en-GB" dirty="0"/>
              <a:t>VAT declaration annexes</a:t>
            </a:r>
            <a:endParaRPr dirty="0"/>
          </a:p>
          <a:p>
            <a:pPr marL="971550" lvl="1" indent="-514350">
              <a:lnSpc>
                <a:spcPct val="90000"/>
              </a:lnSpc>
              <a:spcBef>
                <a:spcPts val="500"/>
              </a:spcBef>
              <a:buClr>
                <a:schemeClr val="bg2"/>
              </a:buClr>
              <a:buSzPct val="100000"/>
            </a:pPr>
            <a:r>
              <a:rPr lang="en-GB" dirty="0"/>
              <a:t>Transaction-level data containing seller and buyer IDs</a:t>
            </a:r>
          </a:p>
          <a:p>
            <a:pPr marL="971550" lvl="1" indent="-514350">
              <a:lnSpc>
                <a:spcPct val="90000"/>
              </a:lnSpc>
              <a:spcBef>
                <a:spcPts val="500"/>
              </a:spcBef>
              <a:buClr>
                <a:schemeClr val="bg2"/>
              </a:buClr>
              <a:buSzPct val="100000"/>
            </a:pPr>
            <a:endParaRPr dirty="0"/>
          </a:p>
          <a:p>
            <a:pPr marL="514350" lvl="0" indent="-514350">
              <a:lnSpc>
                <a:spcPct val="90000"/>
              </a:lnSpc>
              <a:spcBef>
                <a:spcPts val="0"/>
              </a:spcBef>
              <a:buClr>
                <a:schemeClr val="bg2"/>
              </a:buClr>
              <a:buSzPct val="100000"/>
              <a:buFont typeface="Calibri"/>
              <a:buAutoNum type="arabicPeriod"/>
            </a:pPr>
            <a:r>
              <a:rPr lang="en-GB" dirty="0"/>
              <a:t>Official net VAT collections (annual)</a:t>
            </a:r>
            <a:endParaRPr dirty="0"/>
          </a:p>
        </p:txBody>
      </p:sp>
      <p:sp>
        <p:nvSpPr>
          <p:cNvPr id="303" name="Google Shape;303;p4"/>
          <p:cNvSpPr txBox="1">
            <a:spLocks noGrp="1"/>
          </p:cNvSpPr>
          <p:nvPr>
            <p:ph type="title"/>
          </p:nvPr>
        </p:nvSpPr>
        <p:spPr>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4400"/>
              <a:buFont typeface="Calibri"/>
              <a:buNone/>
            </a:pPr>
            <a:r>
              <a:rPr lang="en-GB"/>
              <a:t>Common data sources – tax administration</a:t>
            </a:r>
            <a:endParaRPr/>
          </a:p>
        </p:txBody>
      </p:sp>
      <p:sp>
        <p:nvSpPr>
          <p:cNvPr id="2" name="Footer Placeholder 1">
            <a:extLst>
              <a:ext uri="{FF2B5EF4-FFF2-40B4-BE49-F238E27FC236}">
                <a16:creationId xmlns:a16="http://schemas.microsoft.com/office/drawing/2014/main" id="{3AD2A1F6-109A-4441-A686-1CD2C76756D9}"/>
              </a:ext>
            </a:extLst>
          </p:cNvPr>
          <p:cNvSpPr>
            <a:spLocks noGrp="1"/>
          </p:cNvSpPr>
          <p:nvPr>
            <p:ph type="ftr" idx="11"/>
          </p:nvPr>
        </p:nvSpPr>
        <p:spPr/>
        <p:txBody>
          <a:bodyPr/>
          <a:lstStyle/>
          <a:p>
            <a:r>
              <a:rPr lang="en-GB"/>
              <a:t>VAT expenditures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10" name="Google Shape;310;p5"/>
          <p:cNvSpPr txBox="1">
            <a:spLocks noGrp="1"/>
          </p:cNvSpPr>
          <p:nvPr>
            <p:ph type="body" idx="1"/>
          </p:nvPr>
        </p:nvSpPr>
        <p:spPr>
          <a:prstGeom prst="rect">
            <a:avLst/>
          </a:prstGeom>
          <a:noFill/>
          <a:ln>
            <a:noFill/>
          </a:ln>
        </p:spPr>
        <p:txBody>
          <a:bodyPr spcFirstLastPara="1" wrap="square" lIns="91425" tIns="45700" rIns="91425" bIns="45700" anchor="t" anchorCtr="0">
            <a:normAutofit/>
          </a:bodyPr>
          <a:lstStyle/>
          <a:p>
            <a:pPr marL="514350" lvl="0" indent="-514350" algn="l" rtl="0">
              <a:lnSpc>
                <a:spcPct val="90000"/>
              </a:lnSpc>
              <a:spcBef>
                <a:spcPts val="0"/>
              </a:spcBef>
              <a:spcAft>
                <a:spcPts val="0"/>
              </a:spcAft>
              <a:buClr>
                <a:schemeClr val="bg2"/>
              </a:buClr>
              <a:buSzPct val="100000"/>
              <a:buFont typeface="Calibri"/>
              <a:buAutoNum type="arabicPeriod"/>
            </a:pPr>
            <a:r>
              <a:rPr lang="en-GB" dirty="0"/>
              <a:t>Supply Use Tables</a:t>
            </a:r>
            <a:endParaRPr dirty="0"/>
          </a:p>
          <a:p>
            <a:pPr marL="971550" lvl="1" indent="-514350">
              <a:lnSpc>
                <a:spcPct val="90000"/>
              </a:lnSpc>
              <a:spcBef>
                <a:spcPts val="500"/>
              </a:spcBef>
              <a:buClr>
                <a:schemeClr val="bg2"/>
              </a:buClr>
              <a:buSzPct val="100000"/>
            </a:pPr>
            <a:r>
              <a:rPr lang="en-GB" dirty="0"/>
              <a:t>Should contain information on:</a:t>
            </a:r>
            <a:endParaRPr dirty="0"/>
          </a:p>
          <a:p>
            <a:pPr marL="1428750" lvl="2" indent="-514350" algn="l" rtl="0">
              <a:lnSpc>
                <a:spcPct val="90000"/>
              </a:lnSpc>
              <a:spcBef>
                <a:spcPts val="500"/>
              </a:spcBef>
              <a:spcAft>
                <a:spcPts val="0"/>
              </a:spcAft>
              <a:buClr>
                <a:schemeClr val="bg2"/>
              </a:buClr>
              <a:buSzPct val="100000"/>
              <a:buFont typeface="+mj-lt"/>
              <a:buAutoNum type="alphaLcParenR"/>
            </a:pPr>
            <a:r>
              <a:rPr lang="en-GB" dirty="0"/>
              <a:t>value of supply of each commodity (+ margins and taxes), split by formality (VAT definition)</a:t>
            </a:r>
            <a:endParaRPr dirty="0"/>
          </a:p>
          <a:p>
            <a:pPr marL="1428750" lvl="2" indent="-514350" algn="l" rtl="0">
              <a:lnSpc>
                <a:spcPct val="90000"/>
              </a:lnSpc>
              <a:spcBef>
                <a:spcPts val="500"/>
              </a:spcBef>
              <a:spcAft>
                <a:spcPts val="0"/>
              </a:spcAft>
              <a:buClr>
                <a:schemeClr val="bg2"/>
              </a:buClr>
              <a:buSzPct val="100000"/>
              <a:buFont typeface="+mj-lt"/>
              <a:buAutoNum type="alphaLcParenR"/>
            </a:pPr>
            <a:r>
              <a:rPr lang="en-GB" dirty="0"/>
              <a:t>value of consumption of each commodity, split between each industry, households, govt / NGO and investment (GFCF)</a:t>
            </a:r>
            <a:endParaRPr dirty="0"/>
          </a:p>
          <a:p>
            <a:pPr marL="1428750" lvl="2" indent="-514350" algn="l" rtl="0">
              <a:lnSpc>
                <a:spcPct val="90000"/>
              </a:lnSpc>
              <a:spcBef>
                <a:spcPts val="500"/>
              </a:spcBef>
              <a:spcAft>
                <a:spcPts val="0"/>
              </a:spcAft>
              <a:buClr>
                <a:schemeClr val="bg2"/>
              </a:buClr>
              <a:buSzPct val="100000"/>
              <a:buFont typeface="+mj-lt"/>
              <a:buAutoNum type="alphaLcParenR"/>
            </a:pPr>
            <a:r>
              <a:rPr lang="en-GB" dirty="0"/>
              <a:t>imports and exports</a:t>
            </a:r>
            <a:endParaRPr dirty="0"/>
          </a:p>
          <a:p>
            <a:pPr marL="514350" lvl="0" indent="-514350" algn="l" rtl="0">
              <a:lnSpc>
                <a:spcPct val="90000"/>
              </a:lnSpc>
              <a:spcBef>
                <a:spcPts val="1000"/>
              </a:spcBef>
              <a:spcAft>
                <a:spcPts val="0"/>
              </a:spcAft>
              <a:buClr>
                <a:schemeClr val="bg2"/>
              </a:buClr>
              <a:buSzPct val="100000"/>
              <a:buFont typeface="Calibri"/>
              <a:buAutoNum type="arabicPeriod"/>
            </a:pPr>
            <a:r>
              <a:rPr lang="en-GB" dirty="0"/>
              <a:t>Sector GDP growth rates</a:t>
            </a:r>
            <a:endParaRPr dirty="0"/>
          </a:p>
          <a:p>
            <a:pPr marL="971550" lvl="1" indent="-514350">
              <a:lnSpc>
                <a:spcPct val="90000"/>
              </a:lnSpc>
              <a:spcBef>
                <a:spcPts val="500"/>
              </a:spcBef>
              <a:buClr>
                <a:schemeClr val="bg2"/>
              </a:buClr>
              <a:buSzPct val="100000"/>
            </a:pPr>
            <a:r>
              <a:rPr lang="en-GB" dirty="0"/>
              <a:t>Typically quarterly, but annual ok</a:t>
            </a:r>
            <a:endParaRPr dirty="0"/>
          </a:p>
          <a:p>
            <a:pPr marL="971550" lvl="1" indent="-514350">
              <a:lnSpc>
                <a:spcPct val="90000"/>
              </a:lnSpc>
              <a:spcBef>
                <a:spcPts val="500"/>
              </a:spcBef>
              <a:buClr>
                <a:schemeClr val="bg2"/>
              </a:buClr>
              <a:buSzPct val="100000"/>
            </a:pPr>
            <a:r>
              <a:rPr lang="en-GB" dirty="0"/>
              <a:t>Over multiple years ideally, to sense-check</a:t>
            </a:r>
            <a:endParaRPr dirty="0"/>
          </a:p>
          <a:p>
            <a:pPr marL="228600" lvl="0" indent="-228600" algn="l" rtl="0">
              <a:lnSpc>
                <a:spcPct val="90000"/>
              </a:lnSpc>
              <a:spcBef>
                <a:spcPts val="500"/>
              </a:spcBef>
              <a:spcAft>
                <a:spcPts val="0"/>
              </a:spcAft>
              <a:buClr>
                <a:schemeClr val="bg2"/>
              </a:buClr>
              <a:buSzPct val="100000"/>
              <a:buAutoNum type="arabicPeriod"/>
            </a:pPr>
            <a:r>
              <a:rPr lang="en-GB" dirty="0"/>
              <a:t>    Macro indicators for multiple countries</a:t>
            </a:r>
          </a:p>
          <a:p>
            <a:pPr marL="800100" lvl="1">
              <a:lnSpc>
                <a:spcPct val="90000"/>
              </a:lnSpc>
              <a:spcBef>
                <a:spcPts val="500"/>
              </a:spcBef>
              <a:buClr>
                <a:schemeClr val="bg2"/>
              </a:buClr>
              <a:buSzPct val="100000"/>
            </a:pPr>
            <a:r>
              <a:rPr lang="en-GB" dirty="0"/>
              <a:t> Selected indicators should be those that likely influence tax collection</a:t>
            </a:r>
            <a:endParaRPr dirty="0"/>
          </a:p>
          <a:p>
            <a:pPr marL="0" lvl="0" indent="0" algn="l" rtl="0">
              <a:lnSpc>
                <a:spcPct val="90000"/>
              </a:lnSpc>
              <a:spcBef>
                <a:spcPts val="1000"/>
              </a:spcBef>
              <a:spcAft>
                <a:spcPts val="0"/>
              </a:spcAft>
              <a:buClr>
                <a:schemeClr val="dk1"/>
              </a:buClr>
              <a:buSzPts val="2800"/>
              <a:buNone/>
            </a:pPr>
            <a:endParaRPr dirty="0"/>
          </a:p>
          <a:p>
            <a:pPr marL="0" lvl="0" indent="0" algn="l" rtl="0">
              <a:lnSpc>
                <a:spcPct val="90000"/>
              </a:lnSpc>
              <a:spcBef>
                <a:spcPts val="1000"/>
              </a:spcBef>
              <a:spcAft>
                <a:spcPts val="0"/>
              </a:spcAft>
              <a:buClr>
                <a:schemeClr val="dk1"/>
              </a:buClr>
              <a:buSzPts val="2800"/>
              <a:buNone/>
            </a:pPr>
            <a:r>
              <a:rPr lang="en-GB" dirty="0"/>
              <a:t>Sectors ideally as disaggregated as firm classification, but this is unlikely</a:t>
            </a:r>
            <a:endParaRPr dirty="0"/>
          </a:p>
        </p:txBody>
      </p:sp>
      <p:sp>
        <p:nvSpPr>
          <p:cNvPr id="309" name="Google Shape;309;p5"/>
          <p:cNvSpPr txBox="1">
            <a:spLocks noGrp="1"/>
          </p:cNvSpPr>
          <p:nvPr>
            <p:ph type="title"/>
          </p:nvPr>
        </p:nvSpPr>
        <p:spPr>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4400"/>
              <a:buFont typeface="Calibri"/>
              <a:buNone/>
            </a:pPr>
            <a:r>
              <a:rPr lang="en-GB"/>
              <a:t>Common data sources – national statistics</a:t>
            </a:r>
            <a:endParaRPr/>
          </a:p>
        </p:txBody>
      </p:sp>
      <p:sp>
        <p:nvSpPr>
          <p:cNvPr id="2" name="Footer Placeholder 1">
            <a:extLst>
              <a:ext uri="{FF2B5EF4-FFF2-40B4-BE49-F238E27FC236}">
                <a16:creationId xmlns:a16="http://schemas.microsoft.com/office/drawing/2014/main" id="{38A27871-C1F6-4CA1-B827-22C2308E7079}"/>
              </a:ext>
            </a:extLst>
          </p:cNvPr>
          <p:cNvSpPr>
            <a:spLocks noGrp="1"/>
          </p:cNvSpPr>
          <p:nvPr>
            <p:ph type="ftr" idx="11"/>
          </p:nvPr>
        </p:nvSpPr>
        <p:spPr/>
        <p:txBody>
          <a:bodyPr/>
          <a:lstStyle/>
          <a:p>
            <a:r>
              <a:rPr lang="en-GB"/>
              <a:t>VAT expenditures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 name="Text Placeholder 2">
            <a:extLst>
              <a:ext uri="{FF2B5EF4-FFF2-40B4-BE49-F238E27FC236}">
                <a16:creationId xmlns:a16="http://schemas.microsoft.com/office/drawing/2014/main" id="{1A084F24-ED70-0C2E-FB81-588F589DD400}"/>
              </a:ext>
            </a:extLst>
          </p:cNvPr>
          <p:cNvSpPr>
            <a:spLocks noGrp="1"/>
          </p:cNvSpPr>
          <p:nvPr>
            <p:ph type="body" idx="1"/>
          </p:nvPr>
        </p:nvSpPr>
        <p:spPr/>
        <p:txBody>
          <a:bodyPr>
            <a:normAutofit/>
          </a:bodyPr>
          <a:lstStyle/>
          <a:p>
            <a:r>
              <a:rPr lang="en-GB" sz="2800" dirty="0"/>
              <a:t>SUT tables contains two components</a:t>
            </a:r>
          </a:p>
          <a:p>
            <a:pPr lvl="1"/>
            <a:r>
              <a:rPr lang="en-GB" sz="2800" u="sng" dirty="0"/>
              <a:t>A supply table </a:t>
            </a:r>
            <a:r>
              <a:rPr lang="en-GB" sz="2800" dirty="0"/>
              <a:t>– presents the flows of commodity </a:t>
            </a:r>
            <a:r>
              <a:rPr lang="en-GB" sz="2800" u="sng" dirty="0"/>
              <a:t>supplies</a:t>
            </a:r>
            <a:r>
              <a:rPr lang="en-GB" sz="2800" dirty="0"/>
              <a:t> across industries/sectors.  </a:t>
            </a:r>
          </a:p>
          <a:p>
            <a:pPr lvl="1"/>
            <a:r>
              <a:rPr lang="en-GB" sz="2800" u="sng" dirty="0"/>
              <a:t>A use table </a:t>
            </a:r>
            <a:r>
              <a:rPr lang="en-GB" sz="2800" dirty="0"/>
              <a:t>– presents the flows of commodity </a:t>
            </a:r>
            <a:r>
              <a:rPr lang="en-GB" sz="2800" u="sng" dirty="0"/>
              <a:t>purchases</a:t>
            </a:r>
            <a:r>
              <a:rPr lang="en-GB" sz="2800" dirty="0"/>
              <a:t> across industries/sectors, households, governments and exports, etc.</a:t>
            </a:r>
          </a:p>
        </p:txBody>
      </p:sp>
      <p:sp>
        <p:nvSpPr>
          <p:cNvPr id="315" name="Google Shape;315;g1e04168b590_0_0"/>
          <p:cNvSpPr txBox="1">
            <a:spLocks noGrp="1"/>
          </p:cNvSpPr>
          <p:nvPr>
            <p:ph type="title"/>
          </p:nvPr>
        </p:nvSpPr>
        <p:spPr>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dirty="0"/>
              <a:t>SUT - simple illustration</a:t>
            </a:r>
            <a:endParaRPr dirty="0"/>
          </a:p>
        </p:txBody>
      </p:sp>
      <p:sp>
        <p:nvSpPr>
          <p:cNvPr id="2" name="Footer Placeholder 1">
            <a:extLst>
              <a:ext uri="{FF2B5EF4-FFF2-40B4-BE49-F238E27FC236}">
                <a16:creationId xmlns:a16="http://schemas.microsoft.com/office/drawing/2014/main" id="{BEBB99BC-C0C2-4808-88F2-579B817D2849}"/>
              </a:ext>
            </a:extLst>
          </p:cNvPr>
          <p:cNvSpPr>
            <a:spLocks noGrp="1"/>
          </p:cNvSpPr>
          <p:nvPr>
            <p:ph type="ftr" idx="11"/>
          </p:nvPr>
        </p:nvSpPr>
        <p:spPr/>
        <p:txBody>
          <a:bodyPr/>
          <a:lstStyle/>
          <a:p>
            <a:r>
              <a:rPr lang="en-GB"/>
              <a:t>VAT expenditures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Supply Table</a:t>
            </a:r>
          </a:p>
        </p:txBody>
      </p:sp>
      <p:sp>
        <p:nvSpPr>
          <p:cNvPr id="7" name="Footer Placeholder 6">
            <a:extLst>
              <a:ext uri="{FF2B5EF4-FFF2-40B4-BE49-F238E27FC236}">
                <a16:creationId xmlns:a16="http://schemas.microsoft.com/office/drawing/2014/main" id="{09152423-A27C-4B81-B6C9-B32E747D86F7}"/>
              </a:ext>
            </a:extLst>
          </p:cNvPr>
          <p:cNvSpPr>
            <a:spLocks noGrp="1"/>
          </p:cNvSpPr>
          <p:nvPr>
            <p:ph type="ftr" idx="11"/>
          </p:nvPr>
        </p:nvSpPr>
        <p:spPr/>
        <p:txBody>
          <a:bodyPr/>
          <a:lstStyle/>
          <a:p>
            <a:r>
              <a:rPr lang="en-GB"/>
              <a:t>VAT expenditures</a:t>
            </a:r>
          </a:p>
        </p:txBody>
      </p:sp>
      <p:sp>
        <p:nvSpPr>
          <p:cNvPr id="9" name="AutoShape 4" descr="Aggregate Supply table, showing the supply of products in the rows while the columns show the industries responsible for the output of these products.">
            <a:extLst>
              <a:ext uri="{FF2B5EF4-FFF2-40B4-BE49-F238E27FC236}">
                <a16:creationId xmlns:a16="http://schemas.microsoft.com/office/drawing/2014/main" id="{77D3AAA7-306A-4D2B-BABE-D0E1392DC5FD}"/>
              </a:ext>
            </a:extLst>
          </p:cNvPr>
          <p:cNvSpPr>
            <a:spLocks noChangeAspect="1" noChangeArrowheads="1"/>
          </p:cNvSpPr>
          <p:nvPr/>
        </p:nvSpPr>
        <p:spPr bwMode="auto">
          <a:xfrm>
            <a:off x="5943599" y="3276599"/>
            <a:ext cx="3668751" cy="3668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9">
            <a:extLst>
              <a:ext uri="{FF2B5EF4-FFF2-40B4-BE49-F238E27FC236}">
                <a16:creationId xmlns:a16="http://schemas.microsoft.com/office/drawing/2014/main" id="{4376C9D6-B591-474C-83F0-323565D87324}"/>
              </a:ext>
            </a:extLst>
          </p:cNvPr>
          <p:cNvPicPr>
            <a:picLocks noChangeAspect="1"/>
          </p:cNvPicPr>
          <p:nvPr/>
        </p:nvPicPr>
        <p:blipFill>
          <a:blip r:embed="rId3"/>
          <a:stretch>
            <a:fillRect/>
          </a:stretch>
        </p:blipFill>
        <p:spPr>
          <a:xfrm>
            <a:off x="661093" y="1728088"/>
            <a:ext cx="9299670" cy="2977727"/>
          </a:xfrm>
          <a:prstGeom prst="rect">
            <a:avLst/>
          </a:prstGeom>
        </p:spPr>
      </p:pic>
      <p:sp>
        <p:nvSpPr>
          <p:cNvPr id="11" name="TextBox 10">
            <a:extLst>
              <a:ext uri="{FF2B5EF4-FFF2-40B4-BE49-F238E27FC236}">
                <a16:creationId xmlns:a16="http://schemas.microsoft.com/office/drawing/2014/main" id="{BA74736E-FBB2-4AC1-AA8C-EC68CBFE5179}"/>
              </a:ext>
            </a:extLst>
          </p:cNvPr>
          <p:cNvSpPr txBox="1"/>
          <p:nvPr/>
        </p:nvSpPr>
        <p:spPr>
          <a:xfrm>
            <a:off x="424511" y="5342530"/>
            <a:ext cx="1918557" cy="353943"/>
          </a:xfrm>
          <a:prstGeom prst="rect">
            <a:avLst/>
          </a:prstGeom>
          <a:noFill/>
        </p:spPr>
        <p:txBody>
          <a:bodyPr wrap="square" rtlCol="0">
            <a:spAutoFit/>
          </a:bodyPr>
          <a:lstStyle/>
          <a:p>
            <a:pPr algn="ctr"/>
            <a:r>
              <a:rPr lang="en-GB" sz="1700" dirty="0"/>
              <a:t>Products</a:t>
            </a:r>
          </a:p>
        </p:txBody>
      </p:sp>
      <p:sp>
        <p:nvSpPr>
          <p:cNvPr id="12" name="Arrow: Up 11">
            <a:extLst>
              <a:ext uri="{FF2B5EF4-FFF2-40B4-BE49-F238E27FC236}">
                <a16:creationId xmlns:a16="http://schemas.microsoft.com/office/drawing/2014/main" id="{E2E69AE3-A7AC-4A7C-928C-D078E6452B11}"/>
              </a:ext>
            </a:extLst>
          </p:cNvPr>
          <p:cNvSpPr/>
          <p:nvPr/>
        </p:nvSpPr>
        <p:spPr>
          <a:xfrm>
            <a:off x="1305731" y="4824093"/>
            <a:ext cx="121626" cy="471331"/>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4AF8E2E2-974B-44B7-AE72-48C6B9F287FB}"/>
              </a:ext>
            </a:extLst>
          </p:cNvPr>
          <p:cNvSpPr txBox="1"/>
          <p:nvPr/>
        </p:nvSpPr>
        <p:spPr>
          <a:xfrm>
            <a:off x="3735384" y="1374144"/>
            <a:ext cx="2466561" cy="353943"/>
          </a:xfrm>
          <a:prstGeom prst="rect">
            <a:avLst/>
          </a:prstGeom>
          <a:noFill/>
        </p:spPr>
        <p:txBody>
          <a:bodyPr wrap="square" rtlCol="0">
            <a:spAutoFit/>
          </a:bodyPr>
          <a:lstStyle/>
          <a:p>
            <a:pPr algn="ctr"/>
            <a:r>
              <a:rPr lang="en-GB" sz="1700" dirty="0"/>
              <a:t>Domestic supplies</a:t>
            </a:r>
          </a:p>
        </p:txBody>
      </p:sp>
      <p:sp>
        <p:nvSpPr>
          <p:cNvPr id="14" name="TextBox 13">
            <a:extLst>
              <a:ext uri="{FF2B5EF4-FFF2-40B4-BE49-F238E27FC236}">
                <a16:creationId xmlns:a16="http://schemas.microsoft.com/office/drawing/2014/main" id="{A7F348EF-A8FD-4393-B310-78DCEF39FAE1}"/>
              </a:ext>
            </a:extLst>
          </p:cNvPr>
          <p:cNvSpPr txBox="1"/>
          <p:nvPr/>
        </p:nvSpPr>
        <p:spPr>
          <a:xfrm>
            <a:off x="7881771" y="1374145"/>
            <a:ext cx="1016902" cy="353943"/>
          </a:xfrm>
          <a:prstGeom prst="rect">
            <a:avLst/>
          </a:prstGeom>
          <a:noFill/>
        </p:spPr>
        <p:txBody>
          <a:bodyPr wrap="square" rtlCol="0">
            <a:spAutoFit/>
          </a:bodyPr>
          <a:lstStyle/>
          <a:p>
            <a:pPr algn="ctr"/>
            <a:r>
              <a:rPr lang="en-GB" sz="1700" dirty="0"/>
              <a:t>Imports</a:t>
            </a:r>
          </a:p>
        </p:txBody>
      </p:sp>
      <p:sp>
        <p:nvSpPr>
          <p:cNvPr id="15" name="TextBox 14">
            <a:extLst>
              <a:ext uri="{FF2B5EF4-FFF2-40B4-BE49-F238E27FC236}">
                <a16:creationId xmlns:a16="http://schemas.microsoft.com/office/drawing/2014/main" id="{9C5085BB-32A3-42D1-BDF2-452F0EDC5FB9}"/>
              </a:ext>
            </a:extLst>
          </p:cNvPr>
          <p:cNvSpPr txBox="1"/>
          <p:nvPr/>
        </p:nvSpPr>
        <p:spPr>
          <a:xfrm>
            <a:off x="8837057" y="1374143"/>
            <a:ext cx="1016902" cy="353943"/>
          </a:xfrm>
          <a:prstGeom prst="rect">
            <a:avLst/>
          </a:prstGeom>
          <a:noFill/>
        </p:spPr>
        <p:txBody>
          <a:bodyPr wrap="square" rtlCol="0">
            <a:spAutoFit/>
          </a:bodyPr>
          <a:lstStyle/>
          <a:p>
            <a:pPr algn="ctr"/>
            <a:r>
              <a:rPr lang="en-GB" sz="1700" dirty="0"/>
              <a:t>Taxes</a:t>
            </a:r>
          </a:p>
        </p:txBody>
      </p:sp>
      <p:sp>
        <p:nvSpPr>
          <p:cNvPr id="16" name="TextBox 15">
            <a:extLst>
              <a:ext uri="{FF2B5EF4-FFF2-40B4-BE49-F238E27FC236}">
                <a16:creationId xmlns:a16="http://schemas.microsoft.com/office/drawing/2014/main" id="{38A181D0-ACF3-4B4E-8A8F-600D6078F3DA}"/>
              </a:ext>
            </a:extLst>
          </p:cNvPr>
          <p:cNvSpPr txBox="1"/>
          <p:nvPr/>
        </p:nvSpPr>
        <p:spPr>
          <a:xfrm>
            <a:off x="8275517" y="4705815"/>
            <a:ext cx="1239635" cy="877163"/>
          </a:xfrm>
          <a:prstGeom prst="rect">
            <a:avLst/>
          </a:prstGeom>
          <a:noFill/>
        </p:spPr>
        <p:txBody>
          <a:bodyPr wrap="square" rtlCol="0">
            <a:spAutoFit/>
          </a:bodyPr>
          <a:lstStyle/>
          <a:p>
            <a:pPr algn="ctr"/>
            <a:r>
              <a:rPr lang="en-GB" sz="1700" dirty="0"/>
              <a:t>Retailer &amp; wholesaler margins</a:t>
            </a:r>
          </a:p>
        </p:txBody>
      </p:sp>
    </p:spTree>
    <p:extLst>
      <p:ext uri="{BB962C8B-B14F-4D97-AF65-F5344CB8AC3E}">
        <p14:creationId xmlns:p14="http://schemas.microsoft.com/office/powerpoint/2010/main" val="25180652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Use Table</a:t>
            </a:r>
          </a:p>
        </p:txBody>
      </p:sp>
      <p:sp>
        <p:nvSpPr>
          <p:cNvPr id="3" name="Footer Placeholder 2">
            <a:extLst>
              <a:ext uri="{FF2B5EF4-FFF2-40B4-BE49-F238E27FC236}">
                <a16:creationId xmlns:a16="http://schemas.microsoft.com/office/drawing/2014/main" id="{950E1F7E-6DC9-4F77-9A90-586B041E413E}"/>
              </a:ext>
            </a:extLst>
          </p:cNvPr>
          <p:cNvSpPr>
            <a:spLocks noGrp="1"/>
          </p:cNvSpPr>
          <p:nvPr>
            <p:ph type="ftr" idx="11"/>
          </p:nvPr>
        </p:nvSpPr>
        <p:spPr/>
        <p:txBody>
          <a:bodyPr/>
          <a:lstStyle/>
          <a:p>
            <a:r>
              <a:rPr lang="en-GB"/>
              <a:t>VAT expenditures</a:t>
            </a:r>
          </a:p>
        </p:txBody>
      </p:sp>
      <p:pic>
        <p:nvPicPr>
          <p:cNvPr id="5" name="Picture 4">
            <a:extLst>
              <a:ext uri="{FF2B5EF4-FFF2-40B4-BE49-F238E27FC236}">
                <a16:creationId xmlns:a16="http://schemas.microsoft.com/office/drawing/2014/main" id="{98FD6979-C03D-4588-B755-5CC0C98BE801}"/>
              </a:ext>
            </a:extLst>
          </p:cNvPr>
          <p:cNvPicPr>
            <a:picLocks noChangeAspect="1"/>
          </p:cNvPicPr>
          <p:nvPr/>
        </p:nvPicPr>
        <p:blipFill>
          <a:blip r:embed="rId3"/>
          <a:stretch>
            <a:fillRect/>
          </a:stretch>
        </p:blipFill>
        <p:spPr>
          <a:xfrm>
            <a:off x="683942" y="1209791"/>
            <a:ext cx="7856376" cy="4153946"/>
          </a:xfrm>
          <a:prstGeom prst="rect">
            <a:avLst/>
          </a:prstGeom>
        </p:spPr>
      </p:pic>
      <p:sp>
        <p:nvSpPr>
          <p:cNvPr id="6" name="TextBox 5">
            <a:extLst>
              <a:ext uri="{FF2B5EF4-FFF2-40B4-BE49-F238E27FC236}">
                <a16:creationId xmlns:a16="http://schemas.microsoft.com/office/drawing/2014/main" id="{223EBD51-2C9F-4515-A057-A47159A90FBE}"/>
              </a:ext>
            </a:extLst>
          </p:cNvPr>
          <p:cNvSpPr txBox="1"/>
          <p:nvPr/>
        </p:nvSpPr>
        <p:spPr>
          <a:xfrm>
            <a:off x="8887521" y="1420758"/>
            <a:ext cx="2943922" cy="4016484"/>
          </a:xfrm>
          <a:prstGeom prst="rect">
            <a:avLst/>
          </a:prstGeom>
          <a:noFill/>
        </p:spPr>
        <p:txBody>
          <a:bodyPr wrap="square" rtlCol="0">
            <a:spAutoFit/>
          </a:bodyPr>
          <a:lstStyle/>
          <a:p>
            <a:pPr marL="342900" indent="-342900">
              <a:buClr>
                <a:schemeClr val="bg2"/>
              </a:buClr>
              <a:buFont typeface="+mj-lt"/>
              <a:buAutoNum type="arabicPeriod"/>
            </a:pPr>
            <a:r>
              <a:rPr lang="en-GB" sz="1700" dirty="0"/>
              <a:t>Use of products in the production processes of different industries (intermediate uses).</a:t>
            </a:r>
          </a:p>
          <a:p>
            <a:pPr marL="342900" indent="-342900">
              <a:buClr>
                <a:schemeClr val="bg2"/>
              </a:buClr>
              <a:buFont typeface="+mj-lt"/>
              <a:buAutoNum type="arabicPeriod"/>
            </a:pPr>
            <a:r>
              <a:rPr lang="en-GB" sz="1700" dirty="0"/>
              <a:t>Use of products by consumers, government, for investment and for exports (final uses).</a:t>
            </a:r>
          </a:p>
          <a:p>
            <a:pPr marL="342900" indent="-342900">
              <a:buClr>
                <a:schemeClr val="bg2"/>
              </a:buClr>
              <a:buFont typeface="+mj-lt"/>
              <a:buAutoNum type="arabicPeriod"/>
            </a:pPr>
            <a:r>
              <a:rPr lang="en-GB" sz="1700" dirty="0"/>
              <a:t>Primary inputs are not produced directly by other sectors but are payments to factors of production (labour, capital, land) and taxes on production. </a:t>
            </a:r>
          </a:p>
        </p:txBody>
      </p:sp>
    </p:spTree>
    <p:extLst>
      <p:ext uri="{BB962C8B-B14F-4D97-AF65-F5344CB8AC3E}">
        <p14:creationId xmlns:p14="http://schemas.microsoft.com/office/powerpoint/2010/main" val="8729375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 name="Text Placeholder 2">
            <a:extLst>
              <a:ext uri="{FF2B5EF4-FFF2-40B4-BE49-F238E27FC236}">
                <a16:creationId xmlns:a16="http://schemas.microsoft.com/office/drawing/2014/main" id="{41C22608-4709-4DCD-A50C-B852098051A0}"/>
              </a:ext>
            </a:extLst>
          </p:cNvPr>
          <p:cNvSpPr>
            <a:spLocks noGrp="1"/>
          </p:cNvSpPr>
          <p:nvPr>
            <p:ph type="body" idx="1"/>
          </p:nvPr>
        </p:nvSpPr>
        <p:spPr/>
        <p:txBody>
          <a:bodyPr>
            <a:normAutofit/>
          </a:bodyPr>
          <a:lstStyle/>
          <a:p>
            <a:r>
              <a:rPr lang="en-GB" sz="2800" dirty="0"/>
              <a:t>What types of data are available/accessible to you?</a:t>
            </a:r>
          </a:p>
          <a:p>
            <a:pPr lvl="1"/>
            <a:r>
              <a:rPr lang="en-GB" sz="2800" dirty="0"/>
              <a:t>SUT, admin, audits, macro etc.</a:t>
            </a:r>
          </a:p>
          <a:p>
            <a:r>
              <a:rPr lang="en-GB" sz="2800" dirty="0"/>
              <a:t>What are the key features of the available datasets?</a:t>
            </a:r>
          </a:p>
          <a:p>
            <a:pPr lvl="1"/>
            <a:r>
              <a:rPr lang="en-GB" sz="2800" dirty="0"/>
              <a:t>Frequency, timeliness, accuracy, etc.</a:t>
            </a:r>
          </a:p>
        </p:txBody>
      </p:sp>
      <p:sp>
        <p:nvSpPr>
          <p:cNvPr id="321" name="Google Shape;321;g1e04168b590_0_10"/>
          <p:cNvSpPr txBox="1">
            <a:spLocks noGrp="1"/>
          </p:cNvSpPr>
          <p:nvPr>
            <p:ph type="title"/>
          </p:nvPr>
        </p:nvSpPr>
        <p:spPr>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GB" dirty="0"/>
              <a:t>Group discussion - data availability</a:t>
            </a:r>
            <a:endParaRPr dirty="0"/>
          </a:p>
        </p:txBody>
      </p:sp>
      <p:sp>
        <p:nvSpPr>
          <p:cNvPr id="2" name="Footer Placeholder 1">
            <a:extLst>
              <a:ext uri="{FF2B5EF4-FFF2-40B4-BE49-F238E27FC236}">
                <a16:creationId xmlns:a16="http://schemas.microsoft.com/office/drawing/2014/main" id="{78803DE4-DB34-48D1-9E52-F62916E0EA3A}"/>
              </a:ext>
            </a:extLst>
          </p:cNvPr>
          <p:cNvSpPr>
            <a:spLocks noGrp="1"/>
          </p:cNvSpPr>
          <p:nvPr>
            <p:ph type="ftr" idx="11"/>
          </p:nvPr>
        </p:nvSpPr>
        <p:spPr/>
        <p:txBody>
          <a:bodyPr/>
          <a:lstStyle/>
          <a:p>
            <a:r>
              <a:rPr lang="en-GB"/>
              <a:t>VAT expenditures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14"/>
          <p:cNvSpPr txBox="1"/>
          <p:nvPr/>
        </p:nvSpPr>
        <p:spPr>
          <a:xfrm>
            <a:off x="838200" y="1337915"/>
            <a:ext cx="10515600" cy="422427"/>
          </a:xfrm>
          <a:prstGeom prst="rect">
            <a:avLst/>
          </a:prstGeom>
          <a:solidFill>
            <a:schemeClr val="accent1"/>
          </a:solid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FFFFFF"/>
              </a:buClr>
              <a:buSzPts val="2000"/>
              <a:buFont typeface="Arial"/>
              <a:buNone/>
            </a:pPr>
            <a:r>
              <a:rPr lang="en-GB" sz="2000" b="1" i="0" u="none" strike="noStrike" cap="none">
                <a:solidFill>
                  <a:srgbClr val="FFFFFF"/>
                </a:solidFill>
                <a:latin typeface="Arial"/>
                <a:ea typeface="Arial"/>
                <a:cs typeface="Arial"/>
                <a:sym typeface="Arial"/>
              </a:rPr>
              <a:t>Data</a:t>
            </a:r>
            <a:endParaRPr/>
          </a:p>
        </p:txBody>
      </p:sp>
      <p:sp>
        <p:nvSpPr>
          <p:cNvPr id="328" name="Google Shape;328;p14"/>
          <p:cNvSpPr txBox="1">
            <a:spLocks noGrp="1"/>
          </p:cNvSpPr>
          <p:nvPr>
            <p:ph type="body" idx="1"/>
          </p:nvPr>
        </p:nvSpPr>
        <p:spPr>
          <a:xfrm>
            <a:off x="683945" y="1233491"/>
            <a:ext cx="10669859" cy="494347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GB"/>
              <a:t> </a:t>
            </a:r>
            <a:endParaRPr/>
          </a:p>
        </p:txBody>
      </p:sp>
      <p:sp>
        <p:nvSpPr>
          <p:cNvPr id="329" name="Google Shape;329;p14"/>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2"/>
              </a:buClr>
              <a:buSzPct val="99971"/>
              <a:buFont typeface="Arial"/>
              <a:buNone/>
            </a:pPr>
            <a:r>
              <a:rPr lang="en-GB"/>
              <a:t>Common challenges</a:t>
            </a:r>
            <a:endParaRPr/>
          </a:p>
        </p:txBody>
      </p:sp>
      <p:sp>
        <p:nvSpPr>
          <p:cNvPr id="331" name="Google Shape;331;p14"/>
          <p:cNvSpPr txBox="1"/>
          <p:nvPr/>
        </p:nvSpPr>
        <p:spPr>
          <a:xfrm>
            <a:off x="838200" y="1760341"/>
            <a:ext cx="10515600" cy="2106809"/>
          </a:xfrm>
          <a:prstGeom prst="rect">
            <a:avLst/>
          </a:prstGeom>
          <a:solidFill>
            <a:srgbClr val="C7EEDF"/>
          </a:solid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2000"/>
              <a:buFont typeface="Arial"/>
              <a:buChar char="•"/>
            </a:pPr>
            <a:r>
              <a:rPr lang="en-GB" sz="2000" b="0" i="0" u="none" strike="noStrike" cap="none" dirty="0">
                <a:solidFill>
                  <a:srgbClr val="000000"/>
                </a:solidFill>
                <a:latin typeface="Arial"/>
                <a:ea typeface="Arial"/>
                <a:cs typeface="Arial"/>
                <a:sym typeface="Arial"/>
              </a:rPr>
              <a:t>Misclassified sales (especially zero-rated vs export)</a:t>
            </a:r>
            <a:endParaRPr dirty="0"/>
          </a:p>
          <a:p>
            <a:pPr marL="228600" marR="0" lvl="0" indent="-228600" algn="l" rtl="0">
              <a:lnSpc>
                <a:spcPct val="90000"/>
              </a:lnSpc>
              <a:spcBef>
                <a:spcPts val="1000"/>
              </a:spcBef>
              <a:spcAft>
                <a:spcPts val="0"/>
              </a:spcAft>
              <a:buClr>
                <a:srgbClr val="000000"/>
              </a:buClr>
              <a:buSzPts val="2000"/>
              <a:buFont typeface="Arial"/>
              <a:buChar char="•"/>
            </a:pPr>
            <a:r>
              <a:rPr lang="en-GB" sz="2000" dirty="0">
                <a:solidFill>
                  <a:srgbClr val="000000"/>
                </a:solidFill>
                <a:latin typeface="Arial"/>
                <a:ea typeface="Arial"/>
                <a:cs typeface="Arial"/>
                <a:sym typeface="Arial"/>
              </a:rPr>
              <a:t>Admin data </a:t>
            </a:r>
            <a:r>
              <a:rPr lang="en-GB" sz="2000" dirty="0"/>
              <a:t>e</a:t>
            </a:r>
            <a:r>
              <a:rPr lang="en-GB" sz="2000" dirty="0">
                <a:solidFill>
                  <a:srgbClr val="000000"/>
                </a:solidFill>
                <a:latin typeface="Arial"/>
                <a:ea typeface="Arial"/>
                <a:cs typeface="Arial"/>
                <a:sym typeface="Arial"/>
              </a:rPr>
              <a:t>ntry errors (anomalous large numbers)</a:t>
            </a:r>
            <a:endParaRPr dirty="0"/>
          </a:p>
          <a:p>
            <a:pPr marL="228600" marR="0" lvl="0" indent="-228600" algn="l" rtl="0">
              <a:lnSpc>
                <a:spcPct val="90000"/>
              </a:lnSpc>
              <a:spcBef>
                <a:spcPts val="1000"/>
              </a:spcBef>
              <a:spcAft>
                <a:spcPts val="0"/>
              </a:spcAft>
              <a:buClr>
                <a:srgbClr val="000000"/>
              </a:buClr>
              <a:buSzPts val="2000"/>
              <a:buFont typeface="Arial"/>
              <a:buChar char="•"/>
            </a:pPr>
            <a:r>
              <a:rPr lang="en-GB" sz="2000" b="0" i="0" u="none" strike="noStrike" cap="none" dirty="0">
                <a:solidFill>
                  <a:srgbClr val="000000"/>
                </a:solidFill>
                <a:latin typeface="Arial"/>
                <a:ea typeface="Arial"/>
                <a:cs typeface="Arial"/>
                <a:sym typeface="Arial"/>
              </a:rPr>
              <a:t>Admin data sector misclassifications</a:t>
            </a:r>
            <a:endParaRPr dirty="0"/>
          </a:p>
          <a:p>
            <a:pPr marL="228600" marR="0" lvl="0" indent="-228600" algn="l" rtl="0">
              <a:lnSpc>
                <a:spcPct val="90000"/>
              </a:lnSpc>
              <a:spcBef>
                <a:spcPts val="1000"/>
              </a:spcBef>
              <a:spcAft>
                <a:spcPts val="0"/>
              </a:spcAft>
              <a:buClr>
                <a:srgbClr val="000000"/>
              </a:buClr>
              <a:buSzPts val="2000"/>
              <a:buFont typeface="Arial"/>
              <a:buChar char="•"/>
            </a:pPr>
            <a:r>
              <a:rPr lang="en-GB" sz="2000" dirty="0">
                <a:solidFill>
                  <a:srgbClr val="000000"/>
                </a:solidFill>
                <a:latin typeface="Arial"/>
                <a:ea typeface="Arial"/>
                <a:cs typeface="Arial"/>
                <a:sym typeface="Arial"/>
              </a:rPr>
              <a:t>Sectors that don’t typically declare VAT because of exemption (e.g. education)</a:t>
            </a:r>
            <a:endParaRPr sz="2000" b="0" i="0" u="none" strike="noStrike" cap="none" dirty="0">
              <a:solidFill>
                <a:srgbClr val="000000"/>
              </a:solidFill>
              <a:latin typeface="Arial"/>
              <a:ea typeface="Arial"/>
              <a:cs typeface="Arial"/>
              <a:sym typeface="Arial"/>
            </a:endParaRPr>
          </a:p>
          <a:p>
            <a:pPr marL="228600" marR="0" lvl="0" indent="-228600" algn="l" rtl="0">
              <a:lnSpc>
                <a:spcPct val="90000"/>
              </a:lnSpc>
              <a:spcBef>
                <a:spcPts val="1000"/>
              </a:spcBef>
              <a:spcAft>
                <a:spcPts val="0"/>
              </a:spcAft>
              <a:buClr>
                <a:srgbClr val="000000"/>
              </a:buClr>
              <a:buSzPts val="2000"/>
              <a:buFont typeface="Arial"/>
              <a:buChar char="•"/>
            </a:pPr>
            <a:r>
              <a:rPr lang="en-GB" sz="2000" b="0" i="0" u="none" strike="noStrike" cap="none" dirty="0">
                <a:solidFill>
                  <a:srgbClr val="000000"/>
                </a:solidFill>
                <a:latin typeface="Arial"/>
                <a:ea typeface="Arial"/>
                <a:cs typeface="Arial"/>
                <a:sym typeface="Arial"/>
              </a:rPr>
              <a:t>Unknown reasons for some TE</a:t>
            </a:r>
          </a:p>
        </p:txBody>
      </p:sp>
      <p:sp>
        <p:nvSpPr>
          <p:cNvPr id="332" name="Google Shape;332;p14"/>
          <p:cNvSpPr txBox="1"/>
          <p:nvPr/>
        </p:nvSpPr>
        <p:spPr>
          <a:xfrm>
            <a:off x="838196" y="4432241"/>
            <a:ext cx="10515600" cy="422427"/>
          </a:xfrm>
          <a:prstGeom prst="rect">
            <a:avLst/>
          </a:prstGeom>
          <a:solidFill>
            <a:schemeClr val="accent6"/>
          </a:solid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FFFFFF"/>
              </a:buClr>
              <a:buSzPts val="2000"/>
              <a:buFont typeface="Arial"/>
              <a:buNone/>
            </a:pPr>
            <a:r>
              <a:rPr lang="en-GB" sz="2000" b="1" i="0" u="none" strike="noStrike" cap="none">
                <a:solidFill>
                  <a:srgbClr val="FFFFFF"/>
                </a:solidFill>
                <a:latin typeface="Arial"/>
                <a:ea typeface="Arial"/>
                <a:cs typeface="Arial"/>
                <a:sym typeface="Arial"/>
              </a:rPr>
              <a:t>Complexity</a:t>
            </a:r>
            <a:endParaRPr/>
          </a:p>
        </p:txBody>
      </p:sp>
      <p:sp>
        <p:nvSpPr>
          <p:cNvPr id="333" name="Google Shape;333;p14"/>
          <p:cNvSpPr txBox="1"/>
          <p:nvPr/>
        </p:nvSpPr>
        <p:spPr>
          <a:xfrm>
            <a:off x="838196" y="4854668"/>
            <a:ext cx="10515600" cy="1222282"/>
          </a:xfrm>
          <a:prstGeom prst="rect">
            <a:avLst/>
          </a:prstGeom>
          <a:solidFill>
            <a:srgbClr val="CFE4F6"/>
          </a:solid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2000"/>
              <a:buFont typeface="Arial"/>
              <a:buChar char="•"/>
            </a:pPr>
            <a:r>
              <a:rPr lang="en-GB" sz="2000" b="0" i="0" u="none" strike="noStrike" cap="none" dirty="0">
                <a:solidFill>
                  <a:srgbClr val="000000"/>
                </a:solidFill>
                <a:sym typeface="Arial"/>
              </a:rPr>
              <a:t>Need to simplify the process of updating the models</a:t>
            </a:r>
          </a:p>
          <a:p>
            <a:pPr marL="228600" indent="-228600">
              <a:lnSpc>
                <a:spcPct val="90000"/>
              </a:lnSpc>
              <a:spcBef>
                <a:spcPts val="1000"/>
              </a:spcBef>
              <a:buSzPts val="2000"/>
              <a:buFont typeface="Arial"/>
              <a:buChar char="•"/>
            </a:pPr>
            <a:r>
              <a:rPr lang="en-US" sz="2000" dirty="0"/>
              <a:t>Preventing double-counting TE under different provisions</a:t>
            </a:r>
            <a:endParaRPr sz="2000" dirty="0"/>
          </a:p>
          <a:p>
            <a:pPr marL="228600" marR="0" lvl="0" indent="-228600" algn="l" rtl="0">
              <a:lnSpc>
                <a:spcPct val="90000"/>
              </a:lnSpc>
              <a:spcBef>
                <a:spcPts val="1000"/>
              </a:spcBef>
              <a:spcAft>
                <a:spcPts val="0"/>
              </a:spcAft>
              <a:buClr>
                <a:srgbClr val="000000"/>
              </a:buClr>
              <a:buSzPts val="2000"/>
              <a:buFont typeface="Arial"/>
              <a:buChar char="•"/>
            </a:pPr>
            <a:r>
              <a:rPr lang="en-GB" sz="2000" b="0" i="0" u="none" strike="noStrike" cap="none" dirty="0">
                <a:solidFill>
                  <a:srgbClr val="000000"/>
                </a:solidFill>
                <a:sym typeface="Arial"/>
              </a:rPr>
              <a:t>Documentation of the steps will help, but should not be followed blindly</a:t>
            </a:r>
            <a:endParaRPr sz="2000" dirty="0"/>
          </a:p>
        </p:txBody>
      </p:sp>
      <p:sp>
        <p:nvSpPr>
          <p:cNvPr id="2" name="Footer Placeholder 1">
            <a:extLst>
              <a:ext uri="{FF2B5EF4-FFF2-40B4-BE49-F238E27FC236}">
                <a16:creationId xmlns:a16="http://schemas.microsoft.com/office/drawing/2014/main" id="{2A8B83DD-1EEE-4D04-B9FB-230CCD21280A}"/>
              </a:ext>
            </a:extLst>
          </p:cNvPr>
          <p:cNvSpPr>
            <a:spLocks noGrp="1"/>
          </p:cNvSpPr>
          <p:nvPr>
            <p:ph type="ftr" idx="11"/>
          </p:nvPr>
        </p:nvSpPr>
        <p:spPr/>
        <p:txBody>
          <a:bodyPr/>
          <a:lstStyle/>
          <a:p>
            <a:r>
              <a:rPr lang="en-GB"/>
              <a:t>VAT expenditures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31">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3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31">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31">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31">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3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33">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33">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3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73B22-726B-4233-FFAC-C2B31F7E4D1E}"/>
              </a:ext>
            </a:extLst>
          </p:cNvPr>
          <p:cNvSpPr>
            <a:spLocks noGrp="1"/>
          </p:cNvSpPr>
          <p:nvPr>
            <p:ph type="title"/>
          </p:nvPr>
        </p:nvSpPr>
        <p:spPr/>
        <p:txBody>
          <a:bodyPr/>
          <a:lstStyle/>
          <a:p>
            <a:r>
              <a:rPr lang="en-GB" dirty="0"/>
              <a:t>Principles: VAT system</a:t>
            </a:r>
          </a:p>
        </p:txBody>
      </p:sp>
      <p:sp>
        <p:nvSpPr>
          <p:cNvPr id="3" name="Footer Placeholder 2">
            <a:extLst>
              <a:ext uri="{FF2B5EF4-FFF2-40B4-BE49-F238E27FC236}">
                <a16:creationId xmlns:a16="http://schemas.microsoft.com/office/drawing/2014/main" id="{62416EC7-29CF-49F1-9D65-701586341856}"/>
              </a:ext>
            </a:extLst>
          </p:cNvPr>
          <p:cNvSpPr>
            <a:spLocks noGrp="1"/>
          </p:cNvSpPr>
          <p:nvPr>
            <p:ph type="ftr" idx="11"/>
          </p:nvPr>
        </p:nvSpPr>
        <p:spPr/>
        <p:txBody>
          <a:bodyPr/>
          <a:lstStyle/>
          <a:p>
            <a:r>
              <a:rPr lang="en-GB"/>
              <a:t>VAT expenditures</a:t>
            </a:r>
          </a:p>
        </p:txBody>
      </p:sp>
    </p:spTree>
    <p:extLst>
      <p:ext uri="{BB962C8B-B14F-4D97-AF65-F5344CB8AC3E}">
        <p14:creationId xmlns:p14="http://schemas.microsoft.com/office/powerpoint/2010/main" val="36646897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91" name="Google Shape;391;p12"/>
          <p:cNvSpPr txBox="1">
            <a:spLocks noGrp="1"/>
          </p:cNvSpPr>
          <p:nvPr>
            <p:ph type="body" idx="1"/>
          </p:nvPr>
        </p:nvSpPr>
        <p:spPr>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GB"/>
              <a:t> </a:t>
            </a:r>
            <a:endParaRPr/>
          </a:p>
        </p:txBody>
      </p:sp>
      <p:sp>
        <p:nvSpPr>
          <p:cNvPr id="409" name="Google Shape;409;p12"/>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1A5A95"/>
              </a:buClr>
              <a:buSzPts val="3200"/>
              <a:buFont typeface="Arial"/>
              <a:buNone/>
            </a:pPr>
            <a:r>
              <a:rPr lang="en-GB"/>
              <a:t> SUT-centred model: mapping</a:t>
            </a:r>
            <a:endParaRPr/>
          </a:p>
        </p:txBody>
      </p:sp>
      <p:sp>
        <p:nvSpPr>
          <p:cNvPr id="392" name="Google Shape;392;p12"/>
          <p:cNvSpPr/>
          <p:nvPr/>
        </p:nvSpPr>
        <p:spPr>
          <a:xfrm>
            <a:off x="5587365" y="4990662"/>
            <a:ext cx="1017270" cy="603216"/>
          </a:xfrm>
          <a:prstGeom prst="roundRect">
            <a:avLst>
              <a:gd name="adj" fmla="val 16667"/>
            </a:avLst>
          </a:prstGeom>
          <a:solidFill>
            <a:schemeClr val="accent6"/>
          </a:solidFill>
          <a:ln w="12700" cap="flat" cmpd="sng">
            <a:solidFill>
              <a:srgbClr val="1A57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600">
                <a:solidFill>
                  <a:schemeClr val="lt1"/>
                </a:solidFill>
                <a:latin typeface="Libre Franklin"/>
                <a:ea typeface="Libre Franklin"/>
                <a:cs typeface="Libre Franklin"/>
                <a:sym typeface="Libre Franklin"/>
              </a:rPr>
              <a:t>SUT</a:t>
            </a:r>
            <a:endParaRPr sz="1600">
              <a:solidFill>
                <a:schemeClr val="lt1"/>
              </a:solidFill>
              <a:latin typeface="Libre Franklin"/>
              <a:ea typeface="Libre Franklin"/>
              <a:cs typeface="Libre Franklin"/>
              <a:sym typeface="Libre Franklin"/>
            </a:endParaRPr>
          </a:p>
        </p:txBody>
      </p:sp>
      <p:sp>
        <p:nvSpPr>
          <p:cNvPr id="393" name="Google Shape;393;p12"/>
          <p:cNvSpPr/>
          <p:nvPr/>
        </p:nvSpPr>
        <p:spPr>
          <a:xfrm>
            <a:off x="8212410" y="4994403"/>
            <a:ext cx="1520081" cy="603216"/>
          </a:xfrm>
          <a:prstGeom prst="roundRect">
            <a:avLst>
              <a:gd name="adj" fmla="val 16667"/>
            </a:avLst>
          </a:prstGeom>
          <a:solidFill>
            <a:schemeClr val="accent6"/>
          </a:solidFill>
          <a:ln w="12700" cap="flat" cmpd="sng">
            <a:solidFill>
              <a:srgbClr val="1A57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600">
                <a:solidFill>
                  <a:schemeClr val="lt1"/>
                </a:solidFill>
                <a:latin typeface="Libre Franklin"/>
                <a:ea typeface="Libre Franklin"/>
                <a:cs typeface="Libre Franklin"/>
                <a:sym typeface="Libre Franklin"/>
              </a:rPr>
              <a:t>Exempt / ZR proportions</a:t>
            </a:r>
            <a:endParaRPr sz="1600">
              <a:solidFill>
                <a:schemeClr val="lt1"/>
              </a:solidFill>
              <a:latin typeface="Libre Franklin"/>
              <a:ea typeface="Libre Franklin"/>
              <a:cs typeface="Libre Franklin"/>
              <a:sym typeface="Libre Franklin"/>
            </a:endParaRPr>
          </a:p>
        </p:txBody>
      </p:sp>
      <p:sp>
        <p:nvSpPr>
          <p:cNvPr id="394" name="Google Shape;394;p12"/>
          <p:cNvSpPr/>
          <p:nvPr/>
        </p:nvSpPr>
        <p:spPr>
          <a:xfrm>
            <a:off x="2618182" y="4990662"/>
            <a:ext cx="1083543" cy="603216"/>
          </a:xfrm>
          <a:prstGeom prst="roundRect">
            <a:avLst>
              <a:gd name="adj" fmla="val 16667"/>
            </a:avLst>
          </a:prstGeom>
          <a:solidFill>
            <a:schemeClr val="accent6"/>
          </a:solidFill>
          <a:ln w="12700" cap="flat" cmpd="sng">
            <a:solidFill>
              <a:srgbClr val="1A579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600">
                <a:solidFill>
                  <a:schemeClr val="lt1"/>
                </a:solidFill>
                <a:latin typeface="Libre Franklin"/>
                <a:ea typeface="Libre Franklin"/>
                <a:cs typeface="Libre Franklin"/>
                <a:sym typeface="Libre Franklin"/>
              </a:rPr>
              <a:t>Growth rates</a:t>
            </a:r>
            <a:endParaRPr sz="1600">
              <a:solidFill>
                <a:schemeClr val="lt1"/>
              </a:solidFill>
              <a:latin typeface="Libre Franklin"/>
              <a:ea typeface="Libre Franklin"/>
              <a:cs typeface="Libre Franklin"/>
              <a:sym typeface="Libre Franklin"/>
            </a:endParaRPr>
          </a:p>
        </p:txBody>
      </p:sp>
      <p:sp>
        <p:nvSpPr>
          <p:cNvPr id="395" name="Google Shape;395;p12"/>
          <p:cNvSpPr/>
          <p:nvPr/>
        </p:nvSpPr>
        <p:spPr>
          <a:xfrm>
            <a:off x="2152651" y="3000693"/>
            <a:ext cx="2003859" cy="1175035"/>
          </a:xfrm>
          <a:prstGeom prst="roundRect">
            <a:avLst>
              <a:gd name="adj" fmla="val 16667"/>
            </a:avLst>
          </a:prstGeom>
          <a:solidFill>
            <a:schemeClr val="lt1"/>
          </a:solidFill>
          <a:ln w="127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600" b="1">
                <a:solidFill>
                  <a:schemeClr val="dk1"/>
                </a:solidFill>
                <a:latin typeface="Libre Franklin"/>
                <a:ea typeface="Libre Franklin"/>
                <a:cs typeface="Libre Franklin"/>
                <a:sym typeface="Libre Franklin"/>
              </a:rPr>
              <a:t>Taxable rev </a:t>
            </a:r>
            <a:r>
              <a:rPr lang="en-GB" sz="1600">
                <a:solidFill>
                  <a:schemeClr val="dk1"/>
                </a:solidFill>
                <a:latin typeface="Libre Franklin"/>
                <a:ea typeface="Libre Franklin"/>
                <a:cs typeface="Libre Franklin"/>
                <a:sym typeface="Libre Franklin"/>
              </a:rPr>
              <a:t>=</a:t>
            </a:r>
            <a:endParaRPr/>
          </a:p>
          <a:p>
            <a:pPr marL="0" marR="0" lvl="0" indent="0" algn="ctr" rtl="0">
              <a:spcBef>
                <a:spcPts val="0"/>
              </a:spcBef>
              <a:spcAft>
                <a:spcPts val="0"/>
              </a:spcAft>
              <a:buNone/>
            </a:pPr>
            <a:r>
              <a:rPr lang="en-GB" sz="1600">
                <a:solidFill>
                  <a:schemeClr val="dk1"/>
                </a:solidFill>
                <a:latin typeface="Libre Franklin"/>
                <a:ea typeface="Libre Franklin"/>
                <a:cs typeface="Libre Franklin"/>
                <a:sym typeface="Libre Franklin"/>
              </a:rPr>
              <a:t>final consumption * % taxable * 18%</a:t>
            </a:r>
            <a:endParaRPr sz="1600">
              <a:solidFill>
                <a:schemeClr val="dk1"/>
              </a:solidFill>
              <a:latin typeface="Libre Franklin"/>
              <a:ea typeface="Libre Franklin"/>
              <a:cs typeface="Libre Franklin"/>
              <a:sym typeface="Libre Franklin"/>
            </a:endParaRPr>
          </a:p>
        </p:txBody>
      </p:sp>
      <p:sp>
        <p:nvSpPr>
          <p:cNvPr id="396" name="Google Shape;396;p12"/>
          <p:cNvSpPr/>
          <p:nvPr/>
        </p:nvSpPr>
        <p:spPr>
          <a:xfrm>
            <a:off x="7905550" y="3000694"/>
            <a:ext cx="2133800" cy="1175035"/>
          </a:xfrm>
          <a:prstGeom prst="roundRect">
            <a:avLst>
              <a:gd name="adj" fmla="val 16667"/>
            </a:avLst>
          </a:prstGeom>
          <a:solidFill>
            <a:schemeClr val="lt1"/>
          </a:solidFill>
          <a:ln w="127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600" b="1">
                <a:solidFill>
                  <a:schemeClr val="dk1"/>
                </a:solidFill>
                <a:latin typeface="Libre Franklin"/>
                <a:ea typeface="Libre Franklin"/>
                <a:cs typeface="Libre Franklin"/>
                <a:sym typeface="Libre Franklin"/>
              </a:rPr>
              <a:t>Exempt rev </a:t>
            </a:r>
            <a:r>
              <a:rPr lang="en-GB" sz="1600">
                <a:solidFill>
                  <a:schemeClr val="dk1"/>
                </a:solidFill>
                <a:latin typeface="Libre Franklin"/>
                <a:ea typeface="Libre Franklin"/>
                <a:cs typeface="Libre Franklin"/>
                <a:sym typeface="Libre Franklin"/>
              </a:rPr>
              <a:t>=</a:t>
            </a:r>
            <a:endParaRPr/>
          </a:p>
          <a:p>
            <a:pPr marL="0" marR="0" lvl="0" indent="0" algn="ctr" rtl="0">
              <a:spcBef>
                <a:spcPts val="0"/>
              </a:spcBef>
              <a:spcAft>
                <a:spcPts val="0"/>
              </a:spcAft>
              <a:buNone/>
            </a:pPr>
            <a:r>
              <a:rPr lang="en-GB" sz="1600">
                <a:solidFill>
                  <a:schemeClr val="dk1"/>
                </a:solidFill>
                <a:latin typeface="Libre Franklin"/>
                <a:ea typeface="Libre Franklin"/>
                <a:cs typeface="Libre Franklin"/>
                <a:sym typeface="Libre Franklin"/>
              </a:rPr>
              <a:t>VAT from inputs that can’t be reclaimed</a:t>
            </a:r>
            <a:endParaRPr sz="1600">
              <a:solidFill>
                <a:schemeClr val="dk1"/>
              </a:solidFill>
              <a:latin typeface="Libre Franklin"/>
              <a:ea typeface="Libre Franklin"/>
              <a:cs typeface="Libre Franklin"/>
              <a:sym typeface="Libre Franklin"/>
            </a:endParaRPr>
          </a:p>
        </p:txBody>
      </p:sp>
      <p:sp>
        <p:nvSpPr>
          <p:cNvPr id="397" name="Google Shape;397;p12"/>
          <p:cNvSpPr/>
          <p:nvPr/>
        </p:nvSpPr>
        <p:spPr>
          <a:xfrm>
            <a:off x="5436460" y="2010055"/>
            <a:ext cx="1315653" cy="603216"/>
          </a:xfrm>
          <a:prstGeom prst="roundRect">
            <a:avLst>
              <a:gd name="adj" fmla="val 16667"/>
            </a:avLst>
          </a:prstGeom>
          <a:solidFill>
            <a:schemeClr val="accent5"/>
          </a:solidFill>
          <a:ln w="12700" cap="flat" cmpd="sng">
            <a:solidFill>
              <a:srgbClr val="AB43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600">
                <a:solidFill>
                  <a:schemeClr val="lt1"/>
                </a:solidFill>
                <a:latin typeface="Libre Franklin"/>
                <a:ea typeface="Libre Franklin"/>
                <a:cs typeface="Libre Franklin"/>
                <a:sym typeface="Libre Franklin"/>
              </a:rPr>
              <a:t>Modelled revenues</a:t>
            </a:r>
            <a:endParaRPr sz="1600">
              <a:solidFill>
                <a:schemeClr val="lt1"/>
              </a:solidFill>
              <a:latin typeface="Libre Franklin"/>
              <a:ea typeface="Libre Franklin"/>
              <a:cs typeface="Libre Franklin"/>
              <a:sym typeface="Libre Franklin"/>
            </a:endParaRPr>
          </a:p>
        </p:txBody>
      </p:sp>
      <p:sp>
        <p:nvSpPr>
          <p:cNvPr id="398" name="Google Shape;398;p12"/>
          <p:cNvSpPr/>
          <p:nvPr/>
        </p:nvSpPr>
        <p:spPr>
          <a:xfrm>
            <a:off x="5436460" y="1225067"/>
            <a:ext cx="1315653" cy="603216"/>
          </a:xfrm>
          <a:prstGeom prst="roundRect">
            <a:avLst>
              <a:gd name="adj" fmla="val 16667"/>
            </a:avLst>
          </a:prstGeom>
          <a:solidFill>
            <a:schemeClr val="accent5"/>
          </a:solidFill>
          <a:ln w="12700" cap="flat" cmpd="sng">
            <a:solidFill>
              <a:srgbClr val="AB432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600">
                <a:solidFill>
                  <a:schemeClr val="lt1"/>
                </a:solidFill>
                <a:latin typeface="Libre Franklin Medium"/>
                <a:ea typeface="Libre Franklin Medium"/>
                <a:cs typeface="Libre Franklin Medium"/>
                <a:sym typeface="Libre Franklin Medium"/>
              </a:rPr>
              <a:t>Simulation results</a:t>
            </a:r>
            <a:endParaRPr sz="1600">
              <a:solidFill>
                <a:schemeClr val="lt1"/>
              </a:solidFill>
              <a:latin typeface="Libre Franklin Medium"/>
              <a:ea typeface="Libre Franklin Medium"/>
              <a:cs typeface="Libre Franklin Medium"/>
              <a:sym typeface="Libre Franklin Medium"/>
            </a:endParaRPr>
          </a:p>
        </p:txBody>
      </p:sp>
      <p:sp>
        <p:nvSpPr>
          <p:cNvPr id="389" name="Google Shape;389;p12"/>
          <p:cNvSpPr/>
          <p:nvPr/>
        </p:nvSpPr>
        <p:spPr>
          <a:xfrm>
            <a:off x="5438172" y="5985042"/>
            <a:ext cx="1315653" cy="603216"/>
          </a:xfrm>
          <a:prstGeom prst="roundRect">
            <a:avLst>
              <a:gd name="adj" fmla="val 16667"/>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600">
                <a:solidFill>
                  <a:schemeClr val="dk1"/>
                </a:solidFill>
                <a:latin typeface="Libre Franklin"/>
                <a:ea typeface="Libre Franklin"/>
                <a:cs typeface="Libre Franklin"/>
                <a:sym typeface="Libre Franklin"/>
              </a:rPr>
              <a:t>Simulation settings</a:t>
            </a:r>
            <a:endParaRPr sz="1600">
              <a:solidFill>
                <a:schemeClr val="dk1"/>
              </a:solidFill>
              <a:latin typeface="Libre Franklin"/>
              <a:ea typeface="Libre Franklin"/>
              <a:cs typeface="Libre Franklin"/>
              <a:sym typeface="Libre Franklin"/>
            </a:endParaRPr>
          </a:p>
        </p:txBody>
      </p:sp>
      <p:cxnSp>
        <p:nvCxnSpPr>
          <p:cNvPr id="400" name="Google Shape;400;p12"/>
          <p:cNvCxnSpPr>
            <a:stCxn id="393" idx="0"/>
            <a:endCxn id="396" idx="2"/>
          </p:cNvCxnSpPr>
          <p:nvPr/>
        </p:nvCxnSpPr>
        <p:spPr>
          <a:xfrm rot="10800000">
            <a:off x="8972451" y="4175703"/>
            <a:ext cx="0" cy="818700"/>
          </a:xfrm>
          <a:prstGeom prst="straightConnector1">
            <a:avLst/>
          </a:prstGeom>
          <a:noFill/>
          <a:ln w="12700" cap="flat" cmpd="sng">
            <a:solidFill>
              <a:schemeClr val="accent6"/>
            </a:solidFill>
            <a:prstDash val="solid"/>
            <a:miter lim="800000"/>
            <a:headEnd type="none" w="sm" len="sm"/>
            <a:tailEnd type="triangle" w="med" len="med"/>
          </a:ln>
        </p:spPr>
      </p:cxnSp>
      <p:cxnSp>
        <p:nvCxnSpPr>
          <p:cNvPr id="402" name="Google Shape;402;p12"/>
          <p:cNvCxnSpPr>
            <a:stCxn id="395" idx="0"/>
            <a:endCxn id="397" idx="1"/>
          </p:cNvCxnSpPr>
          <p:nvPr/>
        </p:nvCxnSpPr>
        <p:spPr>
          <a:xfrm rot="10800000" flipH="1">
            <a:off x="3154581" y="2311593"/>
            <a:ext cx="2281800" cy="689100"/>
          </a:xfrm>
          <a:prstGeom prst="straightConnector1">
            <a:avLst/>
          </a:prstGeom>
          <a:noFill/>
          <a:ln w="12700" cap="flat" cmpd="sng">
            <a:solidFill>
              <a:schemeClr val="accent4"/>
            </a:solidFill>
            <a:prstDash val="solid"/>
            <a:miter lim="800000"/>
            <a:headEnd type="none" w="sm" len="sm"/>
            <a:tailEnd type="triangle" w="med" len="med"/>
          </a:ln>
        </p:spPr>
      </p:cxnSp>
      <p:cxnSp>
        <p:nvCxnSpPr>
          <p:cNvPr id="403" name="Google Shape;403;p12"/>
          <p:cNvCxnSpPr>
            <a:stCxn id="396" idx="0"/>
            <a:endCxn id="397" idx="3"/>
          </p:cNvCxnSpPr>
          <p:nvPr/>
        </p:nvCxnSpPr>
        <p:spPr>
          <a:xfrm rot="10800000">
            <a:off x="6752150" y="2311594"/>
            <a:ext cx="2220300" cy="689100"/>
          </a:xfrm>
          <a:prstGeom prst="straightConnector1">
            <a:avLst/>
          </a:prstGeom>
          <a:noFill/>
          <a:ln w="12700" cap="flat" cmpd="sng">
            <a:solidFill>
              <a:schemeClr val="accent4"/>
            </a:solidFill>
            <a:prstDash val="solid"/>
            <a:miter lim="800000"/>
            <a:headEnd type="none" w="sm" len="sm"/>
            <a:tailEnd type="triangle" w="med" len="med"/>
          </a:ln>
        </p:spPr>
      </p:cxnSp>
      <p:cxnSp>
        <p:nvCxnSpPr>
          <p:cNvPr id="404" name="Google Shape;404;p12"/>
          <p:cNvCxnSpPr>
            <a:stCxn id="397" idx="0"/>
            <a:endCxn id="398" idx="2"/>
          </p:cNvCxnSpPr>
          <p:nvPr/>
        </p:nvCxnSpPr>
        <p:spPr>
          <a:xfrm rot="10800000">
            <a:off x="6094287" y="1828255"/>
            <a:ext cx="0" cy="181800"/>
          </a:xfrm>
          <a:prstGeom prst="straightConnector1">
            <a:avLst/>
          </a:prstGeom>
          <a:ln>
            <a:headEnd type="none" w="sm" len="sm"/>
            <a:tailEnd type="triangle" w="med" len="med"/>
          </a:ln>
        </p:spPr>
        <p:style>
          <a:lnRef idx="1">
            <a:schemeClr val="accent5"/>
          </a:lnRef>
          <a:fillRef idx="0">
            <a:schemeClr val="accent5"/>
          </a:fillRef>
          <a:effectRef idx="0">
            <a:schemeClr val="accent5"/>
          </a:effectRef>
          <a:fontRef idx="minor">
            <a:schemeClr val="tx1"/>
          </a:fontRef>
        </p:style>
      </p:cxnSp>
      <p:cxnSp>
        <p:nvCxnSpPr>
          <p:cNvPr id="406" name="Google Shape;406;p12"/>
          <p:cNvCxnSpPr>
            <a:stCxn id="389" idx="0"/>
            <a:endCxn id="396" idx="2"/>
          </p:cNvCxnSpPr>
          <p:nvPr/>
        </p:nvCxnSpPr>
        <p:spPr>
          <a:xfrm rot="10800000" flipH="1">
            <a:off x="6095999" y="4175742"/>
            <a:ext cx="2876400" cy="1809300"/>
          </a:xfrm>
          <a:prstGeom prst="straightConnector1">
            <a:avLst/>
          </a:prstGeom>
          <a:noFill/>
          <a:ln w="12700" cap="flat" cmpd="sng">
            <a:solidFill>
              <a:schemeClr val="accent1"/>
            </a:solidFill>
            <a:prstDash val="solid"/>
            <a:miter lim="800000"/>
            <a:headEnd type="none" w="sm" len="sm"/>
            <a:tailEnd type="triangle" w="med" len="med"/>
          </a:ln>
        </p:spPr>
      </p:cxnSp>
      <p:cxnSp>
        <p:nvCxnSpPr>
          <p:cNvPr id="407" name="Google Shape;407;p12"/>
          <p:cNvCxnSpPr>
            <a:stCxn id="389" idx="0"/>
            <a:endCxn id="395" idx="2"/>
          </p:cNvCxnSpPr>
          <p:nvPr/>
        </p:nvCxnSpPr>
        <p:spPr>
          <a:xfrm rot="10800000">
            <a:off x="3154499" y="4175742"/>
            <a:ext cx="2941500" cy="1809300"/>
          </a:xfrm>
          <a:prstGeom prst="straightConnector1">
            <a:avLst/>
          </a:prstGeom>
          <a:noFill/>
          <a:ln w="12700" cap="flat" cmpd="sng">
            <a:solidFill>
              <a:schemeClr val="accent1"/>
            </a:solidFill>
            <a:prstDash val="solid"/>
            <a:miter lim="800000"/>
            <a:headEnd type="none" w="sm" len="sm"/>
            <a:tailEnd type="triangle" w="med" len="med"/>
          </a:ln>
        </p:spPr>
      </p:cxnSp>
      <p:cxnSp>
        <p:nvCxnSpPr>
          <p:cNvPr id="410" name="Google Shape;410;p12"/>
          <p:cNvCxnSpPr>
            <a:stCxn id="394" idx="0"/>
            <a:endCxn id="396" idx="2"/>
          </p:cNvCxnSpPr>
          <p:nvPr/>
        </p:nvCxnSpPr>
        <p:spPr>
          <a:xfrm rot="-5400000">
            <a:off x="5658804" y="1677012"/>
            <a:ext cx="814800" cy="5812500"/>
          </a:xfrm>
          <a:prstGeom prst="bentConnector3">
            <a:avLst>
              <a:gd name="adj1" fmla="val 50000"/>
            </a:avLst>
          </a:prstGeom>
          <a:noFill/>
          <a:ln w="12700" cap="flat" cmpd="sng">
            <a:solidFill>
              <a:schemeClr val="accent6"/>
            </a:solidFill>
            <a:prstDash val="solid"/>
            <a:miter lim="800000"/>
            <a:headEnd type="none" w="sm" len="sm"/>
            <a:tailEnd type="triangle" w="med" len="med"/>
          </a:ln>
        </p:spPr>
      </p:cxnSp>
      <p:cxnSp>
        <p:nvCxnSpPr>
          <p:cNvPr id="411" name="Google Shape;411;p12"/>
          <p:cNvCxnSpPr>
            <a:stCxn id="394" idx="0"/>
            <a:endCxn id="395" idx="2"/>
          </p:cNvCxnSpPr>
          <p:nvPr/>
        </p:nvCxnSpPr>
        <p:spPr>
          <a:xfrm rot="10800000">
            <a:off x="3154554" y="4175862"/>
            <a:ext cx="5400" cy="814800"/>
          </a:xfrm>
          <a:prstGeom prst="straightConnector1">
            <a:avLst/>
          </a:prstGeom>
          <a:noFill/>
          <a:ln w="12700" cap="flat" cmpd="sng">
            <a:solidFill>
              <a:schemeClr val="accent6"/>
            </a:solidFill>
            <a:prstDash val="solid"/>
            <a:miter lim="800000"/>
            <a:headEnd type="none" w="sm" len="sm"/>
            <a:tailEnd type="triangle" w="med" len="med"/>
          </a:ln>
        </p:spPr>
      </p:cxnSp>
      <p:cxnSp>
        <p:nvCxnSpPr>
          <p:cNvPr id="413" name="Google Shape;413;p12"/>
          <p:cNvCxnSpPr>
            <a:stCxn id="393" idx="0"/>
            <a:endCxn id="395" idx="2"/>
          </p:cNvCxnSpPr>
          <p:nvPr/>
        </p:nvCxnSpPr>
        <p:spPr>
          <a:xfrm rot="5400000" flipH="1">
            <a:off x="5654151" y="1676103"/>
            <a:ext cx="818700" cy="5817900"/>
          </a:xfrm>
          <a:prstGeom prst="bentConnector3">
            <a:avLst>
              <a:gd name="adj1" fmla="val 50000"/>
            </a:avLst>
          </a:prstGeom>
          <a:noFill/>
          <a:ln w="12700" cap="flat" cmpd="sng">
            <a:solidFill>
              <a:schemeClr val="accent6"/>
            </a:solidFill>
            <a:prstDash val="solid"/>
            <a:miter lim="800000"/>
            <a:headEnd type="none" w="sm" len="sm"/>
            <a:tailEnd type="triangle" w="med" len="med"/>
          </a:ln>
        </p:spPr>
      </p:cxnSp>
      <p:cxnSp>
        <p:nvCxnSpPr>
          <p:cNvPr id="414" name="Google Shape;414;p12"/>
          <p:cNvCxnSpPr>
            <a:stCxn id="392" idx="0"/>
            <a:endCxn id="395" idx="2"/>
          </p:cNvCxnSpPr>
          <p:nvPr/>
        </p:nvCxnSpPr>
        <p:spPr>
          <a:xfrm rot="5400000" flipH="1">
            <a:off x="4217850" y="3112512"/>
            <a:ext cx="814800" cy="2941500"/>
          </a:xfrm>
          <a:prstGeom prst="bentConnector3">
            <a:avLst>
              <a:gd name="adj1" fmla="val 50000"/>
            </a:avLst>
          </a:prstGeom>
          <a:noFill/>
          <a:ln w="12700" cap="flat" cmpd="sng">
            <a:solidFill>
              <a:schemeClr val="accent6"/>
            </a:solidFill>
            <a:prstDash val="solid"/>
            <a:miter lim="800000"/>
            <a:headEnd type="none" w="sm" len="sm"/>
            <a:tailEnd type="triangle" w="med" len="med"/>
          </a:ln>
        </p:spPr>
      </p:cxnSp>
      <p:cxnSp>
        <p:nvCxnSpPr>
          <p:cNvPr id="415" name="Google Shape;415;p12"/>
          <p:cNvCxnSpPr>
            <a:stCxn id="392" idx="0"/>
            <a:endCxn id="396" idx="2"/>
          </p:cNvCxnSpPr>
          <p:nvPr/>
        </p:nvCxnSpPr>
        <p:spPr>
          <a:xfrm rot="-5400000">
            <a:off x="7126800" y="3145062"/>
            <a:ext cx="814800" cy="2876400"/>
          </a:xfrm>
          <a:prstGeom prst="bentConnector3">
            <a:avLst>
              <a:gd name="adj1" fmla="val 50000"/>
            </a:avLst>
          </a:prstGeom>
          <a:noFill/>
          <a:ln w="12700" cap="flat" cmpd="sng">
            <a:solidFill>
              <a:schemeClr val="accent6"/>
            </a:solidFill>
            <a:prstDash val="solid"/>
            <a:miter lim="800000"/>
            <a:headEnd type="none" w="sm" len="sm"/>
            <a:tailEnd type="triangle" w="med" len="med"/>
          </a:ln>
        </p:spPr>
      </p:cxnSp>
      <p:sp>
        <p:nvSpPr>
          <p:cNvPr id="2" name="Footer Placeholder 1">
            <a:extLst>
              <a:ext uri="{FF2B5EF4-FFF2-40B4-BE49-F238E27FC236}">
                <a16:creationId xmlns:a16="http://schemas.microsoft.com/office/drawing/2014/main" id="{E347C037-0D8E-4FB0-AE78-8F48FE8508ED}"/>
              </a:ext>
            </a:extLst>
          </p:cNvPr>
          <p:cNvSpPr>
            <a:spLocks noGrp="1"/>
          </p:cNvSpPr>
          <p:nvPr>
            <p:ph type="ftr" idx="11"/>
          </p:nvPr>
        </p:nvSpPr>
        <p:spPr/>
        <p:txBody>
          <a:bodyPr/>
          <a:lstStyle/>
          <a:p>
            <a:r>
              <a:rPr lang="en-GB"/>
              <a:t>VAT expenditures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0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9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0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1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1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1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1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8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0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9"/>
          <p:cNvSpPr/>
          <p:nvPr/>
        </p:nvSpPr>
        <p:spPr>
          <a:xfrm>
            <a:off x="748834" y="3143251"/>
            <a:ext cx="2235749" cy="881772"/>
          </a:xfrm>
          <a:prstGeom prst="rect">
            <a:avLst/>
          </a:prstGeom>
          <a:solidFill>
            <a:srgbClr val="F29C8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1" u="none" strike="noStrike" cap="none">
              <a:solidFill>
                <a:srgbClr val="000000"/>
              </a:solidFill>
              <a:latin typeface="Arial"/>
              <a:ea typeface="Arial"/>
              <a:cs typeface="Arial"/>
              <a:sym typeface="Arial"/>
            </a:endParaRPr>
          </a:p>
        </p:txBody>
      </p:sp>
      <p:sp>
        <p:nvSpPr>
          <p:cNvPr id="339" name="Google Shape;339;p9"/>
          <p:cNvSpPr txBox="1">
            <a:spLocks noGrp="1"/>
          </p:cNvSpPr>
          <p:nvPr>
            <p:ph type="body" idx="1"/>
          </p:nvPr>
        </p:nvSpPr>
        <p:spPr>
          <a:xfrm>
            <a:off x="683945" y="1233491"/>
            <a:ext cx="10669859" cy="494347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GB" dirty="0"/>
              <a:t> </a:t>
            </a:r>
            <a:endParaRPr dirty="0"/>
          </a:p>
        </p:txBody>
      </p:sp>
      <p:sp>
        <p:nvSpPr>
          <p:cNvPr id="340" name="Google Shape;340;p9"/>
          <p:cNvSpPr txBox="1">
            <a:spLocks noGrp="1"/>
          </p:cNvSpPr>
          <p:nvPr>
            <p:ph type="title"/>
          </p:nvPr>
        </p:nvSpPr>
        <p:spPr>
          <a:xfrm>
            <a:off x="683941" y="342823"/>
            <a:ext cx="9114263" cy="571578"/>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2"/>
              </a:buClr>
              <a:buSzPct val="99971"/>
              <a:buFont typeface="Arial"/>
              <a:buNone/>
            </a:pPr>
            <a:r>
              <a:rPr lang="en-GB" dirty="0"/>
              <a:t>Example: How does Rwanda model VAT TE?</a:t>
            </a:r>
            <a:endParaRPr dirty="0"/>
          </a:p>
        </p:txBody>
      </p:sp>
      <p:grpSp>
        <p:nvGrpSpPr>
          <p:cNvPr id="341" name="Google Shape;341;p9"/>
          <p:cNvGrpSpPr/>
          <p:nvPr/>
        </p:nvGrpSpPr>
        <p:grpSpPr>
          <a:xfrm>
            <a:off x="693245" y="1833958"/>
            <a:ext cx="3771642" cy="3190083"/>
            <a:chOff x="628346" y="1424168"/>
            <a:chExt cx="3771642" cy="3190083"/>
          </a:xfrm>
        </p:grpSpPr>
        <p:sp>
          <p:nvSpPr>
            <p:cNvPr id="342" name="Google Shape;342;p9"/>
            <p:cNvSpPr/>
            <p:nvPr/>
          </p:nvSpPr>
          <p:spPr>
            <a:xfrm>
              <a:off x="683935" y="1601061"/>
              <a:ext cx="2235749" cy="1132400"/>
            </a:xfrm>
            <a:prstGeom prst="rect">
              <a:avLst/>
            </a:prstGeom>
            <a:solidFill>
              <a:srgbClr val="71AEE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1" u="none" strike="noStrike" cap="none">
                <a:solidFill>
                  <a:srgbClr val="000000"/>
                </a:solidFill>
                <a:latin typeface="Arial"/>
                <a:ea typeface="Arial"/>
                <a:cs typeface="Arial"/>
                <a:sym typeface="Arial"/>
              </a:endParaRPr>
            </a:p>
          </p:txBody>
        </p:sp>
        <p:sp>
          <p:nvSpPr>
            <p:cNvPr id="343" name="Google Shape;343;p9"/>
            <p:cNvSpPr/>
            <p:nvPr/>
          </p:nvSpPr>
          <p:spPr>
            <a:xfrm>
              <a:off x="683939" y="3615232"/>
              <a:ext cx="2235749" cy="999019"/>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1" u="none" strike="noStrike" cap="none">
                <a:solidFill>
                  <a:srgbClr val="000000"/>
                </a:solidFill>
                <a:latin typeface="Arial"/>
                <a:ea typeface="Arial"/>
                <a:cs typeface="Arial"/>
                <a:sym typeface="Arial"/>
              </a:endParaRPr>
            </a:p>
          </p:txBody>
        </p:sp>
        <p:cxnSp>
          <p:nvCxnSpPr>
            <p:cNvPr id="344" name="Google Shape;344;p9"/>
            <p:cNvCxnSpPr/>
            <p:nvPr/>
          </p:nvCxnSpPr>
          <p:spPr>
            <a:xfrm>
              <a:off x="3797658" y="1608834"/>
              <a:ext cx="0" cy="2005004"/>
            </a:xfrm>
            <a:prstGeom prst="straightConnector1">
              <a:avLst/>
            </a:prstGeom>
            <a:noFill/>
            <a:ln w="28575" cap="flat" cmpd="sng">
              <a:solidFill>
                <a:schemeClr val="accent2"/>
              </a:solidFill>
              <a:prstDash val="solid"/>
              <a:miter lim="800000"/>
              <a:headEnd type="triangle" w="med" len="med"/>
              <a:tailEnd type="triangle" w="med" len="med"/>
            </a:ln>
          </p:spPr>
        </p:cxnSp>
        <p:sp>
          <p:nvSpPr>
            <p:cNvPr id="345" name="Google Shape;345;p9"/>
            <p:cNvSpPr txBox="1"/>
            <p:nvPr/>
          </p:nvSpPr>
          <p:spPr>
            <a:xfrm>
              <a:off x="628346" y="1424168"/>
              <a:ext cx="238220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1" i="0" u="none" strike="noStrike" cap="none">
                  <a:solidFill>
                    <a:srgbClr val="000000"/>
                  </a:solidFill>
                  <a:latin typeface="Arial"/>
                  <a:ea typeface="Arial"/>
                  <a:cs typeface="Arial"/>
                  <a:sym typeface="Arial"/>
                </a:rPr>
                <a:t>Benchmark</a:t>
              </a:r>
              <a:endParaRPr/>
            </a:p>
          </p:txBody>
        </p:sp>
        <p:sp>
          <p:nvSpPr>
            <p:cNvPr id="346" name="Google Shape;346;p9"/>
            <p:cNvSpPr txBox="1"/>
            <p:nvPr/>
          </p:nvSpPr>
          <p:spPr>
            <a:xfrm rot="-5400000">
              <a:off x="3416977" y="2287186"/>
              <a:ext cx="1442802"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Total tax expenditure</a:t>
              </a:r>
              <a:endParaRPr/>
            </a:p>
          </p:txBody>
        </p:sp>
        <p:sp>
          <p:nvSpPr>
            <p:cNvPr id="347" name="Google Shape;347;p9"/>
            <p:cNvSpPr txBox="1"/>
            <p:nvPr/>
          </p:nvSpPr>
          <p:spPr>
            <a:xfrm>
              <a:off x="628346" y="3430566"/>
              <a:ext cx="2064568"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1" i="0" u="none" strike="noStrike" cap="none" dirty="0">
                  <a:solidFill>
                    <a:srgbClr val="000000"/>
                  </a:solidFill>
                  <a:latin typeface="Arial"/>
                  <a:ea typeface="Arial"/>
                  <a:cs typeface="Arial"/>
                  <a:sym typeface="Arial"/>
                </a:rPr>
                <a:t>Current</a:t>
              </a:r>
              <a:endParaRPr dirty="0"/>
            </a:p>
          </p:txBody>
        </p:sp>
      </p:grpSp>
      <p:sp>
        <p:nvSpPr>
          <p:cNvPr id="348" name="Google Shape;348;p9"/>
          <p:cNvSpPr txBox="1"/>
          <p:nvPr/>
        </p:nvSpPr>
        <p:spPr>
          <a:xfrm>
            <a:off x="693245" y="2958586"/>
            <a:ext cx="2064568"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1" i="0" u="none" strike="noStrike" cap="none">
                <a:solidFill>
                  <a:srgbClr val="000000"/>
                </a:solidFill>
                <a:latin typeface="Arial"/>
                <a:ea typeface="Arial"/>
                <a:cs typeface="Arial"/>
                <a:sym typeface="Arial"/>
              </a:rPr>
              <a:t>Simulation</a:t>
            </a:r>
            <a:endParaRPr/>
          </a:p>
        </p:txBody>
      </p:sp>
      <p:cxnSp>
        <p:nvCxnSpPr>
          <p:cNvPr id="349" name="Google Shape;349;p9"/>
          <p:cNvCxnSpPr/>
          <p:nvPr/>
        </p:nvCxnSpPr>
        <p:spPr>
          <a:xfrm>
            <a:off x="3063692" y="3152639"/>
            <a:ext cx="0" cy="881771"/>
          </a:xfrm>
          <a:prstGeom prst="straightConnector1">
            <a:avLst/>
          </a:prstGeom>
          <a:noFill/>
          <a:ln w="28575" cap="flat" cmpd="sng">
            <a:solidFill>
              <a:schemeClr val="accent2"/>
            </a:solidFill>
            <a:prstDash val="solid"/>
            <a:miter lim="800000"/>
            <a:headEnd type="triangle" w="med" len="med"/>
            <a:tailEnd type="triangle" w="med" len="med"/>
          </a:ln>
        </p:spPr>
      </p:cxnSp>
      <p:sp>
        <p:nvSpPr>
          <p:cNvPr id="350" name="Google Shape;350;p9"/>
          <p:cNvSpPr txBox="1"/>
          <p:nvPr/>
        </p:nvSpPr>
        <p:spPr>
          <a:xfrm rot="-5400000">
            <a:off x="2683007" y="3156767"/>
            <a:ext cx="1442802"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Individual tax expenditure</a:t>
            </a:r>
            <a:endParaRPr/>
          </a:p>
        </p:txBody>
      </p:sp>
      <p:sp>
        <p:nvSpPr>
          <p:cNvPr id="351" name="Google Shape;351;p9"/>
          <p:cNvSpPr txBox="1"/>
          <p:nvPr/>
        </p:nvSpPr>
        <p:spPr>
          <a:xfrm>
            <a:off x="5308981" y="1244046"/>
            <a:ext cx="6134180" cy="4943474"/>
          </a:xfrm>
          <a:prstGeom prst="rect">
            <a:avLst/>
          </a:prstGeom>
          <a:noFill/>
          <a:ln>
            <a:noFill/>
          </a:ln>
        </p:spPr>
        <p:txBody>
          <a:bodyPr spcFirstLastPara="1" wrap="square" lIns="91425" tIns="45700" rIns="91425" bIns="45700" anchor="t" anchorCtr="0">
            <a:normAutofit fontScale="85000" lnSpcReduction="20000"/>
          </a:bodyPr>
          <a:lstStyle/>
          <a:p>
            <a:pPr marL="171462" marR="0" lvl="0" indent="-171462" algn="l" rtl="0">
              <a:lnSpc>
                <a:spcPct val="100000"/>
              </a:lnSpc>
              <a:spcBef>
                <a:spcPts val="0"/>
              </a:spcBef>
              <a:spcAft>
                <a:spcPts val="0"/>
              </a:spcAft>
              <a:buClr>
                <a:srgbClr val="309E75"/>
              </a:buClr>
              <a:buSzPts val="2000"/>
              <a:buFont typeface="Noto Sans Symbols"/>
              <a:buChar char="▪"/>
            </a:pPr>
            <a:r>
              <a:rPr lang="en-GB" sz="2400" b="1" i="0" u="none" strike="noStrike" cap="none" dirty="0">
                <a:solidFill>
                  <a:srgbClr val="000000"/>
                </a:solidFill>
                <a:latin typeface="Arial"/>
                <a:ea typeface="Arial"/>
                <a:cs typeface="Arial"/>
                <a:sym typeface="Arial"/>
              </a:rPr>
              <a:t>Benchmark</a:t>
            </a:r>
            <a:r>
              <a:rPr lang="en-GB" sz="2400" b="0" i="0" u="none" strike="noStrike" cap="none" dirty="0">
                <a:solidFill>
                  <a:srgbClr val="000000"/>
                </a:solidFill>
                <a:latin typeface="Arial"/>
                <a:ea typeface="Arial"/>
                <a:cs typeface="Arial"/>
                <a:sym typeface="Arial"/>
              </a:rPr>
              <a:t> = all consumption is </a:t>
            </a:r>
            <a:r>
              <a:rPr lang="en-GB" sz="2400" b="0" i="0" u="none" strike="noStrike" cap="none" dirty="0" err="1">
                <a:solidFill>
                  <a:srgbClr val="000000"/>
                </a:solidFill>
                <a:latin typeface="Arial"/>
                <a:ea typeface="Arial"/>
                <a:cs typeface="Arial"/>
                <a:sym typeface="Arial"/>
              </a:rPr>
              <a:t>VATable</a:t>
            </a:r>
            <a:r>
              <a:rPr lang="en-GB" sz="2400" b="0" i="0" u="none" strike="noStrike" cap="none" dirty="0">
                <a:solidFill>
                  <a:srgbClr val="000000"/>
                </a:solidFill>
                <a:latin typeface="Arial"/>
                <a:ea typeface="Arial"/>
                <a:cs typeface="Arial"/>
                <a:sym typeface="Arial"/>
              </a:rPr>
              <a:t>, except for exports</a:t>
            </a:r>
            <a:endParaRPr sz="1600" dirty="0"/>
          </a:p>
          <a:p>
            <a:pPr marL="171462" marR="0" lvl="0" indent="-171462" algn="l" rtl="0">
              <a:lnSpc>
                <a:spcPct val="100000"/>
              </a:lnSpc>
              <a:spcBef>
                <a:spcPts val="1251"/>
              </a:spcBef>
              <a:spcAft>
                <a:spcPts val="0"/>
              </a:spcAft>
              <a:buClr>
                <a:srgbClr val="309E75"/>
              </a:buClr>
              <a:buSzPts val="2000"/>
              <a:buFont typeface="Noto Sans Symbols"/>
              <a:buChar char="▪"/>
            </a:pPr>
            <a:r>
              <a:rPr lang="en-GB" sz="2400" b="1" i="0" u="none" strike="noStrike" cap="none" dirty="0">
                <a:solidFill>
                  <a:srgbClr val="000000"/>
                </a:solidFill>
                <a:latin typeface="Arial"/>
                <a:ea typeface="Arial"/>
                <a:cs typeface="Arial"/>
                <a:sym typeface="Arial"/>
              </a:rPr>
              <a:t>Simulation</a:t>
            </a:r>
            <a:r>
              <a:rPr lang="en-GB" sz="2400" b="0" i="0" u="none" strike="noStrike" cap="none" dirty="0">
                <a:solidFill>
                  <a:srgbClr val="000000"/>
                </a:solidFill>
                <a:latin typeface="Arial"/>
                <a:ea typeface="Arial"/>
                <a:cs typeface="Arial"/>
                <a:sym typeface="Arial"/>
              </a:rPr>
              <a:t> = customisable VAT system (e.g. benchmark exc. govt or current exc. one exemption)</a:t>
            </a:r>
          </a:p>
          <a:p>
            <a:pPr marL="171462" marR="0" lvl="0" indent="-171462" algn="l" rtl="0">
              <a:lnSpc>
                <a:spcPct val="100000"/>
              </a:lnSpc>
              <a:spcBef>
                <a:spcPts val="1251"/>
              </a:spcBef>
              <a:spcAft>
                <a:spcPts val="0"/>
              </a:spcAft>
              <a:buClr>
                <a:srgbClr val="309E75"/>
              </a:buClr>
              <a:buSzPts val="2000"/>
              <a:buFont typeface="Noto Sans Symbols"/>
              <a:buChar char="▪"/>
            </a:pPr>
            <a:r>
              <a:rPr lang="en-GB" sz="2400" b="1" dirty="0"/>
              <a:t>Calibration</a:t>
            </a:r>
            <a:r>
              <a:rPr lang="en-GB" sz="2400" dirty="0"/>
              <a:t> = current VAT system</a:t>
            </a:r>
            <a:endParaRPr sz="1600" dirty="0"/>
          </a:p>
          <a:p>
            <a:pPr marL="171462" marR="0" lvl="0" indent="-44462" algn="l" rtl="0">
              <a:lnSpc>
                <a:spcPct val="100000"/>
              </a:lnSpc>
              <a:spcBef>
                <a:spcPts val="1251"/>
              </a:spcBef>
              <a:spcAft>
                <a:spcPts val="0"/>
              </a:spcAft>
              <a:buClr>
                <a:srgbClr val="309E75"/>
              </a:buClr>
              <a:buSzPts val="2000"/>
              <a:buFont typeface="Noto Sans Symbols"/>
              <a:buNone/>
            </a:pPr>
            <a:endParaRPr sz="2400" b="0" i="0" u="none" strike="noStrike" cap="none" dirty="0">
              <a:solidFill>
                <a:srgbClr val="000000"/>
              </a:solidFill>
              <a:latin typeface="Arial"/>
              <a:ea typeface="Arial"/>
              <a:cs typeface="Arial"/>
              <a:sym typeface="Arial"/>
            </a:endParaRPr>
          </a:p>
          <a:p>
            <a:pPr marL="171462" marR="0" lvl="0" indent="-171462" algn="l" rtl="0">
              <a:lnSpc>
                <a:spcPct val="100000"/>
              </a:lnSpc>
              <a:spcBef>
                <a:spcPts val="1251"/>
              </a:spcBef>
              <a:spcAft>
                <a:spcPts val="0"/>
              </a:spcAft>
              <a:buClr>
                <a:srgbClr val="309E75"/>
              </a:buClr>
              <a:buSzPts val="2000"/>
              <a:buFont typeface="Noto Sans Symbols"/>
              <a:buChar char="▪"/>
            </a:pPr>
            <a:r>
              <a:rPr lang="en-GB" sz="2400" b="0" i="0" u="none" strike="noStrike" cap="none" dirty="0">
                <a:solidFill>
                  <a:srgbClr val="000000"/>
                </a:solidFill>
                <a:latin typeface="Arial"/>
                <a:ea typeface="Arial"/>
                <a:cs typeface="Arial"/>
                <a:sym typeface="Arial"/>
              </a:rPr>
              <a:t>Can calculate TE from </a:t>
            </a:r>
            <a:r>
              <a:rPr lang="en-GB" sz="2400" b="0" i="1" u="none" strike="noStrike" cap="none" dirty="0">
                <a:solidFill>
                  <a:srgbClr val="000000"/>
                </a:solidFill>
                <a:latin typeface="Arial"/>
                <a:ea typeface="Arial"/>
                <a:cs typeface="Arial"/>
                <a:sym typeface="Arial"/>
              </a:rPr>
              <a:t>removing or adding</a:t>
            </a:r>
            <a:r>
              <a:rPr lang="en-GB" sz="2400" b="0" i="0" u="none" strike="noStrike" cap="none" dirty="0">
                <a:solidFill>
                  <a:srgbClr val="000000"/>
                </a:solidFill>
                <a:latin typeface="Arial"/>
                <a:ea typeface="Arial"/>
                <a:cs typeface="Arial"/>
                <a:sym typeface="Arial"/>
              </a:rPr>
              <a:t> single / multiple / all incentives</a:t>
            </a:r>
            <a:endParaRPr sz="1600" dirty="0"/>
          </a:p>
          <a:p>
            <a:pPr marL="171462" marR="0" lvl="0" indent="-171462" algn="l" rtl="0">
              <a:lnSpc>
                <a:spcPct val="100000"/>
              </a:lnSpc>
              <a:spcBef>
                <a:spcPts val="1251"/>
              </a:spcBef>
              <a:spcAft>
                <a:spcPts val="0"/>
              </a:spcAft>
              <a:buClr>
                <a:srgbClr val="309E75"/>
              </a:buClr>
              <a:buSzPts val="2000"/>
              <a:buFont typeface="Noto Sans Symbols"/>
              <a:buChar char="▪"/>
            </a:pPr>
            <a:r>
              <a:rPr lang="en-GB" sz="2400" dirty="0"/>
              <a:t>Toggles for inclusion of government and informal in benchmark</a:t>
            </a:r>
          </a:p>
          <a:p>
            <a:pPr marL="171462" indent="-171462">
              <a:spcBef>
                <a:spcPts val="1251"/>
              </a:spcBef>
              <a:buClr>
                <a:srgbClr val="309E75"/>
              </a:buClr>
              <a:buSzPts val="2000"/>
              <a:buFont typeface="Noto Sans Symbols"/>
              <a:buChar char="▪"/>
            </a:pPr>
            <a:r>
              <a:rPr lang="en-GB" sz="2400" dirty="0" err="1"/>
              <a:t>Preset</a:t>
            </a:r>
            <a:r>
              <a:rPr lang="en-GB" sz="2400" dirty="0"/>
              <a:t> simulation settings to make it easier to update annually</a:t>
            </a:r>
          </a:p>
          <a:p>
            <a:pPr marL="171462" indent="-171462">
              <a:spcBef>
                <a:spcPts val="1251"/>
              </a:spcBef>
              <a:buClr>
                <a:srgbClr val="309E75"/>
              </a:buClr>
              <a:buSzPts val="2000"/>
              <a:buFont typeface="Noto Sans Symbols"/>
              <a:buChar char="▪"/>
            </a:pPr>
            <a:r>
              <a:rPr lang="en-GB" sz="2400" dirty="0"/>
              <a:t>No behavioural adjustment</a:t>
            </a:r>
          </a:p>
        </p:txBody>
      </p:sp>
      <p:pic>
        <p:nvPicPr>
          <p:cNvPr id="352" name="Google Shape;352;p9"/>
          <p:cNvPicPr preferRelativeResize="0"/>
          <p:nvPr/>
        </p:nvPicPr>
        <p:blipFill rotWithShape="1">
          <a:blip r:embed="rId3">
            <a:alphaModFix/>
          </a:blip>
          <a:srcRect/>
          <a:stretch/>
        </p:blipFill>
        <p:spPr>
          <a:xfrm>
            <a:off x="11772900" y="6438900"/>
            <a:ext cx="203200" cy="203200"/>
          </a:xfrm>
          <a:prstGeom prst="rect">
            <a:avLst/>
          </a:prstGeom>
          <a:noFill/>
          <a:ln>
            <a:noFill/>
          </a:ln>
        </p:spPr>
      </p:pic>
      <p:sp>
        <p:nvSpPr>
          <p:cNvPr id="2" name="Footer Placeholder 1">
            <a:extLst>
              <a:ext uri="{FF2B5EF4-FFF2-40B4-BE49-F238E27FC236}">
                <a16:creationId xmlns:a16="http://schemas.microsoft.com/office/drawing/2014/main" id="{EA9004D3-95C5-4C64-AFA9-5F5DB83CA690}"/>
              </a:ext>
            </a:extLst>
          </p:cNvPr>
          <p:cNvSpPr>
            <a:spLocks noGrp="1"/>
          </p:cNvSpPr>
          <p:nvPr>
            <p:ph type="ftr" idx="11"/>
          </p:nvPr>
        </p:nvSpPr>
        <p:spPr/>
        <p:txBody>
          <a:bodyPr/>
          <a:lstStyle/>
          <a:p>
            <a:r>
              <a:rPr lang="en-GB"/>
              <a:t>VAT expenditures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2"/>
                                        </p:tgtEl>
                                        <p:attrNameLst>
                                          <p:attrName>style.visibility</p:attrName>
                                        </p:attrNameLst>
                                      </p:cBhvr>
                                      <p:to>
                                        <p:strVal val="visible"/>
                                      </p:to>
                                    </p:set>
                                    <p:animEffect transition="in" filter="fade">
                                      <p:cBhvr>
                                        <p:cTn id="7" dur="1"/>
                                        <p:tgtEl>
                                          <p:spTgt spid="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2C8F570-FCC3-075D-B7D5-A7665E5B18CA}"/>
              </a:ext>
            </a:extLst>
          </p:cNvPr>
          <p:cNvSpPr>
            <a:spLocks noGrp="1"/>
          </p:cNvSpPr>
          <p:nvPr>
            <p:ph type="body" idx="1"/>
          </p:nvPr>
        </p:nvSpPr>
        <p:spPr/>
        <p:txBody>
          <a:bodyPr/>
          <a:lstStyle/>
          <a:p>
            <a:r>
              <a:rPr lang="en-GB" dirty="0"/>
              <a:t>Core reason for complexity is </a:t>
            </a:r>
            <a:r>
              <a:rPr lang="en-GB" b="1" dirty="0"/>
              <a:t>non-reclaimable VAT from exemptions</a:t>
            </a:r>
            <a:r>
              <a:rPr lang="en-GB" dirty="0"/>
              <a:t> / informality</a:t>
            </a:r>
          </a:p>
          <a:p>
            <a:r>
              <a:rPr lang="en-GB" b="1" dirty="0"/>
              <a:t>Admin microdata is essential </a:t>
            </a:r>
            <a:r>
              <a:rPr lang="en-GB" dirty="0"/>
              <a:t>for either a top-down or bottom-up approach</a:t>
            </a:r>
          </a:p>
          <a:p>
            <a:r>
              <a:rPr lang="en-GB" dirty="0"/>
              <a:t>Coordination of method for estimating domestic and Customs VAT TE</a:t>
            </a:r>
          </a:p>
          <a:p>
            <a:r>
              <a:rPr lang="en-GB" dirty="0"/>
              <a:t>Most time consuming parts of top-down are:</a:t>
            </a:r>
          </a:p>
          <a:p>
            <a:pPr lvl="1"/>
            <a:r>
              <a:rPr lang="en-GB" dirty="0"/>
              <a:t>data cleaning for misclassifications</a:t>
            </a:r>
          </a:p>
          <a:p>
            <a:pPr lvl="1"/>
            <a:r>
              <a:rPr lang="en-GB" dirty="0"/>
              <a:t>adjusting admin data to match SUT (different sector definitions)</a:t>
            </a:r>
          </a:p>
          <a:p>
            <a:pPr lvl="1"/>
            <a:r>
              <a:rPr lang="en-GB" dirty="0"/>
              <a:t>adjusting model for changes to SUT</a:t>
            </a:r>
          </a:p>
          <a:p>
            <a:r>
              <a:rPr lang="en-GB" b="1" dirty="0"/>
              <a:t>Not all features are necessary for first version</a:t>
            </a:r>
          </a:p>
          <a:p>
            <a:pPr lvl="1"/>
            <a:r>
              <a:rPr lang="en-GB" dirty="0"/>
              <a:t>e.g. toggles for govt and informal inclusion, toggles for growth rates source, </a:t>
            </a:r>
            <a:r>
              <a:rPr lang="en-GB" dirty="0" err="1"/>
              <a:t>preset</a:t>
            </a:r>
            <a:r>
              <a:rPr lang="en-GB" dirty="0"/>
              <a:t> simulations</a:t>
            </a:r>
          </a:p>
        </p:txBody>
      </p:sp>
      <p:sp>
        <p:nvSpPr>
          <p:cNvPr id="2" name="Title 1">
            <a:extLst>
              <a:ext uri="{FF2B5EF4-FFF2-40B4-BE49-F238E27FC236}">
                <a16:creationId xmlns:a16="http://schemas.microsoft.com/office/drawing/2014/main" id="{6F0C8BAC-C6AA-6A63-2337-2766BE5B4F37}"/>
              </a:ext>
            </a:extLst>
          </p:cNvPr>
          <p:cNvSpPr>
            <a:spLocks noGrp="1"/>
          </p:cNvSpPr>
          <p:nvPr>
            <p:ph type="title"/>
          </p:nvPr>
        </p:nvSpPr>
        <p:spPr>
          <a:noFill/>
          <a:ln>
            <a:noFill/>
          </a:ln>
        </p:spPr>
        <p:txBody>
          <a:bodyPr spcFirstLastPara="1" wrap="square" lIns="91425" tIns="45700" rIns="91425" bIns="45700" anchor="t" anchorCtr="0">
            <a:normAutofit/>
          </a:bodyPr>
          <a:lstStyle/>
          <a:p>
            <a:pPr>
              <a:buClr>
                <a:schemeClr val="dk2"/>
              </a:buClr>
              <a:buSzPct val="99971"/>
            </a:pPr>
            <a:r>
              <a:rPr lang="en-GB" sz="3500" dirty="0">
                <a:solidFill>
                  <a:schemeClr val="dk2"/>
                </a:solidFill>
              </a:rPr>
              <a:t>Concluding remarks</a:t>
            </a:r>
          </a:p>
        </p:txBody>
      </p:sp>
      <p:sp>
        <p:nvSpPr>
          <p:cNvPr id="4" name="Footer Placeholder 3">
            <a:extLst>
              <a:ext uri="{FF2B5EF4-FFF2-40B4-BE49-F238E27FC236}">
                <a16:creationId xmlns:a16="http://schemas.microsoft.com/office/drawing/2014/main" id="{D95AA543-D7CC-4D5E-9F37-0DEAD5B7D9A7}"/>
              </a:ext>
            </a:extLst>
          </p:cNvPr>
          <p:cNvSpPr>
            <a:spLocks noGrp="1"/>
          </p:cNvSpPr>
          <p:nvPr>
            <p:ph type="ftr" idx="11"/>
          </p:nvPr>
        </p:nvSpPr>
        <p:spPr/>
        <p:txBody>
          <a:bodyPr/>
          <a:lstStyle/>
          <a:p>
            <a:r>
              <a:rPr lang="en-GB"/>
              <a:t>VAT expenditures</a:t>
            </a:r>
          </a:p>
        </p:txBody>
      </p:sp>
    </p:spTree>
    <p:extLst>
      <p:ext uri="{BB962C8B-B14F-4D97-AF65-F5344CB8AC3E}">
        <p14:creationId xmlns:p14="http://schemas.microsoft.com/office/powerpoint/2010/main" val="13612621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2605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a:xfrm>
            <a:off x="683945" y="914401"/>
            <a:ext cx="10669859" cy="5262564"/>
          </a:xfrm>
        </p:spPr>
        <p:txBody>
          <a:bodyPr/>
          <a:lstStyle/>
          <a:p>
            <a:r>
              <a:rPr lang="en-US" dirty="0"/>
              <a:t>An indirect tax on </a:t>
            </a:r>
            <a:r>
              <a:rPr lang="en-US" u="sng" dirty="0"/>
              <a:t>consumption</a:t>
            </a:r>
            <a:r>
              <a:rPr lang="en-US" dirty="0"/>
              <a:t> of goods and services. The key features are:</a:t>
            </a:r>
            <a:endParaRPr lang="en-US" u="sng" dirty="0"/>
          </a:p>
          <a:p>
            <a:pPr lvl="1"/>
            <a:r>
              <a:rPr lang="en-US" dirty="0"/>
              <a:t>Declared and paid by producers</a:t>
            </a:r>
          </a:p>
          <a:p>
            <a:pPr lvl="1"/>
            <a:r>
              <a:rPr lang="en-US" dirty="0"/>
              <a:t>Collected by suppliers across supply chain to reduce impact of non-compliance</a:t>
            </a:r>
          </a:p>
          <a:p>
            <a:pPr lvl="1"/>
            <a:r>
              <a:rPr lang="en-US" dirty="0"/>
              <a:t>Based on the invoice-credit system</a:t>
            </a:r>
          </a:p>
          <a:p>
            <a:pPr lvl="1"/>
            <a:r>
              <a:rPr lang="en-US" dirty="0"/>
              <a:t>Benchmark system – applies a uniform rate to all goods and services</a:t>
            </a:r>
          </a:p>
          <a:p>
            <a:pPr marL="0" indent="0">
              <a:buNone/>
            </a:pPr>
            <a:r>
              <a:rPr lang="en-US" dirty="0"/>
              <a:t>VAT is (mainly) used for:</a:t>
            </a:r>
          </a:p>
          <a:p>
            <a:pPr marL="0" indent="0">
              <a:buNone/>
            </a:pPr>
            <a:endParaRPr lang="en-US" b="1"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pPr marL="0" marR="0" lvl="0" indent="0" algn="l" defTabSz="1088481" rtl="0" eaLnBrk="1" fontAlgn="auto" latinLnBrk="0" hangingPunct="1">
              <a:lnSpc>
                <a:spcPct val="100000"/>
              </a:lnSpc>
              <a:spcBef>
                <a:spcPts val="0"/>
              </a:spcBef>
              <a:spcAft>
                <a:spcPts val="0"/>
              </a:spcAft>
              <a:buClrTx/>
              <a:buSzTx/>
              <a:buFontTx/>
              <a:buNone/>
              <a:tabLst/>
              <a:defRPr/>
            </a:pPr>
            <a:r>
              <a:rPr kumimoji="0" lang="en-US" sz="999" b="1" i="0" u="none" strike="noStrike" kern="1200" cap="none" spc="0" normalizeH="0" baseline="0" noProof="0">
                <a:ln>
                  <a:noFill/>
                </a:ln>
                <a:solidFill>
                  <a:srgbClr val="40646D"/>
                </a:solidFill>
                <a:effectLst/>
                <a:uLnTx/>
                <a:uFillTx/>
                <a:latin typeface="Arial" panose="020B0604020202020204"/>
                <a:ea typeface="+mn-ea"/>
                <a:cs typeface="+mn-cs"/>
              </a:rPr>
              <a:t>VAT expenditures</a:t>
            </a:r>
            <a:endParaRPr kumimoji="0" lang="en-US" sz="999" b="1" i="0" u="none" strike="noStrike" kern="1200" cap="none" spc="0" normalizeH="0" baseline="0" noProof="0" dirty="0">
              <a:ln>
                <a:noFill/>
              </a:ln>
              <a:solidFill>
                <a:srgbClr val="40646D"/>
              </a:solidFill>
              <a:effectLst/>
              <a:uLnTx/>
              <a:uFillTx/>
              <a:latin typeface="Arial" panose="020B0604020202020204"/>
              <a:ea typeface="+mn-ea"/>
              <a:cs typeface="+mn-cs"/>
            </a:endParaRPr>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t>The “</a:t>
            </a:r>
            <a:r>
              <a:rPr lang="en-US" i="1" dirty="0"/>
              <a:t>ideal”</a:t>
            </a:r>
            <a:r>
              <a:rPr lang="en-US" dirty="0"/>
              <a:t> VAT System</a:t>
            </a:r>
          </a:p>
        </p:txBody>
      </p:sp>
      <p:sp>
        <p:nvSpPr>
          <p:cNvPr id="8" name="Rectangle: Rounded Corners 7">
            <a:extLst>
              <a:ext uri="{FF2B5EF4-FFF2-40B4-BE49-F238E27FC236}">
                <a16:creationId xmlns:a16="http://schemas.microsoft.com/office/drawing/2014/main" id="{98EFFD2E-0099-4D71-8D47-C8FEA0C73409}"/>
              </a:ext>
            </a:extLst>
          </p:cNvPr>
          <p:cNvSpPr/>
          <p:nvPr/>
        </p:nvSpPr>
        <p:spPr>
          <a:xfrm>
            <a:off x="1530729" y="3971370"/>
            <a:ext cx="1826515" cy="906707"/>
          </a:xfrm>
          <a:prstGeom prst="roundRect">
            <a:avLst/>
          </a:prstGeom>
          <a:noFill/>
          <a:ln w="28575"/>
        </p:spPr>
        <p:style>
          <a:lnRef idx="2">
            <a:schemeClr val="accent1"/>
          </a:lnRef>
          <a:fillRef idx="1">
            <a:schemeClr val="lt1"/>
          </a:fillRef>
          <a:effectRef idx="0">
            <a:schemeClr val="accent1"/>
          </a:effectRef>
          <a:fontRef idx="minor">
            <a:schemeClr val="dk1"/>
          </a:fontRef>
        </p:style>
        <p:txBody>
          <a:bodyPr rtlCol="0" anchor="ctr"/>
          <a:lstStyle/>
          <a:p>
            <a:pPr marL="0" marR="0" lvl="0" indent="0" algn="l" defTabSz="1088481" rtl="0" eaLnBrk="1" fontAlgn="auto" latinLnBrk="0" hangingPunct="1">
              <a:lnSpc>
                <a:spcPct val="100000"/>
              </a:lnSpc>
              <a:spcBef>
                <a:spcPts val="0"/>
              </a:spcBef>
              <a:spcAft>
                <a:spcPts val="0"/>
              </a:spcAft>
              <a:buClrTx/>
              <a:buSzTx/>
              <a:buFontTx/>
              <a:buNone/>
              <a:tabLst/>
              <a:defRPr/>
            </a:pPr>
            <a:r>
              <a:rPr kumimoji="0" lang="en-GB" sz="1482" b="1" i="0" u="none" strike="noStrike" kern="1200" cap="none" spc="0" normalizeH="0" baseline="0" noProof="0" dirty="0">
                <a:ln>
                  <a:noFill/>
                </a:ln>
                <a:solidFill>
                  <a:srgbClr val="247658"/>
                </a:solidFill>
                <a:effectLst/>
                <a:uLnTx/>
                <a:uFillTx/>
                <a:latin typeface="Arial" panose="020B0604020202020204"/>
                <a:ea typeface="+mn-ea"/>
                <a:cs typeface="+mn-cs"/>
              </a:rPr>
              <a:t>Funding public services</a:t>
            </a:r>
          </a:p>
        </p:txBody>
      </p:sp>
      <p:pic>
        <p:nvPicPr>
          <p:cNvPr id="9" name="Picture 8">
            <a:extLst>
              <a:ext uri="{FF2B5EF4-FFF2-40B4-BE49-F238E27FC236}">
                <a16:creationId xmlns:a16="http://schemas.microsoft.com/office/drawing/2014/main" id="{A74F568C-DE07-4266-83BD-18E397377A45}"/>
              </a:ext>
            </a:extLst>
          </p:cNvPr>
          <p:cNvPicPr>
            <a:picLocks noChangeAspect="1"/>
          </p:cNvPicPr>
          <p:nvPr/>
        </p:nvPicPr>
        <p:blipFill>
          <a:blip r:embed="rId3"/>
          <a:stretch>
            <a:fillRect/>
          </a:stretch>
        </p:blipFill>
        <p:spPr>
          <a:xfrm>
            <a:off x="4358339" y="3955119"/>
            <a:ext cx="918005" cy="918005"/>
          </a:xfrm>
          <a:prstGeom prst="rect">
            <a:avLst/>
          </a:prstGeom>
        </p:spPr>
      </p:pic>
      <p:sp>
        <p:nvSpPr>
          <p:cNvPr id="10" name="Rectangle: Rounded Corners 9">
            <a:extLst>
              <a:ext uri="{FF2B5EF4-FFF2-40B4-BE49-F238E27FC236}">
                <a16:creationId xmlns:a16="http://schemas.microsoft.com/office/drawing/2014/main" id="{4FBE2D8B-C4F4-4079-839D-AA083A55CB03}"/>
              </a:ext>
            </a:extLst>
          </p:cNvPr>
          <p:cNvSpPr/>
          <p:nvPr/>
        </p:nvSpPr>
        <p:spPr>
          <a:xfrm>
            <a:off x="5397373" y="3955119"/>
            <a:ext cx="1813536" cy="906707"/>
          </a:xfrm>
          <a:prstGeom prst="roundRect">
            <a:avLst/>
          </a:prstGeom>
          <a:noFill/>
          <a:ln w="28575"/>
        </p:spPr>
        <p:style>
          <a:lnRef idx="2">
            <a:schemeClr val="accent1"/>
          </a:lnRef>
          <a:fillRef idx="1">
            <a:schemeClr val="lt1"/>
          </a:fillRef>
          <a:effectRef idx="0">
            <a:schemeClr val="accent1"/>
          </a:effectRef>
          <a:fontRef idx="minor">
            <a:schemeClr val="dk1"/>
          </a:fontRef>
        </p:style>
        <p:txBody>
          <a:bodyPr rtlCol="0" anchor="ctr"/>
          <a:lstStyle/>
          <a:p>
            <a:pPr marL="0" marR="0" lvl="0" indent="0" algn="l" defTabSz="1088481" rtl="0" eaLnBrk="1" fontAlgn="auto" latinLnBrk="0" hangingPunct="1">
              <a:lnSpc>
                <a:spcPct val="100000"/>
              </a:lnSpc>
              <a:spcBef>
                <a:spcPts val="0"/>
              </a:spcBef>
              <a:spcAft>
                <a:spcPts val="0"/>
              </a:spcAft>
              <a:buClrTx/>
              <a:buSzTx/>
              <a:buFontTx/>
              <a:buNone/>
              <a:tabLst/>
              <a:defRPr/>
            </a:pPr>
            <a:r>
              <a:rPr kumimoji="0" lang="en-GB" sz="1482" b="1" i="0" u="none" strike="noStrike" kern="1200" cap="none" spc="0" normalizeH="0" baseline="0" noProof="0" dirty="0">
                <a:ln>
                  <a:noFill/>
                </a:ln>
                <a:solidFill>
                  <a:srgbClr val="247658"/>
                </a:solidFill>
                <a:effectLst/>
                <a:uLnTx/>
                <a:uFillTx/>
                <a:latin typeface="Arial" panose="020B0604020202020204"/>
                <a:ea typeface="+mn-ea"/>
                <a:cs typeface="+mn-cs"/>
              </a:rPr>
              <a:t>Redistributing income</a:t>
            </a:r>
          </a:p>
        </p:txBody>
      </p:sp>
      <p:sp>
        <p:nvSpPr>
          <p:cNvPr id="12" name="TextBox 11">
            <a:extLst>
              <a:ext uri="{FF2B5EF4-FFF2-40B4-BE49-F238E27FC236}">
                <a16:creationId xmlns:a16="http://schemas.microsoft.com/office/drawing/2014/main" id="{8953FC72-FBF7-464F-8426-A6EEC704C406}"/>
              </a:ext>
            </a:extLst>
          </p:cNvPr>
          <p:cNvSpPr txBox="1"/>
          <p:nvPr/>
        </p:nvSpPr>
        <p:spPr>
          <a:xfrm>
            <a:off x="682463" y="5348289"/>
            <a:ext cx="10660559" cy="751616"/>
          </a:xfrm>
          <a:prstGeom prst="rect">
            <a:avLst/>
          </a:prstGeom>
          <a:ln w="28575"/>
        </p:spPr>
        <p:style>
          <a:lnRef idx="2">
            <a:schemeClr val="accent4"/>
          </a:lnRef>
          <a:fillRef idx="1">
            <a:schemeClr val="lt1"/>
          </a:fillRef>
          <a:effectRef idx="0">
            <a:schemeClr val="accent4"/>
          </a:effectRef>
          <a:fontRef idx="minor">
            <a:schemeClr val="dk1"/>
          </a:fontRef>
        </p:style>
        <p:txBody>
          <a:bodyPr wrap="square" rtlCol="0">
            <a:spAutoFit/>
          </a:bodyPr>
          <a:lstStyle/>
          <a:p>
            <a:pPr marL="0" marR="0" lvl="0" indent="0" algn="l" defTabSz="1088481" rtl="0" eaLnBrk="1" fontAlgn="auto" latinLnBrk="0" hangingPunct="1">
              <a:lnSpc>
                <a:spcPct val="100000"/>
              </a:lnSpc>
              <a:spcBef>
                <a:spcPts val="0"/>
              </a:spcBef>
              <a:spcAft>
                <a:spcPts val="0"/>
              </a:spcAft>
              <a:buClrTx/>
              <a:buSzTx/>
              <a:buFontTx/>
              <a:buNone/>
              <a:tabLst/>
              <a:defRPr/>
            </a:pPr>
            <a:r>
              <a:rPr kumimoji="0" lang="en-GB" sz="2142" b="1" i="0" u="none" strike="noStrike" kern="1200" cap="none" spc="0" normalizeH="0" baseline="0" noProof="0" dirty="0">
                <a:ln>
                  <a:noFill/>
                </a:ln>
                <a:solidFill>
                  <a:srgbClr val="000000"/>
                </a:solidFill>
                <a:effectLst/>
                <a:uLnTx/>
                <a:uFillTx/>
                <a:latin typeface="Arial" panose="020B0604020202020204"/>
                <a:ea typeface="+mn-ea"/>
                <a:cs typeface="+mn-cs"/>
              </a:rPr>
              <a:t>Statutory incidence: </a:t>
            </a:r>
            <a:r>
              <a:rPr kumimoji="0" lang="en-GB" sz="2142" b="0" i="0" u="none" strike="noStrike" kern="1200" cap="none" spc="0" normalizeH="0" baseline="0" noProof="0" dirty="0">
                <a:ln>
                  <a:noFill/>
                </a:ln>
                <a:solidFill>
                  <a:srgbClr val="000000"/>
                </a:solidFill>
                <a:effectLst/>
                <a:uLnTx/>
                <a:uFillTx/>
                <a:latin typeface="Arial" panose="020B0604020202020204"/>
                <a:ea typeface="+mn-ea"/>
                <a:cs typeface="+mn-cs"/>
              </a:rPr>
              <a:t>suppliers</a:t>
            </a:r>
            <a:endParaRPr kumimoji="0" lang="en-GB" sz="2142" b="0" i="0" u="none" strike="noStrike" kern="1200" cap="none" spc="0" normalizeH="0" baseline="0" noProof="0" dirty="0">
              <a:ln>
                <a:noFill/>
              </a:ln>
              <a:solidFill>
                <a:srgbClr val="FFFFFF">
                  <a:lumMod val="75000"/>
                </a:srgbClr>
              </a:solidFill>
              <a:effectLst/>
              <a:highlight>
                <a:srgbClr val="C0C0C0"/>
              </a:highlight>
              <a:uLnTx/>
              <a:uFillTx/>
              <a:latin typeface="Arial" panose="020B0604020202020204"/>
              <a:ea typeface="+mn-ea"/>
              <a:cs typeface="+mn-cs"/>
            </a:endParaRPr>
          </a:p>
          <a:p>
            <a:pPr marL="0" marR="0" lvl="0" indent="0" algn="l" defTabSz="1088481" rtl="0" eaLnBrk="1" fontAlgn="auto" latinLnBrk="0" hangingPunct="1">
              <a:lnSpc>
                <a:spcPct val="100000"/>
              </a:lnSpc>
              <a:spcBef>
                <a:spcPts val="0"/>
              </a:spcBef>
              <a:spcAft>
                <a:spcPts val="0"/>
              </a:spcAft>
              <a:buClrTx/>
              <a:buSzTx/>
              <a:buFontTx/>
              <a:buNone/>
              <a:tabLst/>
              <a:defRPr/>
            </a:pPr>
            <a:r>
              <a:rPr kumimoji="0" lang="en-GB" sz="2142" b="1" i="0" u="none" strike="noStrike" kern="1200" cap="none" spc="0" normalizeH="0" baseline="0" noProof="0" dirty="0">
                <a:ln>
                  <a:noFill/>
                </a:ln>
                <a:solidFill>
                  <a:srgbClr val="000000"/>
                </a:solidFill>
                <a:effectLst/>
                <a:uLnTx/>
                <a:uFillTx/>
                <a:latin typeface="Arial" panose="020B0604020202020204"/>
                <a:ea typeface="+mn-ea"/>
                <a:cs typeface="+mn-cs"/>
              </a:rPr>
              <a:t>Economic incidence: </a:t>
            </a:r>
            <a:r>
              <a:rPr kumimoji="0" lang="en-GB" sz="2142" b="0" i="0" u="none" strike="noStrike" kern="1200" cap="none" spc="0" normalizeH="0" baseline="0" noProof="0" dirty="0">
                <a:ln>
                  <a:noFill/>
                </a:ln>
                <a:solidFill>
                  <a:srgbClr val="000000"/>
                </a:solidFill>
                <a:effectLst/>
                <a:uLnTx/>
                <a:uFillTx/>
                <a:latin typeface="Arial" panose="020B0604020202020204"/>
                <a:ea typeface="+mn-ea"/>
                <a:cs typeface="+mn-cs"/>
              </a:rPr>
              <a:t>consumers (mostly)</a:t>
            </a:r>
            <a:endParaRPr kumimoji="0" lang="en-GB" sz="2142" b="0" i="0" u="none" strike="noStrike" kern="1200" cap="none" spc="0" normalizeH="0" baseline="0" noProof="0" dirty="0">
              <a:ln>
                <a:noFill/>
              </a:ln>
              <a:solidFill>
                <a:srgbClr val="FFFFFF">
                  <a:lumMod val="75000"/>
                </a:srgbClr>
              </a:solidFill>
              <a:effectLst/>
              <a:highlight>
                <a:srgbClr val="C0C0C0"/>
              </a:highlight>
              <a:uLnTx/>
              <a:uFillTx/>
              <a:latin typeface="Arial" panose="020B0604020202020204"/>
              <a:ea typeface="+mn-ea"/>
              <a:cs typeface="+mn-cs"/>
            </a:endParaRPr>
          </a:p>
        </p:txBody>
      </p:sp>
      <p:pic>
        <p:nvPicPr>
          <p:cNvPr id="4" name="Picture 3">
            <a:extLst>
              <a:ext uri="{FF2B5EF4-FFF2-40B4-BE49-F238E27FC236}">
                <a16:creationId xmlns:a16="http://schemas.microsoft.com/office/drawing/2014/main" id="{1E87A6FB-1145-283F-E694-5E2A2A6411F7}"/>
              </a:ext>
            </a:extLst>
          </p:cNvPr>
          <p:cNvPicPr>
            <a:picLocks noChangeAspect="1"/>
          </p:cNvPicPr>
          <p:nvPr/>
        </p:nvPicPr>
        <p:blipFill rotWithShape="1">
          <a:blip r:embed="rId4"/>
          <a:srcRect l="17645" t="5250" r="15855"/>
          <a:stretch/>
        </p:blipFill>
        <p:spPr>
          <a:xfrm>
            <a:off x="682463" y="3971370"/>
            <a:ext cx="727237" cy="898582"/>
          </a:xfrm>
          <a:prstGeom prst="rect">
            <a:avLst/>
          </a:prstGeom>
        </p:spPr>
      </p:pic>
    </p:spTree>
    <p:extLst>
      <p:ext uri="{BB962C8B-B14F-4D97-AF65-F5344CB8AC3E}">
        <p14:creationId xmlns:p14="http://schemas.microsoft.com/office/powerpoint/2010/main" val="523648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rrow: Curved Up 23">
            <a:extLst>
              <a:ext uri="{FF2B5EF4-FFF2-40B4-BE49-F238E27FC236}">
                <a16:creationId xmlns:a16="http://schemas.microsoft.com/office/drawing/2014/main" id="{1F9B909C-2A0B-4C8C-A783-935C6739A734}"/>
              </a:ext>
            </a:extLst>
          </p:cNvPr>
          <p:cNvSpPr/>
          <p:nvPr/>
        </p:nvSpPr>
        <p:spPr>
          <a:xfrm>
            <a:off x="8994080" y="2396691"/>
            <a:ext cx="2513975"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Arrow: Curved Up 22">
            <a:extLst>
              <a:ext uri="{FF2B5EF4-FFF2-40B4-BE49-F238E27FC236}">
                <a16:creationId xmlns:a16="http://schemas.microsoft.com/office/drawing/2014/main" id="{091AB1AC-5840-470D-812B-8984493EAC6F}"/>
              </a:ext>
            </a:extLst>
          </p:cNvPr>
          <p:cNvSpPr/>
          <p:nvPr/>
        </p:nvSpPr>
        <p:spPr>
          <a:xfrm>
            <a:off x="5991546" y="2411636"/>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 name="Arrow: Curved Up 4">
            <a:extLst>
              <a:ext uri="{FF2B5EF4-FFF2-40B4-BE49-F238E27FC236}">
                <a16:creationId xmlns:a16="http://schemas.microsoft.com/office/drawing/2014/main" id="{F38D56CC-F3AF-4E91-82D4-DBC3DFDD47E8}"/>
              </a:ext>
            </a:extLst>
          </p:cNvPr>
          <p:cNvSpPr/>
          <p:nvPr/>
        </p:nvSpPr>
        <p:spPr>
          <a:xfrm>
            <a:off x="2621528" y="2396691"/>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 name="Content Placeholder 1">
            <a:extLst>
              <a:ext uri="{FF2B5EF4-FFF2-40B4-BE49-F238E27FC236}">
                <a16:creationId xmlns:a16="http://schemas.microsoft.com/office/drawing/2014/main" id="{A89C43E0-6522-42CC-AD0F-708361102ACA}"/>
              </a:ext>
            </a:extLst>
          </p:cNvPr>
          <p:cNvSpPr>
            <a:spLocks noGrp="1"/>
          </p:cNvSpPr>
          <p:nvPr>
            <p:ph idx="1"/>
          </p:nvPr>
        </p:nvSpPr>
        <p:spPr/>
        <p:txBody>
          <a:bodyPr/>
          <a:lstStyle/>
          <a:p>
            <a:pPr marL="0" indent="0">
              <a:buNone/>
            </a:pPr>
            <a:r>
              <a:rPr lang="en-GB" dirty="0"/>
              <a:t> </a:t>
            </a:r>
          </a:p>
        </p:txBody>
      </p:sp>
      <p:sp>
        <p:nvSpPr>
          <p:cNvPr id="3" name="Footer Placeholder 2">
            <a:extLst>
              <a:ext uri="{FF2B5EF4-FFF2-40B4-BE49-F238E27FC236}">
                <a16:creationId xmlns:a16="http://schemas.microsoft.com/office/drawing/2014/main" id="{73D48FD1-15DB-4909-A9AE-6A486E9C813F}"/>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99" b="1" i="0" u="none" strike="noStrike" kern="1200" cap="none" spc="0" normalizeH="0" baseline="0" noProof="0">
                <a:ln>
                  <a:noFill/>
                </a:ln>
                <a:solidFill>
                  <a:srgbClr val="40646D"/>
                </a:solidFill>
                <a:effectLst/>
                <a:uLnTx/>
                <a:uFillTx/>
                <a:latin typeface="Arial" panose="020B0604020202020204"/>
                <a:ea typeface="+mn-ea"/>
                <a:cs typeface="+mn-cs"/>
              </a:rPr>
              <a:t>VAT expenditures</a:t>
            </a:r>
            <a:endParaRPr kumimoji="0" lang="en-US" sz="999" b="1" i="0" u="none" strike="noStrike" kern="1200" cap="none" spc="0" normalizeH="0" baseline="0" noProof="0" dirty="0">
              <a:ln>
                <a:noFill/>
              </a:ln>
              <a:solidFill>
                <a:srgbClr val="40646D"/>
              </a:solidFill>
              <a:effectLst/>
              <a:uLnTx/>
              <a:uFillTx/>
              <a:latin typeface="Arial" panose="020B0604020202020204"/>
              <a:ea typeface="+mn-ea"/>
              <a:cs typeface="+mn-cs"/>
            </a:endParaRPr>
          </a:p>
        </p:txBody>
      </p:sp>
      <p:sp>
        <p:nvSpPr>
          <p:cNvPr id="4" name="Title 3">
            <a:extLst>
              <a:ext uri="{FF2B5EF4-FFF2-40B4-BE49-F238E27FC236}">
                <a16:creationId xmlns:a16="http://schemas.microsoft.com/office/drawing/2014/main" id="{3F0A622F-8475-445F-A110-2D433A51C1DF}"/>
              </a:ext>
            </a:extLst>
          </p:cNvPr>
          <p:cNvSpPr>
            <a:spLocks noGrp="1"/>
          </p:cNvSpPr>
          <p:nvPr>
            <p:ph type="title"/>
          </p:nvPr>
        </p:nvSpPr>
        <p:spPr>
          <a:xfrm>
            <a:off x="683941" y="342823"/>
            <a:ext cx="9533850" cy="571578"/>
          </a:xfrm>
        </p:spPr>
        <p:txBody>
          <a:bodyPr>
            <a:normAutofit fontScale="90000"/>
          </a:bodyPr>
          <a:lstStyle/>
          <a:p>
            <a:r>
              <a:rPr lang="en-GB" dirty="0"/>
              <a:t>VAT across a supply chain</a:t>
            </a:r>
          </a:p>
        </p:txBody>
      </p:sp>
      <p:pic>
        <p:nvPicPr>
          <p:cNvPr id="1026" name="Picture 2" descr="Farmer Icon Vector Isolated On White Background, Logo Concept Of Farmer  Sign On Transparent Background, Filled Black Symbol Royalty Free Cliparts,  Vectors, And Stock Illustration. Image 111623698.">
            <a:extLst>
              <a:ext uri="{FF2B5EF4-FFF2-40B4-BE49-F238E27FC236}">
                <a16:creationId xmlns:a16="http://schemas.microsoft.com/office/drawing/2014/main" id="{A12259AA-46F6-4009-9FCC-D5E8DA22D8FD}"/>
              </a:ext>
            </a:extLst>
          </p:cNvPr>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27060" t="15091" r="27113" b="5868"/>
          <a:stretch/>
        </p:blipFill>
        <p:spPr bwMode="auto">
          <a:xfrm>
            <a:off x="2049444" y="1233491"/>
            <a:ext cx="628582" cy="108413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go For Rice Mill Clipart - Full Size Clipart (#508264) - PinClipart">
            <a:extLst>
              <a:ext uri="{FF2B5EF4-FFF2-40B4-BE49-F238E27FC236}">
                <a16:creationId xmlns:a16="http://schemas.microsoft.com/office/drawing/2014/main" id="{A07FA617-D626-4B6B-835F-E8519CC098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2842" y="1233491"/>
            <a:ext cx="1155203" cy="1084139"/>
          </a:xfrm>
          <a:prstGeom prst="rect">
            <a:avLst/>
          </a:prstGeom>
          <a:noFill/>
          <a:extLst>
            <a:ext uri="{909E8E84-426E-40DD-AFC4-6F175D3DCCD1}">
              <a14:hiddenFill xmlns:a14="http://schemas.microsoft.com/office/drawing/2010/main">
                <a:solidFill>
                  <a:srgbClr val="FFFFFF"/>
                </a:solidFill>
              </a14:hiddenFill>
            </a:ext>
          </a:extLst>
        </p:spPr>
      </p:pic>
      <p:sp>
        <p:nvSpPr>
          <p:cNvPr id="9" name="Speech Bubble: Rectangle with Corners Rounded 8">
            <a:extLst>
              <a:ext uri="{FF2B5EF4-FFF2-40B4-BE49-F238E27FC236}">
                <a16:creationId xmlns:a16="http://schemas.microsoft.com/office/drawing/2014/main" id="{CB3DD313-488D-481F-BF93-6576188D9264}"/>
              </a:ext>
            </a:extLst>
          </p:cNvPr>
          <p:cNvSpPr/>
          <p:nvPr/>
        </p:nvSpPr>
        <p:spPr>
          <a:xfrm>
            <a:off x="165164" y="2645252"/>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Sales</a:t>
            </a:r>
          </a:p>
        </p:txBody>
      </p:sp>
      <p:sp>
        <p:nvSpPr>
          <p:cNvPr id="10" name="Speech Bubble: Rectangle with Corners Rounded 9">
            <a:extLst>
              <a:ext uri="{FF2B5EF4-FFF2-40B4-BE49-F238E27FC236}">
                <a16:creationId xmlns:a16="http://schemas.microsoft.com/office/drawing/2014/main" id="{E5A47863-6842-47C0-9D89-DC9F9FC8C3D2}"/>
              </a:ext>
            </a:extLst>
          </p:cNvPr>
          <p:cNvSpPr/>
          <p:nvPr/>
        </p:nvSpPr>
        <p:spPr>
          <a:xfrm>
            <a:off x="165164" y="3532718"/>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charged on sales</a:t>
            </a:r>
          </a:p>
        </p:txBody>
      </p:sp>
      <p:sp>
        <p:nvSpPr>
          <p:cNvPr id="11" name="Speech Bubble: Rectangle with Corners Rounded 10">
            <a:extLst>
              <a:ext uri="{FF2B5EF4-FFF2-40B4-BE49-F238E27FC236}">
                <a16:creationId xmlns:a16="http://schemas.microsoft.com/office/drawing/2014/main" id="{7EE690DD-20BE-497A-BBCC-D64D6D1C602F}"/>
              </a:ext>
            </a:extLst>
          </p:cNvPr>
          <p:cNvSpPr/>
          <p:nvPr/>
        </p:nvSpPr>
        <p:spPr>
          <a:xfrm>
            <a:off x="3227230" y="264525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200</a:t>
            </a:r>
          </a:p>
        </p:txBody>
      </p:sp>
      <p:sp>
        <p:nvSpPr>
          <p:cNvPr id="12" name="Speech Bubble: Rectangle with Corners Rounded 11">
            <a:extLst>
              <a:ext uri="{FF2B5EF4-FFF2-40B4-BE49-F238E27FC236}">
                <a16:creationId xmlns:a16="http://schemas.microsoft.com/office/drawing/2014/main" id="{5E40F98B-4492-4AD8-8C19-ED7A8B208B97}"/>
              </a:ext>
            </a:extLst>
          </p:cNvPr>
          <p:cNvSpPr/>
          <p:nvPr/>
        </p:nvSpPr>
        <p:spPr>
          <a:xfrm>
            <a:off x="6620988" y="2647658"/>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500</a:t>
            </a:r>
          </a:p>
        </p:txBody>
      </p:sp>
      <p:sp>
        <p:nvSpPr>
          <p:cNvPr id="13" name="Speech Bubble: Rectangle with Corners Rounded 12">
            <a:extLst>
              <a:ext uri="{FF2B5EF4-FFF2-40B4-BE49-F238E27FC236}">
                <a16:creationId xmlns:a16="http://schemas.microsoft.com/office/drawing/2014/main" id="{1D288557-2AD3-47F7-9E4E-A9E2AF00DDBC}"/>
              </a:ext>
            </a:extLst>
          </p:cNvPr>
          <p:cNvSpPr/>
          <p:nvPr/>
        </p:nvSpPr>
        <p:spPr>
          <a:xfrm>
            <a:off x="9531533" y="264525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600</a:t>
            </a:r>
          </a:p>
        </p:txBody>
      </p:sp>
      <p:sp>
        <p:nvSpPr>
          <p:cNvPr id="14" name="Speech Bubble: Rectangle with Corners Rounded 13">
            <a:extLst>
              <a:ext uri="{FF2B5EF4-FFF2-40B4-BE49-F238E27FC236}">
                <a16:creationId xmlns:a16="http://schemas.microsoft.com/office/drawing/2014/main" id="{7C5427CA-AA6C-4574-AB91-4A3D6C3A4ED8}"/>
              </a:ext>
            </a:extLst>
          </p:cNvPr>
          <p:cNvSpPr/>
          <p:nvPr/>
        </p:nvSpPr>
        <p:spPr>
          <a:xfrm>
            <a:off x="3227230" y="3532718"/>
            <a:ext cx="1441519" cy="651444"/>
          </a:xfrm>
          <a:prstGeom prst="wedgeRoundRectCallout">
            <a:avLst>
              <a:gd name="adj1" fmla="val -29088"/>
              <a:gd name="adj2" fmla="val -31622"/>
              <a:gd name="adj3" fmla="val 16667"/>
            </a:avLst>
          </a:prstGeom>
          <a:solidFill>
            <a:schemeClr val="accent1"/>
          </a:solidFill>
          <a:ln w="28575">
            <a:solidFill>
              <a:schemeClr val="accent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40</a:t>
            </a:r>
          </a:p>
        </p:txBody>
      </p:sp>
      <p:sp>
        <p:nvSpPr>
          <p:cNvPr id="15" name="Speech Bubble: Rectangle with Corners Rounded 14">
            <a:extLst>
              <a:ext uri="{FF2B5EF4-FFF2-40B4-BE49-F238E27FC236}">
                <a16:creationId xmlns:a16="http://schemas.microsoft.com/office/drawing/2014/main" id="{8B75F5D3-4180-4F3E-9673-B669751AA39E}"/>
              </a:ext>
            </a:extLst>
          </p:cNvPr>
          <p:cNvSpPr/>
          <p:nvPr/>
        </p:nvSpPr>
        <p:spPr>
          <a:xfrm>
            <a:off x="6620988" y="3532718"/>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100</a:t>
            </a:r>
          </a:p>
        </p:txBody>
      </p:sp>
      <p:sp>
        <p:nvSpPr>
          <p:cNvPr id="16" name="Speech Bubble: Rectangle with Corners Rounded 15">
            <a:extLst>
              <a:ext uri="{FF2B5EF4-FFF2-40B4-BE49-F238E27FC236}">
                <a16:creationId xmlns:a16="http://schemas.microsoft.com/office/drawing/2014/main" id="{10D9D1C9-F3FD-472D-9E1A-B5D9A86C471A}"/>
              </a:ext>
            </a:extLst>
          </p:cNvPr>
          <p:cNvSpPr/>
          <p:nvPr/>
        </p:nvSpPr>
        <p:spPr>
          <a:xfrm>
            <a:off x="9531533" y="353271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120</a:t>
            </a:r>
          </a:p>
        </p:txBody>
      </p:sp>
      <p:pic>
        <p:nvPicPr>
          <p:cNvPr id="1034" name="Picture 10" descr="Consumer Icons - Download Free Vector Icons | Noun Project">
            <a:extLst>
              <a:ext uri="{FF2B5EF4-FFF2-40B4-BE49-F238E27FC236}">
                <a16:creationId xmlns:a16="http://schemas.microsoft.com/office/drawing/2014/main" id="{9FEC99A5-DE1B-49F5-8FF7-74C940FAE086}"/>
              </a:ext>
            </a:extLst>
          </p:cNvPr>
          <p:cNvPicPr>
            <a:picLocks noChangeAspect="1" noChangeArrowheads="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841190" y="1233491"/>
            <a:ext cx="1084139" cy="1084139"/>
          </a:xfrm>
          <a:prstGeom prst="rect">
            <a:avLst/>
          </a:prstGeom>
          <a:noFill/>
          <a:extLst>
            <a:ext uri="{909E8E84-426E-40DD-AFC4-6F175D3DCCD1}">
              <a14:hiddenFill xmlns:a14="http://schemas.microsoft.com/office/drawing/2010/main">
                <a:solidFill>
                  <a:srgbClr val="FFFFFF"/>
                </a:solidFill>
              </a14:hiddenFill>
            </a:ext>
          </a:extLst>
        </p:spPr>
      </p:pic>
      <p:sp>
        <p:nvSpPr>
          <p:cNvPr id="18" name="Speech Bubble: Rectangle with Corners Rounded 17">
            <a:extLst>
              <a:ext uri="{FF2B5EF4-FFF2-40B4-BE49-F238E27FC236}">
                <a16:creationId xmlns:a16="http://schemas.microsoft.com/office/drawing/2014/main" id="{DAE9EC20-D135-4F85-8280-868BA47A1B88}"/>
              </a:ext>
            </a:extLst>
          </p:cNvPr>
          <p:cNvSpPr/>
          <p:nvPr/>
        </p:nvSpPr>
        <p:spPr>
          <a:xfrm>
            <a:off x="165163" y="4420184"/>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reclaimed by buyer</a:t>
            </a:r>
          </a:p>
        </p:txBody>
      </p:sp>
      <p:sp>
        <p:nvSpPr>
          <p:cNvPr id="19" name="Speech Bubble: Rectangle with Corners Rounded 18">
            <a:extLst>
              <a:ext uri="{FF2B5EF4-FFF2-40B4-BE49-F238E27FC236}">
                <a16:creationId xmlns:a16="http://schemas.microsoft.com/office/drawing/2014/main" id="{35C3C38D-73C1-41C8-AAEA-44D191D411EA}"/>
              </a:ext>
            </a:extLst>
          </p:cNvPr>
          <p:cNvSpPr/>
          <p:nvPr/>
        </p:nvSpPr>
        <p:spPr>
          <a:xfrm>
            <a:off x="3227230" y="4420184"/>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40</a:t>
            </a:r>
          </a:p>
        </p:txBody>
      </p:sp>
      <p:sp>
        <p:nvSpPr>
          <p:cNvPr id="20" name="Speech Bubble: Rectangle with Corners Rounded 19">
            <a:extLst>
              <a:ext uri="{FF2B5EF4-FFF2-40B4-BE49-F238E27FC236}">
                <a16:creationId xmlns:a16="http://schemas.microsoft.com/office/drawing/2014/main" id="{11A39430-00E8-4C23-B096-B89B48862ADB}"/>
              </a:ext>
            </a:extLst>
          </p:cNvPr>
          <p:cNvSpPr/>
          <p:nvPr/>
        </p:nvSpPr>
        <p:spPr>
          <a:xfrm>
            <a:off x="6620987" y="441777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100</a:t>
            </a:r>
          </a:p>
        </p:txBody>
      </p:sp>
      <p:sp>
        <p:nvSpPr>
          <p:cNvPr id="21" name="Speech Bubble: Rectangle with Corners Rounded 20">
            <a:extLst>
              <a:ext uri="{FF2B5EF4-FFF2-40B4-BE49-F238E27FC236}">
                <a16:creationId xmlns:a16="http://schemas.microsoft.com/office/drawing/2014/main" id="{AF28C2E9-1A44-4C07-9511-F3738242C1C8}"/>
              </a:ext>
            </a:extLst>
          </p:cNvPr>
          <p:cNvSpPr/>
          <p:nvPr/>
        </p:nvSpPr>
        <p:spPr>
          <a:xfrm>
            <a:off x="9531533" y="4417778"/>
            <a:ext cx="1441519" cy="651444"/>
          </a:xfrm>
          <a:prstGeom prst="wedgeRoundRectCallout">
            <a:avLst>
              <a:gd name="adj1" fmla="val -29088"/>
              <a:gd name="adj2" fmla="val -31622"/>
              <a:gd name="adj3" fmla="val 16667"/>
            </a:avLst>
          </a:prstGeom>
          <a:solidFill>
            <a:schemeClr val="accent4"/>
          </a:solidFill>
          <a:ln w="28575">
            <a:solidFill>
              <a:schemeClr val="accent4">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5" name="Speech Bubble: Rectangle with Corners Rounded 24">
            <a:extLst>
              <a:ext uri="{FF2B5EF4-FFF2-40B4-BE49-F238E27FC236}">
                <a16:creationId xmlns:a16="http://schemas.microsoft.com/office/drawing/2014/main" id="{5D72E0C1-846D-47AC-8403-678D3491AC6A}"/>
              </a:ext>
            </a:extLst>
          </p:cNvPr>
          <p:cNvSpPr/>
          <p:nvPr/>
        </p:nvSpPr>
        <p:spPr>
          <a:xfrm>
            <a:off x="165163" y="5251028"/>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Net VAT on transaction</a:t>
            </a:r>
          </a:p>
        </p:txBody>
      </p:sp>
      <p:sp>
        <p:nvSpPr>
          <p:cNvPr id="26" name="Speech Bubble: Rectangle with Corners Rounded 25">
            <a:extLst>
              <a:ext uri="{FF2B5EF4-FFF2-40B4-BE49-F238E27FC236}">
                <a16:creationId xmlns:a16="http://schemas.microsoft.com/office/drawing/2014/main" id="{8C430231-5A75-4434-8D84-807ECE19D076}"/>
              </a:ext>
            </a:extLst>
          </p:cNvPr>
          <p:cNvSpPr/>
          <p:nvPr/>
        </p:nvSpPr>
        <p:spPr>
          <a:xfrm>
            <a:off x="3227230" y="525212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7" name="Speech Bubble: Rectangle with Corners Rounded 26">
            <a:extLst>
              <a:ext uri="{FF2B5EF4-FFF2-40B4-BE49-F238E27FC236}">
                <a16:creationId xmlns:a16="http://schemas.microsoft.com/office/drawing/2014/main" id="{FAE16521-42D8-4DBC-9AD7-F290E227DEFB}"/>
              </a:ext>
            </a:extLst>
          </p:cNvPr>
          <p:cNvSpPr/>
          <p:nvPr/>
        </p:nvSpPr>
        <p:spPr>
          <a:xfrm>
            <a:off x="6620988" y="5254528"/>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8" name="Speech Bubble: Rectangle with Corners Rounded 27">
            <a:extLst>
              <a:ext uri="{FF2B5EF4-FFF2-40B4-BE49-F238E27FC236}">
                <a16:creationId xmlns:a16="http://schemas.microsoft.com/office/drawing/2014/main" id="{9A78104A-5E0C-41AC-9D65-24CB8B33CA15}"/>
              </a:ext>
            </a:extLst>
          </p:cNvPr>
          <p:cNvSpPr/>
          <p:nvPr/>
        </p:nvSpPr>
        <p:spPr>
          <a:xfrm>
            <a:off x="9531533" y="525212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120</a:t>
            </a:r>
          </a:p>
        </p:txBody>
      </p:sp>
      <p:pic>
        <p:nvPicPr>
          <p:cNvPr id="1028" name="Picture 4" descr="Bakery Icon, Simple Style. Illustration par anatolir56 · Creative Fabrica">
            <a:extLst>
              <a:ext uri="{FF2B5EF4-FFF2-40B4-BE49-F238E27FC236}">
                <a16:creationId xmlns:a16="http://schemas.microsoft.com/office/drawing/2014/main" id="{92AB9D67-BB37-CD80-B9A1-04B12885458A}"/>
              </a:ext>
            </a:extLst>
          </p:cNvPr>
          <p:cNvPicPr>
            <a:picLocks noChangeAspect="1" noChangeArrowheads="1"/>
          </p:cNvPicPr>
          <p:nvPr/>
        </p:nvPicPr>
        <p:blipFill rotWithShape="1">
          <a:blip r:embed="rId6">
            <a:duotone>
              <a:schemeClr val="accent6">
                <a:shade val="45000"/>
                <a:satMod val="135000"/>
              </a:schemeClr>
              <a:prstClr val="white"/>
            </a:duotone>
            <a:extLst>
              <a:ext uri="{28A0092B-C50C-407E-A947-70E740481C1C}">
                <a14:useLocalDpi xmlns:a14="http://schemas.microsoft.com/office/drawing/2010/main" val="0"/>
              </a:ext>
            </a:extLst>
          </a:blip>
          <a:srcRect l="19868" t="13764" r="19920" b="14466"/>
          <a:stretch/>
        </p:blipFill>
        <p:spPr bwMode="auto">
          <a:xfrm>
            <a:off x="8174698" y="1233491"/>
            <a:ext cx="1363437" cy="1084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4367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5" grpId="0" animBg="1"/>
      <p:bldP spid="9" grpId="0" animBg="1"/>
      <p:bldP spid="10" grpId="0" animBg="1"/>
      <p:bldP spid="11" grpId="0" animBg="1"/>
      <p:bldP spid="12" grpId="0" animBg="1"/>
      <p:bldP spid="13" grpId="0" animBg="1"/>
      <p:bldP spid="14" grpId="0" animBg="1"/>
      <p:bldP spid="15" grpId="0" animBg="1"/>
      <p:bldP spid="16" grpId="0" animBg="1"/>
      <p:bldP spid="18" grpId="0" animBg="1"/>
      <p:bldP spid="19" grpId="0" animBg="1"/>
      <p:bldP spid="20" grpId="0" animBg="1"/>
      <p:bldP spid="21" grpId="0" animBg="1"/>
      <p:bldP spid="25" grpId="0" animBg="1"/>
      <p:bldP spid="26" grpId="0" animBg="1"/>
      <p:bldP spid="27"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a:xfrm>
            <a:off x="683945" y="1050877"/>
            <a:ext cx="10669859" cy="5126087"/>
          </a:xfrm>
        </p:spPr>
        <p:txBody>
          <a:bodyPr>
            <a:normAutofit lnSpcReduction="10000"/>
          </a:bodyPr>
          <a:lstStyle/>
          <a:p>
            <a:r>
              <a:rPr lang="en-US" sz="2400" b="1" dirty="0"/>
              <a:t>Most VAT systems, however, have features that indicates a departure from the ideal VAT system. </a:t>
            </a:r>
          </a:p>
          <a:p>
            <a:r>
              <a:rPr lang="en-US" sz="2400" dirty="0"/>
              <a:t>Still a tax on consumption of goods and services but there are: </a:t>
            </a:r>
          </a:p>
          <a:p>
            <a:pPr lvl="1"/>
            <a:r>
              <a:rPr lang="en-US" sz="2400" b="1" dirty="0"/>
              <a:t>Exemptions </a:t>
            </a:r>
            <a:r>
              <a:rPr lang="en-US" sz="2400" dirty="0"/>
              <a:t>– some goods and services do not attract VAT</a:t>
            </a:r>
          </a:p>
          <a:p>
            <a:pPr lvl="1"/>
            <a:r>
              <a:rPr lang="en-US" sz="2400" b="1" dirty="0"/>
              <a:t>Zero-rating </a:t>
            </a:r>
            <a:r>
              <a:rPr lang="en-US" sz="2400" dirty="0"/>
              <a:t>– some goods and services attract VAT but at a zero rate</a:t>
            </a:r>
          </a:p>
          <a:p>
            <a:pPr lvl="1"/>
            <a:r>
              <a:rPr lang="en-US" sz="2400" b="1" dirty="0"/>
              <a:t>Reduced rate </a:t>
            </a:r>
            <a:r>
              <a:rPr lang="en-US" sz="2400" dirty="0"/>
              <a:t>– some goods and services attract VAT but at a reduced rate (usually, based on threshold rules)</a:t>
            </a:r>
          </a:p>
          <a:p>
            <a:r>
              <a:rPr lang="en-US" sz="2400" dirty="0"/>
              <a:t>Current system – applies a </a:t>
            </a:r>
            <a:r>
              <a:rPr lang="en-US" sz="2400" u="sng" dirty="0"/>
              <a:t>non-uniform</a:t>
            </a:r>
            <a:r>
              <a:rPr lang="en-US" sz="2400" dirty="0"/>
              <a:t> rate to all goods and services</a:t>
            </a:r>
            <a:r>
              <a:rPr lang="en-US" sz="2400" b="1" dirty="0"/>
              <a:t>.</a:t>
            </a:r>
          </a:p>
          <a:p>
            <a:r>
              <a:rPr lang="en-US" sz="2400" b="1" dirty="0"/>
              <a:t>These gives rise to Tax Expenditures (or Policy gaps)</a:t>
            </a:r>
          </a:p>
          <a:p>
            <a:r>
              <a:rPr lang="en-US" sz="2400" b="1" dirty="0"/>
              <a:t>Important to know how big they are; but how should we go about estimating that?</a:t>
            </a:r>
            <a:endParaRPr lang="en-US"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pPr marL="0" marR="0" lvl="0" indent="0" algn="l" defTabSz="1088481" rtl="0" eaLnBrk="1" fontAlgn="auto" latinLnBrk="0" hangingPunct="1">
              <a:lnSpc>
                <a:spcPct val="100000"/>
              </a:lnSpc>
              <a:spcBef>
                <a:spcPts val="0"/>
              </a:spcBef>
              <a:spcAft>
                <a:spcPts val="0"/>
              </a:spcAft>
              <a:buClrTx/>
              <a:buSzTx/>
              <a:buFontTx/>
              <a:buNone/>
              <a:tabLst/>
              <a:defRPr/>
            </a:pPr>
            <a:r>
              <a:rPr kumimoji="0" lang="en-US" sz="999" b="1" i="0" u="none" strike="noStrike" kern="1200" cap="none" spc="0" normalizeH="0" baseline="0" noProof="0">
                <a:ln>
                  <a:noFill/>
                </a:ln>
                <a:solidFill>
                  <a:srgbClr val="40646D"/>
                </a:solidFill>
                <a:effectLst/>
                <a:uLnTx/>
                <a:uFillTx/>
                <a:latin typeface="Arial" panose="020B0604020202020204"/>
                <a:ea typeface="+mn-ea"/>
                <a:cs typeface="+mn-cs"/>
              </a:rPr>
              <a:t>VAT expenditures</a:t>
            </a:r>
            <a:endParaRPr kumimoji="0" lang="en-US" sz="999" b="1" i="0" u="none" strike="noStrike" kern="1200" cap="none" spc="0" normalizeH="0" baseline="0" noProof="0" dirty="0">
              <a:ln>
                <a:noFill/>
              </a:ln>
              <a:solidFill>
                <a:srgbClr val="40646D"/>
              </a:solidFill>
              <a:effectLst/>
              <a:uLnTx/>
              <a:uFillTx/>
              <a:latin typeface="Arial" panose="020B0604020202020204"/>
              <a:ea typeface="+mn-ea"/>
              <a:cs typeface="+mn-cs"/>
            </a:endParaRPr>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t>Departure from the </a:t>
            </a:r>
            <a:r>
              <a:rPr lang="en-US" i="1" dirty="0"/>
              <a:t>ideal</a:t>
            </a:r>
            <a:r>
              <a:rPr lang="en-US" dirty="0"/>
              <a:t> VAT System</a:t>
            </a:r>
          </a:p>
        </p:txBody>
      </p:sp>
    </p:spTree>
    <p:extLst>
      <p:ext uri="{BB962C8B-B14F-4D97-AF65-F5344CB8AC3E}">
        <p14:creationId xmlns:p14="http://schemas.microsoft.com/office/powerpoint/2010/main" val="386505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g1e04168b590_0_15"/>
          <p:cNvSpPr txBox="1">
            <a:spLocks noGrp="1"/>
          </p:cNvSpPr>
          <p:nvPr>
            <p:ph type="body" idx="1"/>
          </p:nvPr>
        </p:nvSpPr>
        <p:spPr>
          <a:xfrm>
            <a:off x="683945" y="1233491"/>
            <a:ext cx="10669800" cy="4943400"/>
          </a:xfrm>
          <a:prstGeom prst="rect">
            <a:avLst/>
          </a:prstGeom>
        </p:spPr>
        <p:txBody>
          <a:bodyPr spcFirstLastPara="1" wrap="square" lIns="91425" tIns="45700" rIns="91425" bIns="45700" anchor="t" anchorCtr="0">
            <a:normAutofit lnSpcReduction="10000"/>
          </a:bodyPr>
          <a:lstStyle/>
          <a:p>
            <a:pPr marL="457200" lvl="0" indent="-342900" algn="l" rtl="0">
              <a:spcBef>
                <a:spcPts val="800"/>
              </a:spcBef>
              <a:spcAft>
                <a:spcPts val="0"/>
              </a:spcAft>
              <a:buSzPct val="100000"/>
              <a:buAutoNum type="arabicPeriod"/>
            </a:pPr>
            <a:r>
              <a:rPr lang="en-GB" sz="3200" dirty="0"/>
              <a:t>Exemption on wheat (i.e. what the farmer produces)</a:t>
            </a:r>
          </a:p>
          <a:p>
            <a:pPr marL="457200" lvl="0" indent="-342900" algn="l" rtl="0">
              <a:spcBef>
                <a:spcPts val="800"/>
              </a:spcBef>
              <a:spcAft>
                <a:spcPts val="0"/>
              </a:spcAft>
              <a:buSzPct val="100000"/>
              <a:buAutoNum type="arabicPeriod"/>
            </a:pPr>
            <a:r>
              <a:rPr lang="en-GB" sz="3200" dirty="0"/>
              <a:t>Exemption on flour (i.e. what the factory produces)</a:t>
            </a:r>
          </a:p>
          <a:p>
            <a:pPr marL="457200" lvl="0" indent="-342900" algn="l" rtl="0">
              <a:spcBef>
                <a:spcPts val="800"/>
              </a:spcBef>
              <a:spcAft>
                <a:spcPts val="0"/>
              </a:spcAft>
              <a:buSzPct val="100000"/>
              <a:buAutoNum type="arabicPeriod"/>
            </a:pPr>
            <a:r>
              <a:rPr lang="en-GB" sz="3200" dirty="0"/>
              <a:t>Zero rating on flour</a:t>
            </a:r>
          </a:p>
          <a:p>
            <a:pPr marL="457200" lvl="0" indent="-342900" algn="l" rtl="0">
              <a:spcBef>
                <a:spcPts val="800"/>
              </a:spcBef>
              <a:spcAft>
                <a:spcPts val="0"/>
              </a:spcAft>
              <a:buSzPct val="100000"/>
              <a:buAutoNum type="arabicPeriod"/>
            </a:pPr>
            <a:r>
              <a:rPr lang="en-GB" sz="3200" dirty="0"/>
              <a:t>Exemption on bread (i.e. what the bakery produces)</a:t>
            </a:r>
          </a:p>
          <a:p>
            <a:pPr marL="114300" lvl="0" indent="0" algn="l" rtl="0">
              <a:spcBef>
                <a:spcPts val="800"/>
              </a:spcBef>
              <a:spcAft>
                <a:spcPts val="0"/>
              </a:spcAft>
              <a:buSzPts val="1800"/>
              <a:buNone/>
            </a:pPr>
            <a:endParaRPr lang="en-GB" sz="3200" dirty="0"/>
          </a:p>
          <a:p>
            <a:pPr marL="114300" lvl="0" indent="0" algn="l" rtl="0">
              <a:spcBef>
                <a:spcPts val="800"/>
              </a:spcBef>
              <a:spcAft>
                <a:spcPts val="0"/>
              </a:spcAft>
              <a:buSzPts val="1800"/>
              <a:buNone/>
            </a:pPr>
            <a:r>
              <a:rPr lang="en-GB" sz="3200" dirty="0">
                <a:sym typeface="Wingdings" panose="05000000000000000000" pitchFamily="2" charset="2"/>
              </a:rPr>
              <a:t> What is the key difference between exemption and zero-rating on flour?</a:t>
            </a:r>
          </a:p>
          <a:p>
            <a:pPr marL="114300" lvl="0" indent="0" algn="l" rtl="0">
              <a:spcBef>
                <a:spcPts val="800"/>
              </a:spcBef>
              <a:spcAft>
                <a:spcPts val="0"/>
              </a:spcAft>
              <a:buSzPts val="1800"/>
              <a:buNone/>
            </a:pPr>
            <a:r>
              <a:rPr lang="en-GB" sz="3200" dirty="0"/>
              <a:t>How would you remove VAT from the whole supply chain?</a:t>
            </a:r>
          </a:p>
        </p:txBody>
      </p:sp>
      <p:sp>
        <p:nvSpPr>
          <p:cNvPr id="254" name="Google Shape;254;g1e04168b590_0_15"/>
          <p:cNvSpPr txBox="1">
            <a:spLocks noGrp="1"/>
          </p:cNvSpPr>
          <p:nvPr>
            <p:ph type="title"/>
          </p:nvPr>
        </p:nvSpPr>
        <p:spPr>
          <a:xfrm>
            <a:off x="683941" y="342823"/>
            <a:ext cx="9114300" cy="571500"/>
          </a:xfrm>
          <a:prstGeom prst="rect">
            <a:avLst/>
          </a:prstGeom>
        </p:spPr>
        <p:txBody>
          <a:bodyPr spcFirstLastPara="1" wrap="square" lIns="91425" tIns="45700" rIns="91425" bIns="45700" anchor="t" anchorCtr="0">
            <a:normAutofit/>
          </a:bodyPr>
          <a:lstStyle/>
          <a:p>
            <a:pPr marL="0" lvl="0" indent="0" algn="l" rtl="0">
              <a:spcBef>
                <a:spcPts val="0"/>
              </a:spcBef>
              <a:spcAft>
                <a:spcPts val="0"/>
              </a:spcAft>
              <a:buNone/>
            </a:pPr>
            <a:r>
              <a:rPr lang="en-GB" dirty="0"/>
              <a:t>Group exercise: TE in four scenarios</a:t>
            </a:r>
            <a:endParaRPr dirty="0"/>
          </a:p>
        </p:txBody>
      </p:sp>
      <p:sp>
        <p:nvSpPr>
          <p:cNvPr id="2" name="Footer Placeholder 1">
            <a:extLst>
              <a:ext uri="{FF2B5EF4-FFF2-40B4-BE49-F238E27FC236}">
                <a16:creationId xmlns:a16="http://schemas.microsoft.com/office/drawing/2014/main" id="{89A15C8F-0C95-41FC-8274-73ED8E8272A9}"/>
              </a:ext>
            </a:extLst>
          </p:cNvPr>
          <p:cNvSpPr>
            <a:spLocks noGrp="1"/>
          </p:cNvSpPr>
          <p:nvPr>
            <p:ph type="ftr" idx="11"/>
          </p:nvPr>
        </p:nvSpPr>
        <p:spPr/>
        <p:txBody>
          <a:bodyPr/>
          <a:lstStyle/>
          <a:p>
            <a:r>
              <a:rPr lang="en-GB"/>
              <a:t>VAT expenditures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rrow: Curved Up 23">
            <a:extLst>
              <a:ext uri="{FF2B5EF4-FFF2-40B4-BE49-F238E27FC236}">
                <a16:creationId xmlns:a16="http://schemas.microsoft.com/office/drawing/2014/main" id="{1F9B909C-2A0B-4C8C-A783-935C6739A734}"/>
              </a:ext>
            </a:extLst>
          </p:cNvPr>
          <p:cNvSpPr/>
          <p:nvPr/>
        </p:nvSpPr>
        <p:spPr>
          <a:xfrm>
            <a:off x="8994080" y="2396691"/>
            <a:ext cx="2513975"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Arrow: Curved Up 22">
            <a:extLst>
              <a:ext uri="{FF2B5EF4-FFF2-40B4-BE49-F238E27FC236}">
                <a16:creationId xmlns:a16="http://schemas.microsoft.com/office/drawing/2014/main" id="{091AB1AC-5840-470D-812B-8984493EAC6F}"/>
              </a:ext>
            </a:extLst>
          </p:cNvPr>
          <p:cNvSpPr/>
          <p:nvPr/>
        </p:nvSpPr>
        <p:spPr>
          <a:xfrm>
            <a:off x="5991546" y="2411636"/>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 name="Arrow: Curved Up 4">
            <a:extLst>
              <a:ext uri="{FF2B5EF4-FFF2-40B4-BE49-F238E27FC236}">
                <a16:creationId xmlns:a16="http://schemas.microsoft.com/office/drawing/2014/main" id="{F38D56CC-F3AF-4E91-82D4-DBC3DFDD47E8}"/>
              </a:ext>
            </a:extLst>
          </p:cNvPr>
          <p:cNvSpPr/>
          <p:nvPr/>
        </p:nvSpPr>
        <p:spPr>
          <a:xfrm>
            <a:off x="2621528" y="2396691"/>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 name="Content Placeholder 1">
            <a:extLst>
              <a:ext uri="{FF2B5EF4-FFF2-40B4-BE49-F238E27FC236}">
                <a16:creationId xmlns:a16="http://schemas.microsoft.com/office/drawing/2014/main" id="{A89C43E0-6522-42CC-AD0F-708361102ACA}"/>
              </a:ext>
            </a:extLst>
          </p:cNvPr>
          <p:cNvSpPr>
            <a:spLocks noGrp="1"/>
          </p:cNvSpPr>
          <p:nvPr>
            <p:ph idx="1"/>
          </p:nvPr>
        </p:nvSpPr>
        <p:spPr/>
        <p:txBody>
          <a:bodyPr/>
          <a:lstStyle/>
          <a:p>
            <a:pPr marL="0" indent="0">
              <a:buNone/>
            </a:pPr>
            <a:r>
              <a:rPr lang="en-GB" dirty="0"/>
              <a:t> </a:t>
            </a:r>
          </a:p>
        </p:txBody>
      </p:sp>
      <p:sp>
        <p:nvSpPr>
          <p:cNvPr id="3" name="Footer Placeholder 2">
            <a:extLst>
              <a:ext uri="{FF2B5EF4-FFF2-40B4-BE49-F238E27FC236}">
                <a16:creationId xmlns:a16="http://schemas.microsoft.com/office/drawing/2014/main" id="{73D48FD1-15DB-4909-A9AE-6A486E9C813F}"/>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99" b="1" i="0" u="none" strike="noStrike" kern="1200" cap="none" spc="0" normalizeH="0" baseline="0" noProof="0">
                <a:ln>
                  <a:noFill/>
                </a:ln>
                <a:solidFill>
                  <a:srgbClr val="40646D"/>
                </a:solidFill>
                <a:effectLst/>
                <a:uLnTx/>
                <a:uFillTx/>
                <a:latin typeface="Arial" panose="020B0604020202020204"/>
                <a:ea typeface="+mn-ea"/>
                <a:cs typeface="+mn-cs"/>
              </a:rPr>
              <a:t>VAT expenditures</a:t>
            </a:r>
            <a:endParaRPr kumimoji="0" lang="en-US" sz="999" b="1" i="0" u="none" strike="noStrike" kern="1200" cap="none" spc="0" normalizeH="0" baseline="0" noProof="0" dirty="0">
              <a:ln>
                <a:noFill/>
              </a:ln>
              <a:solidFill>
                <a:srgbClr val="40646D"/>
              </a:solidFill>
              <a:effectLst/>
              <a:uLnTx/>
              <a:uFillTx/>
              <a:latin typeface="Arial" panose="020B0604020202020204"/>
              <a:ea typeface="+mn-ea"/>
              <a:cs typeface="+mn-cs"/>
            </a:endParaRPr>
          </a:p>
        </p:txBody>
      </p:sp>
      <p:sp>
        <p:nvSpPr>
          <p:cNvPr id="4" name="Title 3">
            <a:extLst>
              <a:ext uri="{FF2B5EF4-FFF2-40B4-BE49-F238E27FC236}">
                <a16:creationId xmlns:a16="http://schemas.microsoft.com/office/drawing/2014/main" id="{3F0A622F-8475-445F-A110-2D433A51C1DF}"/>
              </a:ext>
            </a:extLst>
          </p:cNvPr>
          <p:cNvSpPr>
            <a:spLocks noGrp="1"/>
          </p:cNvSpPr>
          <p:nvPr>
            <p:ph type="title"/>
          </p:nvPr>
        </p:nvSpPr>
        <p:spPr>
          <a:xfrm>
            <a:off x="683941" y="342823"/>
            <a:ext cx="9533850" cy="571578"/>
          </a:xfrm>
        </p:spPr>
        <p:txBody>
          <a:bodyPr>
            <a:normAutofit fontScale="90000"/>
          </a:bodyPr>
          <a:lstStyle/>
          <a:p>
            <a:r>
              <a:rPr lang="en-GB" dirty="0"/>
              <a:t>VAT across a supply chain – wheat exemption</a:t>
            </a:r>
          </a:p>
        </p:txBody>
      </p:sp>
      <p:pic>
        <p:nvPicPr>
          <p:cNvPr id="1026" name="Picture 2" descr="Farmer Icon Vector Isolated On White Background, Logo Concept Of Farmer  Sign On Transparent Background, Filled Black Symbol Royalty Free Cliparts,  Vectors, And Stock Illustration. Image 111623698.">
            <a:extLst>
              <a:ext uri="{FF2B5EF4-FFF2-40B4-BE49-F238E27FC236}">
                <a16:creationId xmlns:a16="http://schemas.microsoft.com/office/drawing/2014/main" id="{A12259AA-46F6-4009-9FCC-D5E8DA22D8FD}"/>
              </a:ext>
            </a:extLst>
          </p:cNvPr>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27060" t="15091" r="27113" b="5868"/>
          <a:stretch/>
        </p:blipFill>
        <p:spPr bwMode="auto">
          <a:xfrm>
            <a:off x="2049444" y="1233491"/>
            <a:ext cx="628582" cy="108413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go For Rice Mill Clipart - Full Size Clipart (#508264) - PinClipart">
            <a:extLst>
              <a:ext uri="{FF2B5EF4-FFF2-40B4-BE49-F238E27FC236}">
                <a16:creationId xmlns:a16="http://schemas.microsoft.com/office/drawing/2014/main" id="{A07FA617-D626-4B6B-835F-E8519CC098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2842" y="1233491"/>
            <a:ext cx="1155203" cy="1084139"/>
          </a:xfrm>
          <a:prstGeom prst="rect">
            <a:avLst/>
          </a:prstGeom>
          <a:noFill/>
          <a:extLst>
            <a:ext uri="{909E8E84-426E-40DD-AFC4-6F175D3DCCD1}">
              <a14:hiddenFill xmlns:a14="http://schemas.microsoft.com/office/drawing/2010/main">
                <a:solidFill>
                  <a:srgbClr val="FFFFFF"/>
                </a:solidFill>
              </a14:hiddenFill>
            </a:ext>
          </a:extLst>
        </p:spPr>
      </p:pic>
      <p:sp>
        <p:nvSpPr>
          <p:cNvPr id="9" name="Speech Bubble: Rectangle with Corners Rounded 8">
            <a:extLst>
              <a:ext uri="{FF2B5EF4-FFF2-40B4-BE49-F238E27FC236}">
                <a16:creationId xmlns:a16="http://schemas.microsoft.com/office/drawing/2014/main" id="{CB3DD313-488D-481F-BF93-6576188D9264}"/>
              </a:ext>
            </a:extLst>
          </p:cNvPr>
          <p:cNvSpPr/>
          <p:nvPr/>
        </p:nvSpPr>
        <p:spPr>
          <a:xfrm>
            <a:off x="165164" y="2645252"/>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Sales</a:t>
            </a:r>
          </a:p>
        </p:txBody>
      </p:sp>
      <p:sp>
        <p:nvSpPr>
          <p:cNvPr id="10" name="Speech Bubble: Rectangle with Corners Rounded 9">
            <a:extLst>
              <a:ext uri="{FF2B5EF4-FFF2-40B4-BE49-F238E27FC236}">
                <a16:creationId xmlns:a16="http://schemas.microsoft.com/office/drawing/2014/main" id="{E5A47863-6842-47C0-9D89-DC9F9FC8C3D2}"/>
              </a:ext>
            </a:extLst>
          </p:cNvPr>
          <p:cNvSpPr/>
          <p:nvPr/>
        </p:nvSpPr>
        <p:spPr>
          <a:xfrm>
            <a:off x="165164" y="3532718"/>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charged on sales</a:t>
            </a:r>
          </a:p>
        </p:txBody>
      </p:sp>
      <p:sp>
        <p:nvSpPr>
          <p:cNvPr id="11" name="Speech Bubble: Rectangle with Corners Rounded 10">
            <a:extLst>
              <a:ext uri="{FF2B5EF4-FFF2-40B4-BE49-F238E27FC236}">
                <a16:creationId xmlns:a16="http://schemas.microsoft.com/office/drawing/2014/main" id="{7EE690DD-20BE-497A-BBCC-D64D6D1C602F}"/>
              </a:ext>
            </a:extLst>
          </p:cNvPr>
          <p:cNvSpPr/>
          <p:nvPr/>
        </p:nvSpPr>
        <p:spPr>
          <a:xfrm>
            <a:off x="3227230" y="264525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200</a:t>
            </a:r>
          </a:p>
        </p:txBody>
      </p:sp>
      <p:sp>
        <p:nvSpPr>
          <p:cNvPr id="12" name="Speech Bubble: Rectangle with Corners Rounded 11">
            <a:extLst>
              <a:ext uri="{FF2B5EF4-FFF2-40B4-BE49-F238E27FC236}">
                <a16:creationId xmlns:a16="http://schemas.microsoft.com/office/drawing/2014/main" id="{5E40F98B-4492-4AD8-8C19-ED7A8B208B97}"/>
              </a:ext>
            </a:extLst>
          </p:cNvPr>
          <p:cNvSpPr/>
          <p:nvPr/>
        </p:nvSpPr>
        <p:spPr>
          <a:xfrm>
            <a:off x="6620988" y="2647658"/>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500</a:t>
            </a:r>
          </a:p>
        </p:txBody>
      </p:sp>
      <p:sp>
        <p:nvSpPr>
          <p:cNvPr id="13" name="Speech Bubble: Rectangle with Corners Rounded 12">
            <a:extLst>
              <a:ext uri="{FF2B5EF4-FFF2-40B4-BE49-F238E27FC236}">
                <a16:creationId xmlns:a16="http://schemas.microsoft.com/office/drawing/2014/main" id="{1D288557-2AD3-47F7-9E4E-A9E2AF00DDBC}"/>
              </a:ext>
            </a:extLst>
          </p:cNvPr>
          <p:cNvSpPr/>
          <p:nvPr/>
        </p:nvSpPr>
        <p:spPr>
          <a:xfrm>
            <a:off x="9531533" y="264525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600</a:t>
            </a:r>
          </a:p>
        </p:txBody>
      </p:sp>
      <p:sp>
        <p:nvSpPr>
          <p:cNvPr id="14" name="Speech Bubble: Rectangle with Corners Rounded 13">
            <a:extLst>
              <a:ext uri="{FF2B5EF4-FFF2-40B4-BE49-F238E27FC236}">
                <a16:creationId xmlns:a16="http://schemas.microsoft.com/office/drawing/2014/main" id="{7C5427CA-AA6C-4574-AB91-4A3D6C3A4ED8}"/>
              </a:ext>
            </a:extLst>
          </p:cNvPr>
          <p:cNvSpPr/>
          <p:nvPr/>
        </p:nvSpPr>
        <p:spPr>
          <a:xfrm>
            <a:off x="3227230" y="3532718"/>
            <a:ext cx="1441519" cy="651444"/>
          </a:xfrm>
          <a:prstGeom prst="wedgeRoundRectCallout">
            <a:avLst>
              <a:gd name="adj1" fmla="val -29088"/>
              <a:gd name="adj2" fmla="val -31622"/>
              <a:gd name="adj3" fmla="val 16667"/>
            </a:avLst>
          </a:prstGeom>
          <a:solidFill>
            <a:schemeClr val="accent1"/>
          </a:solidFill>
          <a:ln w="28575">
            <a:solidFill>
              <a:schemeClr val="accent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15" name="Speech Bubble: Rectangle with Corners Rounded 14">
            <a:extLst>
              <a:ext uri="{FF2B5EF4-FFF2-40B4-BE49-F238E27FC236}">
                <a16:creationId xmlns:a16="http://schemas.microsoft.com/office/drawing/2014/main" id="{8B75F5D3-4180-4F3E-9673-B669751AA39E}"/>
              </a:ext>
            </a:extLst>
          </p:cNvPr>
          <p:cNvSpPr/>
          <p:nvPr/>
        </p:nvSpPr>
        <p:spPr>
          <a:xfrm>
            <a:off x="6620988" y="3532718"/>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100</a:t>
            </a:r>
          </a:p>
        </p:txBody>
      </p:sp>
      <p:sp>
        <p:nvSpPr>
          <p:cNvPr id="16" name="Speech Bubble: Rectangle with Corners Rounded 15">
            <a:extLst>
              <a:ext uri="{FF2B5EF4-FFF2-40B4-BE49-F238E27FC236}">
                <a16:creationId xmlns:a16="http://schemas.microsoft.com/office/drawing/2014/main" id="{10D9D1C9-F3FD-472D-9E1A-B5D9A86C471A}"/>
              </a:ext>
            </a:extLst>
          </p:cNvPr>
          <p:cNvSpPr/>
          <p:nvPr/>
        </p:nvSpPr>
        <p:spPr>
          <a:xfrm>
            <a:off x="9531533" y="353271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120</a:t>
            </a:r>
          </a:p>
        </p:txBody>
      </p:sp>
      <p:pic>
        <p:nvPicPr>
          <p:cNvPr id="1034" name="Picture 10" descr="Consumer Icons - Download Free Vector Icons | Noun Project">
            <a:extLst>
              <a:ext uri="{FF2B5EF4-FFF2-40B4-BE49-F238E27FC236}">
                <a16:creationId xmlns:a16="http://schemas.microsoft.com/office/drawing/2014/main" id="{9FEC99A5-DE1B-49F5-8FF7-74C940FAE086}"/>
              </a:ext>
            </a:extLst>
          </p:cNvPr>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841190" y="1233491"/>
            <a:ext cx="1084139" cy="1084139"/>
          </a:xfrm>
          <a:prstGeom prst="rect">
            <a:avLst/>
          </a:prstGeom>
          <a:noFill/>
          <a:extLst>
            <a:ext uri="{909E8E84-426E-40DD-AFC4-6F175D3DCCD1}">
              <a14:hiddenFill xmlns:a14="http://schemas.microsoft.com/office/drawing/2010/main">
                <a:solidFill>
                  <a:srgbClr val="FFFFFF"/>
                </a:solidFill>
              </a14:hiddenFill>
            </a:ext>
          </a:extLst>
        </p:spPr>
      </p:pic>
      <p:sp>
        <p:nvSpPr>
          <p:cNvPr id="18" name="Speech Bubble: Rectangle with Corners Rounded 17">
            <a:extLst>
              <a:ext uri="{FF2B5EF4-FFF2-40B4-BE49-F238E27FC236}">
                <a16:creationId xmlns:a16="http://schemas.microsoft.com/office/drawing/2014/main" id="{DAE9EC20-D135-4F85-8280-868BA47A1B88}"/>
              </a:ext>
            </a:extLst>
          </p:cNvPr>
          <p:cNvSpPr/>
          <p:nvPr/>
        </p:nvSpPr>
        <p:spPr>
          <a:xfrm>
            <a:off x="165163" y="4420184"/>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reclaimed by buyer</a:t>
            </a:r>
          </a:p>
        </p:txBody>
      </p:sp>
      <p:sp>
        <p:nvSpPr>
          <p:cNvPr id="19" name="Speech Bubble: Rectangle with Corners Rounded 18">
            <a:extLst>
              <a:ext uri="{FF2B5EF4-FFF2-40B4-BE49-F238E27FC236}">
                <a16:creationId xmlns:a16="http://schemas.microsoft.com/office/drawing/2014/main" id="{35C3C38D-73C1-41C8-AAEA-44D191D411EA}"/>
              </a:ext>
            </a:extLst>
          </p:cNvPr>
          <p:cNvSpPr/>
          <p:nvPr/>
        </p:nvSpPr>
        <p:spPr>
          <a:xfrm>
            <a:off x="3227230" y="4420184"/>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0" name="Speech Bubble: Rectangle with Corners Rounded 19">
            <a:extLst>
              <a:ext uri="{FF2B5EF4-FFF2-40B4-BE49-F238E27FC236}">
                <a16:creationId xmlns:a16="http://schemas.microsoft.com/office/drawing/2014/main" id="{11A39430-00E8-4C23-B096-B89B48862ADB}"/>
              </a:ext>
            </a:extLst>
          </p:cNvPr>
          <p:cNvSpPr/>
          <p:nvPr/>
        </p:nvSpPr>
        <p:spPr>
          <a:xfrm>
            <a:off x="6620987" y="441777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100</a:t>
            </a:r>
          </a:p>
        </p:txBody>
      </p:sp>
      <p:sp>
        <p:nvSpPr>
          <p:cNvPr id="21" name="Speech Bubble: Rectangle with Corners Rounded 20">
            <a:extLst>
              <a:ext uri="{FF2B5EF4-FFF2-40B4-BE49-F238E27FC236}">
                <a16:creationId xmlns:a16="http://schemas.microsoft.com/office/drawing/2014/main" id="{AF28C2E9-1A44-4C07-9511-F3738242C1C8}"/>
              </a:ext>
            </a:extLst>
          </p:cNvPr>
          <p:cNvSpPr/>
          <p:nvPr/>
        </p:nvSpPr>
        <p:spPr>
          <a:xfrm>
            <a:off x="9531533" y="4417778"/>
            <a:ext cx="1441519" cy="651444"/>
          </a:xfrm>
          <a:prstGeom prst="wedgeRoundRectCallout">
            <a:avLst>
              <a:gd name="adj1" fmla="val -29088"/>
              <a:gd name="adj2" fmla="val -31622"/>
              <a:gd name="adj3" fmla="val 16667"/>
            </a:avLst>
          </a:prstGeom>
          <a:solidFill>
            <a:schemeClr val="accent4"/>
          </a:solidFill>
          <a:ln w="28575">
            <a:solidFill>
              <a:schemeClr val="accent4">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5" name="Speech Bubble: Rectangle with Corners Rounded 24">
            <a:extLst>
              <a:ext uri="{FF2B5EF4-FFF2-40B4-BE49-F238E27FC236}">
                <a16:creationId xmlns:a16="http://schemas.microsoft.com/office/drawing/2014/main" id="{5D72E0C1-846D-47AC-8403-678D3491AC6A}"/>
              </a:ext>
            </a:extLst>
          </p:cNvPr>
          <p:cNvSpPr/>
          <p:nvPr/>
        </p:nvSpPr>
        <p:spPr>
          <a:xfrm>
            <a:off x="165163" y="5251028"/>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Net VAT on transaction</a:t>
            </a:r>
          </a:p>
        </p:txBody>
      </p:sp>
      <p:sp>
        <p:nvSpPr>
          <p:cNvPr id="26" name="Speech Bubble: Rectangle with Corners Rounded 25">
            <a:extLst>
              <a:ext uri="{FF2B5EF4-FFF2-40B4-BE49-F238E27FC236}">
                <a16:creationId xmlns:a16="http://schemas.microsoft.com/office/drawing/2014/main" id="{8C430231-5A75-4434-8D84-807ECE19D076}"/>
              </a:ext>
            </a:extLst>
          </p:cNvPr>
          <p:cNvSpPr/>
          <p:nvPr/>
        </p:nvSpPr>
        <p:spPr>
          <a:xfrm>
            <a:off x="3227230" y="525212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7" name="Speech Bubble: Rectangle with Corners Rounded 26">
            <a:extLst>
              <a:ext uri="{FF2B5EF4-FFF2-40B4-BE49-F238E27FC236}">
                <a16:creationId xmlns:a16="http://schemas.microsoft.com/office/drawing/2014/main" id="{FAE16521-42D8-4DBC-9AD7-F290E227DEFB}"/>
              </a:ext>
            </a:extLst>
          </p:cNvPr>
          <p:cNvSpPr/>
          <p:nvPr/>
        </p:nvSpPr>
        <p:spPr>
          <a:xfrm>
            <a:off x="6620988" y="5254528"/>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8" name="Speech Bubble: Rectangle with Corners Rounded 27">
            <a:extLst>
              <a:ext uri="{FF2B5EF4-FFF2-40B4-BE49-F238E27FC236}">
                <a16:creationId xmlns:a16="http://schemas.microsoft.com/office/drawing/2014/main" id="{9A78104A-5E0C-41AC-9D65-24CB8B33CA15}"/>
              </a:ext>
            </a:extLst>
          </p:cNvPr>
          <p:cNvSpPr/>
          <p:nvPr/>
        </p:nvSpPr>
        <p:spPr>
          <a:xfrm>
            <a:off x="9531533" y="525212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120</a:t>
            </a:r>
          </a:p>
        </p:txBody>
      </p:sp>
      <p:pic>
        <p:nvPicPr>
          <p:cNvPr id="6" name="Picture 4" descr="Bakery Icon, Simple Style. Illustration par anatolir56 · Creative Fabrica">
            <a:extLst>
              <a:ext uri="{FF2B5EF4-FFF2-40B4-BE49-F238E27FC236}">
                <a16:creationId xmlns:a16="http://schemas.microsoft.com/office/drawing/2014/main" id="{77DA2A0B-ED39-9B2D-E3A2-182B05B7A8CF}"/>
              </a:ext>
            </a:extLst>
          </p:cNvPr>
          <p:cNvPicPr>
            <a:picLocks noChangeAspect="1" noChangeArrowheads="1"/>
          </p:cNvPicPr>
          <p:nvPr/>
        </p:nvPicPr>
        <p:blipFill rotWithShape="1">
          <a:blip r:embed="rId5">
            <a:duotone>
              <a:schemeClr val="accent6">
                <a:shade val="45000"/>
                <a:satMod val="135000"/>
              </a:schemeClr>
              <a:prstClr val="white"/>
            </a:duotone>
            <a:extLst>
              <a:ext uri="{28A0092B-C50C-407E-A947-70E740481C1C}">
                <a14:useLocalDpi xmlns:a14="http://schemas.microsoft.com/office/drawing/2010/main" val="0"/>
              </a:ext>
            </a:extLst>
          </a:blip>
          <a:srcRect l="19868" t="13764" r="19920" b="14466"/>
          <a:stretch/>
        </p:blipFill>
        <p:spPr bwMode="auto">
          <a:xfrm>
            <a:off x="8174698" y="1233491"/>
            <a:ext cx="1363437" cy="1084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3997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5" grpId="0" animBg="1"/>
      <p:bldP spid="9" grpId="0" animBg="1"/>
      <p:bldP spid="10" grpId="0" animBg="1"/>
      <p:bldP spid="11" grpId="0" animBg="1"/>
      <p:bldP spid="12" grpId="0" animBg="1"/>
      <p:bldP spid="13" grpId="0" animBg="1"/>
      <p:bldP spid="14" grpId="0" animBg="1"/>
      <p:bldP spid="15" grpId="0" animBg="1"/>
      <p:bldP spid="16" grpId="0" animBg="1"/>
      <p:bldP spid="18" grpId="0" animBg="1"/>
      <p:bldP spid="19" grpId="0" animBg="1"/>
      <p:bldP spid="20" grpId="0" animBg="1"/>
      <p:bldP spid="21" grpId="0" animBg="1"/>
      <p:bldP spid="25" grpId="0" animBg="1"/>
      <p:bldP spid="26" grpId="0" animBg="1"/>
      <p:bldP spid="27"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rrow: Curved Up 23">
            <a:extLst>
              <a:ext uri="{FF2B5EF4-FFF2-40B4-BE49-F238E27FC236}">
                <a16:creationId xmlns:a16="http://schemas.microsoft.com/office/drawing/2014/main" id="{1F9B909C-2A0B-4C8C-A783-935C6739A734}"/>
              </a:ext>
            </a:extLst>
          </p:cNvPr>
          <p:cNvSpPr/>
          <p:nvPr/>
        </p:nvSpPr>
        <p:spPr>
          <a:xfrm>
            <a:off x="8994080" y="2396691"/>
            <a:ext cx="2513975"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3" name="Arrow: Curved Up 22">
            <a:extLst>
              <a:ext uri="{FF2B5EF4-FFF2-40B4-BE49-F238E27FC236}">
                <a16:creationId xmlns:a16="http://schemas.microsoft.com/office/drawing/2014/main" id="{091AB1AC-5840-470D-812B-8984493EAC6F}"/>
              </a:ext>
            </a:extLst>
          </p:cNvPr>
          <p:cNvSpPr/>
          <p:nvPr/>
        </p:nvSpPr>
        <p:spPr>
          <a:xfrm>
            <a:off x="5991546" y="2411636"/>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 name="Arrow: Curved Up 4">
            <a:extLst>
              <a:ext uri="{FF2B5EF4-FFF2-40B4-BE49-F238E27FC236}">
                <a16:creationId xmlns:a16="http://schemas.microsoft.com/office/drawing/2014/main" id="{F38D56CC-F3AF-4E91-82D4-DBC3DFDD47E8}"/>
              </a:ext>
            </a:extLst>
          </p:cNvPr>
          <p:cNvSpPr/>
          <p:nvPr/>
        </p:nvSpPr>
        <p:spPr>
          <a:xfrm>
            <a:off x="2621528" y="2396691"/>
            <a:ext cx="2864871" cy="651444"/>
          </a:xfrm>
          <a:prstGeom prst="curvedUpArrow">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 name="Content Placeholder 1">
            <a:extLst>
              <a:ext uri="{FF2B5EF4-FFF2-40B4-BE49-F238E27FC236}">
                <a16:creationId xmlns:a16="http://schemas.microsoft.com/office/drawing/2014/main" id="{A89C43E0-6522-42CC-AD0F-708361102ACA}"/>
              </a:ext>
            </a:extLst>
          </p:cNvPr>
          <p:cNvSpPr>
            <a:spLocks noGrp="1"/>
          </p:cNvSpPr>
          <p:nvPr>
            <p:ph idx="1"/>
          </p:nvPr>
        </p:nvSpPr>
        <p:spPr/>
        <p:txBody>
          <a:bodyPr/>
          <a:lstStyle/>
          <a:p>
            <a:pPr marL="0" indent="0">
              <a:buNone/>
            </a:pPr>
            <a:r>
              <a:rPr lang="en-GB" dirty="0"/>
              <a:t> </a:t>
            </a:r>
          </a:p>
        </p:txBody>
      </p:sp>
      <p:sp>
        <p:nvSpPr>
          <p:cNvPr id="3" name="Footer Placeholder 2">
            <a:extLst>
              <a:ext uri="{FF2B5EF4-FFF2-40B4-BE49-F238E27FC236}">
                <a16:creationId xmlns:a16="http://schemas.microsoft.com/office/drawing/2014/main" id="{73D48FD1-15DB-4909-A9AE-6A486E9C813F}"/>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99" b="1" i="0" u="none" strike="noStrike" kern="1200" cap="none" spc="0" normalizeH="0" baseline="0" noProof="0">
                <a:ln>
                  <a:noFill/>
                </a:ln>
                <a:solidFill>
                  <a:srgbClr val="40646D"/>
                </a:solidFill>
                <a:effectLst/>
                <a:uLnTx/>
                <a:uFillTx/>
                <a:latin typeface="Arial" panose="020B0604020202020204"/>
                <a:ea typeface="+mn-ea"/>
                <a:cs typeface="+mn-cs"/>
              </a:rPr>
              <a:t>VAT expenditures</a:t>
            </a:r>
            <a:endParaRPr kumimoji="0" lang="en-US" sz="999" b="1" i="0" u="none" strike="noStrike" kern="1200" cap="none" spc="0" normalizeH="0" baseline="0" noProof="0" dirty="0">
              <a:ln>
                <a:noFill/>
              </a:ln>
              <a:solidFill>
                <a:srgbClr val="40646D"/>
              </a:solidFill>
              <a:effectLst/>
              <a:uLnTx/>
              <a:uFillTx/>
              <a:latin typeface="Arial" panose="020B0604020202020204"/>
              <a:ea typeface="+mn-ea"/>
              <a:cs typeface="+mn-cs"/>
            </a:endParaRPr>
          </a:p>
        </p:txBody>
      </p:sp>
      <p:sp>
        <p:nvSpPr>
          <p:cNvPr id="4" name="Title 3">
            <a:extLst>
              <a:ext uri="{FF2B5EF4-FFF2-40B4-BE49-F238E27FC236}">
                <a16:creationId xmlns:a16="http://schemas.microsoft.com/office/drawing/2014/main" id="{3F0A622F-8475-445F-A110-2D433A51C1DF}"/>
              </a:ext>
            </a:extLst>
          </p:cNvPr>
          <p:cNvSpPr>
            <a:spLocks noGrp="1"/>
          </p:cNvSpPr>
          <p:nvPr>
            <p:ph type="title"/>
          </p:nvPr>
        </p:nvSpPr>
        <p:spPr>
          <a:xfrm>
            <a:off x="683941" y="342823"/>
            <a:ext cx="10574085" cy="571578"/>
          </a:xfrm>
        </p:spPr>
        <p:txBody>
          <a:bodyPr>
            <a:normAutofit fontScale="90000"/>
          </a:bodyPr>
          <a:lstStyle/>
          <a:p>
            <a:r>
              <a:rPr lang="en-GB" dirty="0"/>
              <a:t>VAT across a supply chain – flour exemption</a:t>
            </a:r>
          </a:p>
        </p:txBody>
      </p:sp>
      <p:pic>
        <p:nvPicPr>
          <p:cNvPr id="1026" name="Picture 2" descr="Farmer Icon Vector Isolated On White Background, Logo Concept Of Farmer  Sign On Transparent Background, Filled Black Symbol Royalty Free Cliparts,  Vectors, And Stock Illustration. Image 111623698.">
            <a:extLst>
              <a:ext uri="{FF2B5EF4-FFF2-40B4-BE49-F238E27FC236}">
                <a16:creationId xmlns:a16="http://schemas.microsoft.com/office/drawing/2014/main" id="{A12259AA-46F6-4009-9FCC-D5E8DA22D8FD}"/>
              </a:ext>
            </a:extLst>
          </p:cNvPr>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27060" t="15091" r="27113" b="5868"/>
          <a:stretch/>
        </p:blipFill>
        <p:spPr bwMode="auto">
          <a:xfrm>
            <a:off x="2049444" y="1233491"/>
            <a:ext cx="628582" cy="108413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go For Rice Mill Clipart - Full Size Clipart (#508264) - PinClipart">
            <a:extLst>
              <a:ext uri="{FF2B5EF4-FFF2-40B4-BE49-F238E27FC236}">
                <a16:creationId xmlns:a16="http://schemas.microsoft.com/office/drawing/2014/main" id="{A07FA617-D626-4B6B-835F-E8519CC098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2842" y="1233491"/>
            <a:ext cx="1155203" cy="1084139"/>
          </a:xfrm>
          <a:prstGeom prst="rect">
            <a:avLst/>
          </a:prstGeom>
          <a:noFill/>
          <a:extLst>
            <a:ext uri="{909E8E84-426E-40DD-AFC4-6F175D3DCCD1}">
              <a14:hiddenFill xmlns:a14="http://schemas.microsoft.com/office/drawing/2010/main">
                <a:solidFill>
                  <a:srgbClr val="FFFFFF"/>
                </a:solidFill>
              </a14:hiddenFill>
            </a:ext>
          </a:extLst>
        </p:spPr>
      </p:pic>
      <p:sp>
        <p:nvSpPr>
          <p:cNvPr id="9" name="Speech Bubble: Rectangle with Corners Rounded 8">
            <a:extLst>
              <a:ext uri="{FF2B5EF4-FFF2-40B4-BE49-F238E27FC236}">
                <a16:creationId xmlns:a16="http://schemas.microsoft.com/office/drawing/2014/main" id="{CB3DD313-488D-481F-BF93-6576188D9264}"/>
              </a:ext>
            </a:extLst>
          </p:cNvPr>
          <p:cNvSpPr/>
          <p:nvPr/>
        </p:nvSpPr>
        <p:spPr>
          <a:xfrm>
            <a:off x="165164" y="2645252"/>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Sales</a:t>
            </a:r>
          </a:p>
        </p:txBody>
      </p:sp>
      <p:sp>
        <p:nvSpPr>
          <p:cNvPr id="10" name="Speech Bubble: Rectangle with Corners Rounded 9">
            <a:extLst>
              <a:ext uri="{FF2B5EF4-FFF2-40B4-BE49-F238E27FC236}">
                <a16:creationId xmlns:a16="http://schemas.microsoft.com/office/drawing/2014/main" id="{E5A47863-6842-47C0-9D89-DC9F9FC8C3D2}"/>
              </a:ext>
            </a:extLst>
          </p:cNvPr>
          <p:cNvSpPr/>
          <p:nvPr/>
        </p:nvSpPr>
        <p:spPr>
          <a:xfrm>
            <a:off x="165164" y="3532718"/>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charged on sales</a:t>
            </a:r>
          </a:p>
        </p:txBody>
      </p:sp>
      <p:sp>
        <p:nvSpPr>
          <p:cNvPr id="11" name="Speech Bubble: Rectangle with Corners Rounded 10">
            <a:extLst>
              <a:ext uri="{FF2B5EF4-FFF2-40B4-BE49-F238E27FC236}">
                <a16:creationId xmlns:a16="http://schemas.microsoft.com/office/drawing/2014/main" id="{7EE690DD-20BE-497A-BBCC-D64D6D1C602F}"/>
              </a:ext>
            </a:extLst>
          </p:cNvPr>
          <p:cNvSpPr/>
          <p:nvPr/>
        </p:nvSpPr>
        <p:spPr>
          <a:xfrm>
            <a:off x="3227230" y="264525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200</a:t>
            </a:r>
          </a:p>
        </p:txBody>
      </p:sp>
      <p:sp>
        <p:nvSpPr>
          <p:cNvPr id="12" name="Speech Bubble: Rectangle with Corners Rounded 11">
            <a:extLst>
              <a:ext uri="{FF2B5EF4-FFF2-40B4-BE49-F238E27FC236}">
                <a16:creationId xmlns:a16="http://schemas.microsoft.com/office/drawing/2014/main" id="{5E40F98B-4492-4AD8-8C19-ED7A8B208B97}"/>
              </a:ext>
            </a:extLst>
          </p:cNvPr>
          <p:cNvSpPr/>
          <p:nvPr/>
        </p:nvSpPr>
        <p:spPr>
          <a:xfrm>
            <a:off x="6620988" y="2647658"/>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500</a:t>
            </a:r>
          </a:p>
        </p:txBody>
      </p:sp>
      <p:sp>
        <p:nvSpPr>
          <p:cNvPr id="13" name="Speech Bubble: Rectangle with Corners Rounded 12">
            <a:extLst>
              <a:ext uri="{FF2B5EF4-FFF2-40B4-BE49-F238E27FC236}">
                <a16:creationId xmlns:a16="http://schemas.microsoft.com/office/drawing/2014/main" id="{1D288557-2AD3-47F7-9E4E-A9E2AF00DDBC}"/>
              </a:ext>
            </a:extLst>
          </p:cNvPr>
          <p:cNvSpPr/>
          <p:nvPr/>
        </p:nvSpPr>
        <p:spPr>
          <a:xfrm>
            <a:off x="9531533" y="264525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600</a:t>
            </a:r>
          </a:p>
        </p:txBody>
      </p:sp>
      <p:sp>
        <p:nvSpPr>
          <p:cNvPr id="14" name="Speech Bubble: Rectangle with Corners Rounded 13">
            <a:extLst>
              <a:ext uri="{FF2B5EF4-FFF2-40B4-BE49-F238E27FC236}">
                <a16:creationId xmlns:a16="http://schemas.microsoft.com/office/drawing/2014/main" id="{7C5427CA-AA6C-4574-AB91-4A3D6C3A4ED8}"/>
              </a:ext>
            </a:extLst>
          </p:cNvPr>
          <p:cNvSpPr/>
          <p:nvPr/>
        </p:nvSpPr>
        <p:spPr>
          <a:xfrm>
            <a:off x="3227230" y="3532718"/>
            <a:ext cx="1441519" cy="651444"/>
          </a:xfrm>
          <a:prstGeom prst="wedgeRoundRectCallout">
            <a:avLst>
              <a:gd name="adj1" fmla="val -29088"/>
              <a:gd name="adj2" fmla="val -31622"/>
              <a:gd name="adj3" fmla="val 16667"/>
            </a:avLst>
          </a:prstGeom>
          <a:solidFill>
            <a:schemeClr val="accent1"/>
          </a:solidFill>
          <a:ln w="28575">
            <a:solidFill>
              <a:schemeClr val="accent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40</a:t>
            </a:r>
          </a:p>
        </p:txBody>
      </p:sp>
      <p:sp>
        <p:nvSpPr>
          <p:cNvPr id="15" name="Speech Bubble: Rectangle with Corners Rounded 14">
            <a:extLst>
              <a:ext uri="{FF2B5EF4-FFF2-40B4-BE49-F238E27FC236}">
                <a16:creationId xmlns:a16="http://schemas.microsoft.com/office/drawing/2014/main" id="{8B75F5D3-4180-4F3E-9673-B669751AA39E}"/>
              </a:ext>
            </a:extLst>
          </p:cNvPr>
          <p:cNvSpPr/>
          <p:nvPr/>
        </p:nvSpPr>
        <p:spPr>
          <a:xfrm>
            <a:off x="6620988" y="3532718"/>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16" name="Speech Bubble: Rectangle with Corners Rounded 15">
            <a:extLst>
              <a:ext uri="{FF2B5EF4-FFF2-40B4-BE49-F238E27FC236}">
                <a16:creationId xmlns:a16="http://schemas.microsoft.com/office/drawing/2014/main" id="{10D9D1C9-F3FD-472D-9E1A-B5D9A86C471A}"/>
              </a:ext>
            </a:extLst>
          </p:cNvPr>
          <p:cNvSpPr/>
          <p:nvPr/>
        </p:nvSpPr>
        <p:spPr>
          <a:xfrm>
            <a:off x="9531533" y="353271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120</a:t>
            </a:r>
          </a:p>
        </p:txBody>
      </p:sp>
      <p:pic>
        <p:nvPicPr>
          <p:cNvPr id="1034" name="Picture 10" descr="Consumer Icons - Download Free Vector Icons | Noun Project">
            <a:extLst>
              <a:ext uri="{FF2B5EF4-FFF2-40B4-BE49-F238E27FC236}">
                <a16:creationId xmlns:a16="http://schemas.microsoft.com/office/drawing/2014/main" id="{9FEC99A5-DE1B-49F5-8FF7-74C940FAE086}"/>
              </a:ext>
            </a:extLst>
          </p:cNvPr>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841190" y="1233491"/>
            <a:ext cx="1084139" cy="1084139"/>
          </a:xfrm>
          <a:prstGeom prst="rect">
            <a:avLst/>
          </a:prstGeom>
          <a:noFill/>
          <a:extLst>
            <a:ext uri="{909E8E84-426E-40DD-AFC4-6F175D3DCCD1}">
              <a14:hiddenFill xmlns:a14="http://schemas.microsoft.com/office/drawing/2010/main">
                <a:solidFill>
                  <a:srgbClr val="FFFFFF"/>
                </a:solidFill>
              </a14:hiddenFill>
            </a:ext>
          </a:extLst>
        </p:spPr>
      </p:pic>
      <p:sp>
        <p:nvSpPr>
          <p:cNvPr id="18" name="Speech Bubble: Rectangle with Corners Rounded 17">
            <a:extLst>
              <a:ext uri="{FF2B5EF4-FFF2-40B4-BE49-F238E27FC236}">
                <a16:creationId xmlns:a16="http://schemas.microsoft.com/office/drawing/2014/main" id="{DAE9EC20-D135-4F85-8280-868BA47A1B88}"/>
              </a:ext>
            </a:extLst>
          </p:cNvPr>
          <p:cNvSpPr/>
          <p:nvPr/>
        </p:nvSpPr>
        <p:spPr>
          <a:xfrm>
            <a:off x="165163" y="4420184"/>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VAT reclaimed by buyer</a:t>
            </a:r>
          </a:p>
        </p:txBody>
      </p:sp>
      <p:sp>
        <p:nvSpPr>
          <p:cNvPr id="19" name="Speech Bubble: Rectangle with Corners Rounded 18">
            <a:extLst>
              <a:ext uri="{FF2B5EF4-FFF2-40B4-BE49-F238E27FC236}">
                <a16:creationId xmlns:a16="http://schemas.microsoft.com/office/drawing/2014/main" id="{35C3C38D-73C1-41C8-AAEA-44D191D411EA}"/>
              </a:ext>
            </a:extLst>
          </p:cNvPr>
          <p:cNvSpPr/>
          <p:nvPr/>
        </p:nvSpPr>
        <p:spPr>
          <a:xfrm>
            <a:off x="3227230" y="4420184"/>
            <a:ext cx="1441519" cy="651444"/>
          </a:xfrm>
          <a:prstGeom prst="wedgeRoundRectCallout">
            <a:avLst>
              <a:gd name="adj1" fmla="val -29088"/>
              <a:gd name="adj2" fmla="val -31622"/>
              <a:gd name="adj3" fmla="val 16667"/>
            </a:avLst>
          </a:prstGeom>
          <a:solidFill>
            <a:schemeClr val="accent5"/>
          </a:solidFill>
          <a:ln w="28575">
            <a:solidFill>
              <a:schemeClr val="accent5">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0" name="Speech Bubble: Rectangle with Corners Rounded 19">
            <a:extLst>
              <a:ext uri="{FF2B5EF4-FFF2-40B4-BE49-F238E27FC236}">
                <a16:creationId xmlns:a16="http://schemas.microsoft.com/office/drawing/2014/main" id="{11A39430-00E8-4C23-B096-B89B48862ADB}"/>
              </a:ext>
            </a:extLst>
          </p:cNvPr>
          <p:cNvSpPr/>
          <p:nvPr/>
        </p:nvSpPr>
        <p:spPr>
          <a:xfrm>
            <a:off x="6620987" y="4417778"/>
            <a:ext cx="1441519" cy="651444"/>
          </a:xfrm>
          <a:prstGeom prst="wedgeRoundRectCallout">
            <a:avLst>
              <a:gd name="adj1" fmla="val -29088"/>
              <a:gd name="adj2" fmla="val -31622"/>
              <a:gd name="adj3" fmla="val 16667"/>
            </a:avLst>
          </a:prstGeom>
          <a:solidFill>
            <a:schemeClr val="accent6"/>
          </a:solidFill>
          <a:ln w="28575">
            <a:solidFill>
              <a:schemeClr val="accent6">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1" name="Speech Bubble: Rectangle with Corners Rounded 20">
            <a:extLst>
              <a:ext uri="{FF2B5EF4-FFF2-40B4-BE49-F238E27FC236}">
                <a16:creationId xmlns:a16="http://schemas.microsoft.com/office/drawing/2014/main" id="{AF28C2E9-1A44-4C07-9511-F3738242C1C8}"/>
              </a:ext>
            </a:extLst>
          </p:cNvPr>
          <p:cNvSpPr/>
          <p:nvPr/>
        </p:nvSpPr>
        <p:spPr>
          <a:xfrm>
            <a:off x="9531533" y="4417778"/>
            <a:ext cx="1441519" cy="651444"/>
          </a:xfrm>
          <a:prstGeom prst="wedgeRoundRectCallout">
            <a:avLst>
              <a:gd name="adj1" fmla="val -29088"/>
              <a:gd name="adj2" fmla="val -31622"/>
              <a:gd name="adj3" fmla="val 16667"/>
            </a:avLst>
          </a:prstGeom>
          <a:solidFill>
            <a:schemeClr val="accent4"/>
          </a:solidFill>
          <a:ln w="28575">
            <a:solidFill>
              <a:schemeClr val="accent4">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lumMod val="85000"/>
                  </a:srgbClr>
                </a:solidFill>
                <a:effectLst/>
                <a:uLnTx/>
                <a:uFillTx/>
                <a:latin typeface="Arial" panose="020B0604020202020204"/>
                <a:ea typeface="+mn-ea"/>
                <a:cs typeface="+mn-cs"/>
              </a:rPr>
              <a:t>0</a:t>
            </a:r>
          </a:p>
        </p:txBody>
      </p:sp>
      <p:sp>
        <p:nvSpPr>
          <p:cNvPr id="25" name="Speech Bubble: Rectangle with Corners Rounded 24">
            <a:extLst>
              <a:ext uri="{FF2B5EF4-FFF2-40B4-BE49-F238E27FC236}">
                <a16:creationId xmlns:a16="http://schemas.microsoft.com/office/drawing/2014/main" id="{5D72E0C1-846D-47AC-8403-678D3491AC6A}"/>
              </a:ext>
            </a:extLst>
          </p:cNvPr>
          <p:cNvSpPr/>
          <p:nvPr/>
        </p:nvSpPr>
        <p:spPr>
          <a:xfrm>
            <a:off x="165163" y="5251028"/>
            <a:ext cx="1731015"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Net VAT on transaction</a:t>
            </a:r>
          </a:p>
        </p:txBody>
      </p:sp>
      <p:sp>
        <p:nvSpPr>
          <p:cNvPr id="26" name="Speech Bubble: Rectangle with Corners Rounded 25">
            <a:extLst>
              <a:ext uri="{FF2B5EF4-FFF2-40B4-BE49-F238E27FC236}">
                <a16:creationId xmlns:a16="http://schemas.microsoft.com/office/drawing/2014/main" id="{8C430231-5A75-4434-8D84-807ECE19D076}"/>
              </a:ext>
            </a:extLst>
          </p:cNvPr>
          <p:cNvSpPr/>
          <p:nvPr/>
        </p:nvSpPr>
        <p:spPr>
          <a:xfrm>
            <a:off x="3227230" y="525212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40</a:t>
            </a:r>
          </a:p>
        </p:txBody>
      </p:sp>
      <p:sp>
        <p:nvSpPr>
          <p:cNvPr id="27" name="Speech Bubble: Rectangle with Corners Rounded 26">
            <a:extLst>
              <a:ext uri="{FF2B5EF4-FFF2-40B4-BE49-F238E27FC236}">
                <a16:creationId xmlns:a16="http://schemas.microsoft.com/office/drawing/2014/main" id="{FAE16521-42D8-4DBC-9AD7-F290E227DEFB}"/>
              </a:ext>
            </a:extLst>
          </p:cNvPr>
          <p:cNvSpPr/>
          <p:nvPr/>
        </p:nvSpPr>
        <p:spPr>
          <a:xfrm>
            <a:off x="6620988" y="5254528"/>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0</a:t>
            </a:r>
          </a:p>
        </p:txBody>
      </p:sp>
      <p:sp>
        <p:nvSpPr>
          <p:cNvPr id="28" name="Speech Bubble: Rectangle with Corners Rounded 27">
            <a:extLst>
              <a:ext uri="{FF2B5EF4-FFF2-40B4-BE49-F238E27FC236}">
                <a16:creationId xmlns:a16="http://schemas.microsoft.com/office/drawing/2014/main" id="{9A78104A-5E0C-41AC-9D65-24CB8B33CA15}"/>
              </a:ext>
            </a:extLst>
          </p:cNvPr>
          <p:cNvSpPr/>
          <p:nvPr/>
        </p:nvSpPr>
        <p:spPr>
          <a:xfrm>
            <a:off x="9531533" y="5252122"/>
            <a:ext cx="1441519" cy="651444"/>
          </a:xfrm>
          <a:prstGeom prst="wedgeRoundRectCallout">
            <a:avLst>
              <a:gd name="adj1" fmla="val -29088"/>
              <a:gd name="adj2" fmla="val -31622"/>
              <a:gd name="adj3" fmla="val 16667"/>
            </a:avLst>
          </a:prstGeom>
          <a:solidFill>
            <a:schemeClr val="bg2">
              <a:lumMod val="40000"/>
              <a:lumOff val="60000"/>
            </a:schemeClr>
          </a:solidFill>
          <a:ln w="28575">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1088481"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a:ea typeface="+mn-ea"/>
                <a:cs typeface="+mn-cs"/>
              </a:rPr>
              <a:t>120</a:t>
            </a:r>
          </a:p>
        </p:txBody>
      </p:sp>
      <p:pic>
        <p:nvPicPr>
          <p:cNvPr id="6" name="Picture 4" descr="Bakery Icon, Simple Style. Illustration par anatolir56 · Creative Fabrica">
            <a:extLst>
              <a:ext uri="{FF2B5EF4-FFF2-40B4-BE49-F238E27FC236}">
                <a16:creationId xmlns:a16="http://schemas.microsoft.com/office/drawing/2014/main" id="{774791E7-F762-DAD5-57AA-C95946B34D88}"/>
              </a:ext>
            </a:extLst>
          </p:cNvPr>
          <p:cNvPicPr>
            <a:picLocks noChangeAspect="1" noChangeArrowheads="1"/>
          </p:cNvPicPr>
          <p:nvPr/>
        </p:nvPicPr>
        <p:blipFill rotWithShape="1">
          <a:blip r:embed="rId5">
            <a:duotone>
              <a:schemeClr val="accent6">
                <a:shade val="45000"/>
                <a:satMod val="135000"/>
              </a:schemeClr>
              <a:prstClr val="white"/>
            </a:duotone>
            <a:extLst>
              <a:ext uri="{28A0092B-C50C-407E-A947-70E740481C1C}">
                <a14:useLocalDpi xmlns:a14="http://schemas.microsoft.com/office/drawing/2010/main" val="0"/>
              </a:ext>
            </a:extLst>
          </a:blip>
          <a:srcRect l="19868" t="13764" r="19920" b="14466"/>
          <a:stretch/>
        </p:blipFill>
        <p:spPr bwMode="auto">
          <a:xfrm>
            <a:off x="8174698" y="1233491"/>
            <a:ext cx="1363437" cy="1084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1176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5" grpId="0" animBg="1"/>
      <p:bldP spid="9" grpId="0" animBg="1"/>
      <p:bldP spid="10" grpId="0" animBg="1"/>
      <p:bldP spid="11" grpId="0" animBg="1"/>
      <p:bldP spid="12" grpId="0" animBg="1"/>
      <p:bldP spid="13" grpId="0" animBg="1"/>
      <p:bldP spid="14" grpId="0" animBg="1"/>
      <p:bldP spid="15" grpId="0" animBg="1"/>
      <p:bldP spid="16" grpId="0" animBg="1"/>
      <p:bldP spid="18" grpId="0" animBg="1"/>
      <p:bldP spid="19" grpId="0" animBg="1"/>
      <p:bldP spid="20" grpId="0" animBg="1"/>
      <p:bldP spid="21" grpId="0" animBg="1"/>
      <p:bldP spid="25" grpId="0" animBg="1"/>
      <p:bldP spid="26" grpId="0" animBg="1"/>
      <p:bldP spid="27" grpId="0" animBg="1"/>
      <p:bldP spid="28" grpId="0" animBg="1"/>
    </p:bldLst>
  </p:timing>
</p:sld>
</file>

<file path=ppt/theme/theme1.xml><?xml version="1.0" encoding="utf-8"?>
<a:theme xmlns:a="http://schemas.openxmlformats.org/drawingml/2006/main" name="IFS-Theme">
  <a:themeElements>
    <a:clrScheme name="IFS-Theme">
      <a:dk1>
        <a:srgbClr val="000000"/>
      </a:dk1>
      <a:lt1>
        <a:srgbClr val="FFFFFF"/>
      </a:lt1>
      <a:dk2>
        <a:srgbClr val="309E75"/>
      </a:dk2>
      <a:lt2>
        <a:srgbClr val="40646D"/>
      </a:lt2>
      <a:accent1>
        <a:srgbClr val="247658"/>
      </a:accent1>
      <a:accent2>
        <a:srgbClr val="334F56"/>
      </a:accent2>
      <a:accent3>
        <a:srgbClr val="F2B517"/>
      </a:accent3>
      <a:accent4>
        <a:srgbClr val="8F3363"/>
      </a:accent4>
      <a:accent5>
        <a:srgbClr val="EB5C40"/>
      </a:accent5>
      <a:accent6>
        <a:srgbClr val="2478C7"/>
      </a:accent6>
      <a:hlink>
        <a:srgbClr val="247658"/>
      </a:hlink>
      <a:folHlink>
        <a:srgbClr val="D5E3E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IFS-Theme">
  <a:themeElements>
    <a:clrScheme name="IFS-Theme">
      <a:dk1>
        <a:srgbClr val="000000"/>
      </a:dk1>
      <a:lt1>
        <a:srgbClr val="FFFFFF"/>
      </a:lt1>
      <a:dk2>
        <a:srgbClr val="309E75"/>
      </a:dk2>
      <a:lt2>
        <a:srgbClr val="40646D"/>
      </a:lt2>
      <a:accent1>
        <a:srgbClr val="247658"/>
      </a:accent1>
      <a:accent2>
        <a:srgbClr val="334F56"/>
      </a:accent2>
      <a:accent3>
        <a:srgbClr val="F2B517"/>
      </a:accent3>
      <a:accent4>
        <a:srgbClr val="8F3363"/>
      </a:accent4>
      <a:accent5>
        <a:srgbClr val="EB5C40"/>
      </a:accent5>
      <a:accent6>
        <a:srgbClr val="2478C7"/>
      </a:accent6>
      <a:hlink>
        <a:srgbClr val="247658"/>
      </a:hlink>
      <a:folHlink>
        <a:srgbClr val="D5E3E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axDev Powerpoint Template" id="{BFC43A56-2B86-45E2-9737-3812A41C18C3}" vid="{09341B10-ED2C-427E-865C-019E3DD6E4C5}"/>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1179</TotalTime>
  <Words>2138</Words>
  <Application>Microsoft Office PowerPoint</Application>
  <PresentationFormat>Widescreen</PresentationFormat>
  <Paragraphs>417</Paragraphs>
  <Slides>33</Slides>
  <Notes>25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33</vt:i4>
      </vt:variant>
    </vt:vector>
  </HeadingPairs>
  <TitlesOfParts>
    <vt:vector size="43" baseType="lpstr">
      <vt:lpstr>Libre Franklin</vt:lpstr>
      <vt:lpstr>Roboto</vt:lpstr>
      <vt:lpstr>Noto Sans Symbols</vt:lpstr>
      <vt:lpstr>Libre Franklin Medium</vt:lpstr>
      <vt:lpstr>Wingdings</vt:lpstr>
      <vt:lpstr>Arial</vt:lpstr>
      <vt:lpstr>Calibri</vt:lpstr>
      <vt:lpstr>Roboto Bk</vt:lpstr>
      <vt:lpstr>IFS-Theme</vt:lpstr>
      <vt:lpstr>1_IFS-Theme</vt:lpstr>
      <vt:lpstr>TaxDev study tour: VAT tax expenditure</vt:lpstr>
      <vt:lpstr>VAT TE presentation structure</vt:lpstr>
      <vt:lpstr>Principles: VAT system</vt:lpstr>
      <vt:lpstr>The “ideal” VAT System</vt:lpstr>
      <vt:lpstr>VAT across a supply chain</vt:lpstr>
      <vt:lpstr>Departure from the ideal VAT System</vt:lpstr>
      <vt:lpstr>Group exercise: TE in four scenarios</vt:lpstr>
      <vt:lpstr>VAT across a supply chain – wheat exemption</vt:lpstr>
      <vt:lpstr>VAT across a supply chain – flour exemption</vt:lpstr>
      <vt:lpstr>VAT across a supply chain – flour zero-rating</vt:lpstr>
      <vt:lpstr>VAT across a supply chain – bread exemption</vt:lpstr>
      <vt:lpstr>Approaches to modelling VAT TEs</vt:lpstr>
      <vt:lpstr>Measuring overall TE</vt:lpstr>
      <vt:lpstr>Measuring TE for each provision</vt:lpstr>
      <vt:lpstr>Starting from the benchmark tax system, add an exemption for flour</vt:lpstr>
      <vt:lpstr>Starting from the benchmark tax system, add an exemption for flour</vt:lpstr>
      <vt:lpstr>Starting from the current tax system (where everything exempt), remove exemption for flour</vt:lpstr>
      <vt:lpstr>Starting from the current tax system (where everything exempt), remove exemption for flour</vt:lpstr>
      <vt:lpstr>Estimates of cost of flour exemption</vt:lpstr>
      <vt:lpstr>Methods for estimating TEs</vt:lpstr>
      <vt:lpstr>Pros and cons of different methods</vt:lpstr>
      <vt:lpstr>Data requirements for TE estimations</vt:lpstr>
      <vt:lpstr>Common data sources – tax administration</vt:lpstr>
      <vt:lpstr>Common data sources – national statistics</vt:lpstr>
      <vt:lpstr>SUT - simple illustration</vt:lpstr>
      <vt:lpstr>Supply Table</vt:lpstr>
      <vt:lpstr>Use Table</vt:lpstr>
      <vt:lpstr>Group discussion - data availability</vt:lpstr>
      <vt:lpstr>Common challenges</vt:lpstr>
      <vt:lpstr> SUT-centred model: mapping</vt:lpstr>
      <vt:lpstr>Example: How does Rwanda model VAT TE?</vt:lpstr>
      <vt:lpstr>Concluding remarks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TaxDev study tour: VAT tax expenditure</dc:title>
  <dc:creator>Harshil Parekh</dc:creator>
  <cp:lastModifiedBy>David Phillips</cp:lastModifiedBy>
  <cp:revision>62</cp:revision>
  <dcterms:created xsi:type="dcterms:W3CDTF">2022-12-16T13:58:13Z</dcterms:created>
  <dcterms:modified xsi:type="dcterms:W3CDTF">2023-03-28T18:08:35Z</dcterms:modified>
</cp:coreProperties>
</file>