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26"/>
  </p:notesMasterIdLst>
  <p:handoutMasterIdLst>
    <p:handoutMasterId r:id="rId27"/>
  </p:handoutMasterIdLst>
  <p:sldIdLst>
    <p:sldId id="276" r:id="rId2"/>
    <p:sldId id="332" r:id="rId3"/>
    <p:sldId id="334" r:id="rId4"/>
    <p:sldId id="344" r:id="rId5"/>
    <p:sldId id="335" r:id="rId6"/>
    <p:sldId id="342" r:id="rId7"/>
    <p:sldId id="340" r:id="rId8"/>
    <p:sldId id="352" r:id="rId9"/>
    <p:sldId id="353" r:id="rId10"/>
    <p:sldId id="346" r:id="rId11"/>
    <p:sldId id="349" r:id="rId12"/>
    <p:sldId id="337" r:id="rId13"/>
    <p:sldId id="341" r:id="rId14"/>
    <p:sldId id="327" r:id="rId15"/>
    <p:sldId id="350" r:id="rId16"/>
    <p:sldId id="336" r:id="rId17"/>
    <p:sldId id="343" r:id="rId18"/>
    <p:sldId id="345" r:id="rId19"/>
    <p:sldId id="347" r:id="rId20"/>
    <p:sldId id="351" r:id="rId21"/>
    <p:sldId id="272" r:id="rId22"/>
    <p:sldId id="338" r:id="rId23"/>
    <p:sldId id="339" r:id="rId24"/>
    <p:sldId id="333" r:id="rId25"/>
  </p:sldIdLst>
  <p:sldSz cx="5759450" cy="3240088"/>
  <p:notesSz cx="6858000" cy="9144000"/>
  <p:defaultTextStyle>
    <a:defPPr>
      <a:defRPr lang="en-US"/>
    </a:defPPr>
    <a:lvl1pPr marL="0" algn="l" defTabSz="514259" rtl="0" eaLnBrk="1" latinLnBrk="0" hangingPunct="1">
      <a:defRPr sz="1012" kern="1200">
        <a:solidFill>
          <a:schemeClr val="tx1"/>
        </a:solidFill>
        <a:latin typeface="+mn-lt"/>
        <a:ea typeface="+mn-ea"/>
        <a:cs typeface="+mn-cs"/>
      </a:defRPr>
    </a:lvl1pPr>
    <a:lvl2pPr marL="257129" algn="l" defTabSz="514259" rtl="0" eaLnBrk="1" latinLnBrk="0" hangingPunct="1">
      <a:defRPr sz="1012" kern="1200">
        <a:solidFill>
          <a:schemeClr val="tx1"/>
        </a:solidFill>
        <a:latin typeface="+mn-lt"/>
        <a:ea typeface="+mn-ea"/>
        <a:cs typeface="+mn-cs"/>
      </a:defRPr>
    </a:lvl2pPr>
    <a:lvl3pPr marL="514259" algn="l" defTabSz="514259" rtl="0" eaLnBrk="1" latinLnBrk="0" hangingPunct="1">
      <a:defRPr sz="1012" kern="1200">
        <a:solidFill>
          <a:schemeClr val="tx1"/>
        </a:solidFill>
        <a:latin typeface="+mn-lt"/>
        <a:ea typeface="+mn-ea"/>
        <a:cs typeface="+mn-cs"/>
      </a:defRPr>
    </a:lvl3pPr>
    <a:lvl4pPr marL="771388" algn="l" defTabSz="514259" rtl="0" eaLnBrk="1" latinLnBrk="0" hangingPunct="1">
      <a:defRPr sz="1012" kern="1200">
        <a:solidFill>
          <a:schemeClr val="tx1"/>
        </a:solidFill>
        <a:latin typeface="+mn-lt"/>
        <a:ea typeface="+mn-ea"/>
        <a:cs typeface="+mn-cs"/>
      </a:defRPr>
    </a:lvl4pPr>
    <a:lvl5pPr marL="1028517" algn="l" defTabSz="514259" rtl="0" eaLnBrk="1" latinLnBrk="0" hangingPunct="1">
      <a:defRPr sz="1012" kern="1200">
        <a:solidFill>
          <a:schemeClr val="tx1"/>
        </a:solidFill>
        <a:latin typeface="+mn-lt"/>
        <a:ea typeface="+mn-ea"/>
        <a:cs typeface="+mn-cs"/>
      </a:defRPr>
    </a:lvl5pPr>
    <a:lvl6pPr marL="1285646" algn="l" defTabSz="514259" rtl="0" eaLnBrk="1" latinLnBrk="0" hangingPunct="1">
      <a:defRPr sz="1012" kern="1200">
        <a:solidFill>
          <a:schemeClr val="tx1"/>
        </a:solidFill>
        <a:latin typeface="+mn-lt"/>
        <a:ea typeface="+mn-ea"/>
        <a:cs typeface="+mn-cs"/>
      </a:defRPr>
    </a:lvl6pPr>
    <a:lvl7pPr marL="1542776" algn="l" defTabSz="514259" rtl="0" eaLnBrk="1" latinLnBrk="0" hangingPunct="1">
      <a:defRPr sz="1012" kern="1200">
        <a:solidFill>
          <a:schemeClr val="tx1"/>
        </a:solidFill>
        <a:latin typeface="+mn-lt"/>
        <a:ea typeface="+mn-ea"/>
        <a:cs typeface="+mn-cs"/>
      </a:defRPr>
    </a:lvl7pPr>
    <a:lvl8pPr marL="1799905" algn="l" defTabSz="514259" rtl="0" eaLnBrk="1" latinLnBrk="0" hangingPunct="1">
      <a:defRPr sz="1012" kern="1200">
        <a:solidFill>
          <a:schemeClr val="tx1"/>
        </a:solidFill>
        <a:latin typeface="+mn-lt"/>
        <a:ea typeface="+mn-ea"/>
        <a:cs typeface="+mn-cs"/>
      </a:defRPr>
    </a:lvl8pPr>
    <a:lvl9pPr marL="2057034" algn="l" defTabSz="514259" rtl="0" eaLnBrk="1" latinLnBrk="0" hangingPunct="1">
      <a:defRPr sz="1012" kern="1200">
        <a:solidFill>
          <a:schemeClr val="tx1"/>
        </a:solidFill>
        <a:latin typeface="+mn-lt"/>
        <a:ea typeface="+mn-ea"/>
        <a:cs typeface="+mn-cs"/>
      </a:defRPr>
    </a:lvl9pPr>
  </p:defaultTextStyle>
  <p:extLst>
    <p:ext uri="{EFAFB233-063F-42B5-8137-9DF3F51BA10A}">
      <p15:sldGuideLst xmlns:p15="http://schemas.microsoft.com/office/powerpoint/2012/main">
        <p15:guide id="1" pos="2943" userDrawn="1">
          <p15:clr>
            <a:srgbClr val="A4A3A4"/>
          </p15:clr>
        </p15:guide>
        <p15:guide id="2" orient="horz" pos="183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 Waltmann" initials="BW" lastIdx="1" clrIdx="0">
    <p:extLst>
      <p:ext uri="{19B8F6BF-5375-455C-9EA6-DF929625EA0E}">
        <p15:presenceInfo xmlns:p15="http://schemas.microsoft.com/office/powerpoint/2012/main" userId="a1ac5ddff782d714" providerId="Windows Live"/>
      </p:ext>
    </p:extLst>
  </p:cmAuthor>
  <p:cmAuthor id="2" name="David Phillips" initials="DP" lastIdx="9" clrIdx="1">
    <p:extLst>
      <p:ext uri="{19B8F6BF-5375-455C-9EA6-DF929625EA0E}">
        <p15:presenceInfo xmlns:p15="http://schemas.microsoft.com/office/powerpoint/2012/main" userId="S-1-5-21-3671095085-460924295-1234235442-11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51" autoAdjust="0"/>
    <p:restoredTop sz="94648"/>
  </p:normalViewPr>
  <p:slideViewPr>
    <p:cSldViewPr snapToGrid="0" snapToObjects="1">
      <p:cViewPr varScale="1">
        <p:scale>
          <a:sx n="214" d="100"/>
          <a:sy n="214" d="100"/>
        </p:scale>
        <p:origin x="1446" y="168"/>
      </p:cViewPr>
      <p:guideLst>
        <p:guide pos="2943"/>
        <p:guide orient="horz" pos="18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8B6467-4A3E-0145-AA3E-17E02008F8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3A72738-6400-2A41-AC7A-40F4371056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72FFDE-B5C7-814B-87CA-77C159E55A4A}" type="datetimeFigureOut">
              <a:rPr lang="en-US" smtClean="0"/>
              <a:t>3/24/2023</a:t>
            </a:fld>
            <a:endParaRPr lang="en-US"/>
          </a:p>
        </p:txBody>
      </p:sp>
      <p:sp>
        <p:nvSpPr>
          <p:cNvPr id="4" name="Footer Placeholder 3">
            <a:extLst>
              <a:ext uri="{FF2B5EF4-FFF2-40B4-BE49-F238E27FC236}">
                <a16:creationId xmlns:a16="http://schemas.microsoft.com/office/drawing/2014/main" id="{07C65E01-0C07-4B45-8F01-F70786EC98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D58A8CE-36DE-E540-A889-B366608B78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856785-C915-AE4A-B18E-A4C8F06029B0}" type="slidenum">
              <a:rPr lang="en-US" smtClean="0"/>
              <a:t>‹#›</a:t>
            </a:fld>
            <a:endParaRPr lang="en-US"/>
          </a:p>
        </p:txBody>
      </p:sp>
    </p:spTree>
    <p:extLst>
      <p:ext uri="{BB962C8B-B14F-4D97-AF65-F5344CB8AC3E}">
        <p14:creationId xmlns:p14="http://schemas.microsoft.com/office/powerpoint/2010/main" val="3965411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9EB6-B7EA-F940-9096-0D176A7425F7}" type="datetimeFigureOut">
              <a:rPr lang="en-US" smtClean="0"/>
              <a:t>3/24/2023</a:t>
            </a:fld>
            <a:endParaRPr lang="en-US"/>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8C5F6-2000-A44D-9F30-3827A51FF1EB}" type="slidenum">
              <a:rPr lang="en-US" smtClean="0"/>
              <a:t>‹#›</a:t>
            </a:fld>
            <a:endParaRPr lang="en-US"/>
          </a:p>
        </p:txBody>
      </p:sp>
    </p:spTree>
    <p:extLst>
      <p:ext uri="{BB962C8B-B14F-4D97-AF65-F5344CB8AC3E}">
        <p14:creationId xmlns:p14="http://schemas.microsoft.com/office/powerpoint/2010/main" val="2455164665"/>
      </p:ext>
    </p:extLst>
  </p:cSld>
  <p:clrMap bg1="lt1" tx1="dk1" bg2="lt2" tx2="dk2" accent1="accent1" accent2="accent2" accent3="accent3" accent4="accent4" accent5="accent5" accent6="accent6" hlink="hlink" folHlink="folHlink"/>
  <p:notesStyle>
    <a:lvl1pPr marL="0" algn="l" defTabSz="385694" rtl="0" eaLnBrk="1" latinLnBrk="0" hangingPunct="1">
      <a:defRPr sz="506" kern="1200">
        <a:solidFill>
          <a:schemeClr val="tx1"/>
        </a:solidFill>
        <a:latin typeface="+mn-lt"/>
        <a:ea typeface="+mn-ea"/>
        <a:cs typeface="+mn-cs"/>
      </a:defRPr>
    </a:lvl1pPr>
    <a:lvl2pPr marL="192847" algn="l" defTabSz="385694" rtl="0" eaLnBrk="1" latinLnBrk="0" hangingPunct="1">
      <a:defRPr sz="506" kern="1200">
        <a:solidFill>
          <a:schemeClr val="tx1"/>
        </a:solidFill>
        <a:latin typeface="+mn-lt"/>
        <a:ea typeface="+mn-ea"/>
        <a:cs typeface="+mn-cs"/>
      </a:defRPr>
    </a:lvl2pPr>
    <a:lvl3pPr marL="385694" algn="l" defTabSz="385694" rtl="0" eaLnBrk="1" latinLnBrk="0" hangingPunct="1">
      <a:defRPr sz="506" kern="1200">
        <a:solidFill>
          <a:schemeClr val="tx1"/>
        </a:solidFill>
        <a:latin typeface="+mn-lt"/>
        <a:ea typeface="+mn-ea"/>
        <a:cs typeface="+mn-cs"/>
      </a:defRPr>
    </a:lvl3pPr>
    <a:lvl4pPr marL="578541" algn="l" defTabSz="385694" rtl="0" eaLnBrk="1" latinLnBrk="0" hangingPunct="1">
      <a:defRPr sz="506" kern="1200">
        <a:solidFill>
          <a:schemeClr val="tx1"/>
        </a:solidFill>
        <a:latin typeface="+mn-lt"/>
        <a:ea typeface="+mn-ea"/>
        <a:cs typeface="+mn-cs"/>
      </a:defRPr>
    </a:lvl4pPr>
    <a:lvl5pPr marL="771388" algn="l" defTabSz="385694" rtl="0" eaLnBrk="1" latinLnBrk="0" hangingPunct="1">
      <a:defRPr sz="506" kern="1200">
        <a:solidFill>
          <a:schemeClr val="tx1"/>
        </a:solidFill>
        <a:latin typeface="+mn-lt"/>
        <a:ea typeface="+mn-ea"/>
        <a:cs typeface="+mn-cs"/>
      </a:defRPr>
    </a:lvl5pPr>
    <a:lvl6pPr marL="964235" algn="l" defTabSz="385694" rtl="0" eaLnBrk="1" latinLnBrk="0" hangingPunct="1">
      <a:defRPr sz="506" kern="1200">
        <a:solidFill>
          <a:schemeClr val="tx1"/>
        </a:solidFill>
        <a:latin typeface="+mn-lt"/>
        <a:ea typeface="+mn-ea"/>
        <a:cs typeface="+mn-cs"/>
      </a:defRPr>
    </a:lvl6pPr>
    <a:lvl7pPr marL="1157082" algn="l" defTabSz="385694" rtl="0" eaLnBrk="1" latinLnBrk="0" hangingPunct="1">
      <a:defRPr sz="506" kern="1200">
        <a:solidFill>
          <a:schemeClr val="tx1"/>
        </a:solidFill>
        <a:latin typeface="+mn-lt"/>
        <a:ea typeface="+mn-ea"/>
        <a:cs typeface="+mn-cs"/>
      </a:defRPr>
    </a:lvl7pPr>
    <a:lvl8pPr marL="1349929" algn="l" defTabSz="385694" rtl="0" eaLnBrk="1" latinLnBrk="0" hangingPunct="1">
      <a:defRPr sz="506" kern="1200">
        <a:solidFill>
          <a:schemeClr val="tx1"/>
        </a:solidFill>
        <a:latin typeface="+mn-lt"/>
        <a:ea typeface="+mn-ea"/>
        <a:cs typeface="+mn-cs"/>
      </a:defRPr>
    </a:lvl8pPr>
    <a:lvl9pPr marL="1542776" algn="l" defTabSz="385694" rtl="0" eaLnBrk="1" latinLnBrk="0" hangingPunct="1">
      <a:defRPr sz="5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long titl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6A13256-5F47-4F4D-BE26-B4B73650620E}"/>
              </a:ext>
            </a:extLst>
          </p:cNvPr>
          <p:cNvSpPr/>
          <p:nvPr userDrawn="1"/>
        </p:nvSpPr>
        <p:spPr>
          <a:xfrm flipV="1">
            <a:off x="0" y="6"/>
            <a:ext cx="5759450" cy="31209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1531176" y="882620"/>
            <a:ext cx="3843316" cy="1122177"/>
          </a:xfrm>
        </p:spPr>
        <p:txBody>
          <a:bodyPr anchor="b">
            <a:normAutofit/>
          </a:bodyPr>
          <a:lstStyle>
            <a:lvl1pPr algn="l">
              <a:defRPr sz="2599" spc="-71">
                <a:solidFill>
                  <a:schemeClr val="bg1"/>
                </a:solidFill>
              </a:defRPr>
            </a:lvl1pPr>
          </a:lstStyle>
          <a:p>
            <a:r>
              <a:rPr lang="en-GB" dirty="0"/>
              <a:t>Click to edit Master title style</a:t>
            </a:r>
            <a:br>
              <a:rPr lang="en-GB" dirty="0"/>
            </a:br>
            <a:r>
              <a:rPr lang="en-GB" dirty="0"/>
              <a:t>max three lines</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1585745" y="2043576"/>
            <a:ext cx="2299757" cy="510948"/>
          </a:xfrm>
        </p:spPr>
        <p:txBody>
          <a:bodyPr anchor="t">
            <a:normAutofit/>
          </a:bodyPr>
          <a:lstStyle>
            <a:lvl1pPr marL="0" marR="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756">
                <a:solidFill>
                  <a:schemeClr val="bg1"/>
                </a:solidFill>
              </a:defRPr>
            </a:lvl1pPr>
            <a:lvl2pPr marL="162016" indent="0" algn="ctr">
              <a:buNone/>
              <a:defRPr sz="709"/>
            </a:lvl2pPr>
            <a:lvl3pPr marL="324033" indent="0" algn="ctr">
              <a:buNone/>
              <a:defRPr sz="638"/>
            </a:lvl3pPr>
            <a:lvl4pPr marL="486049" indent="0" algn="ctr">
              <a:buNone/>
              <a:defRPr sz="567"/>
            </a:lvl4pPr>
            <a:lvl5pPr marL="648065" indent="0" algn="ctr">
              <a:buNone/>
              <a:defRPr sz="567"/>
            </a:lvl5pPr>
            <a:lvl6pPr marL="810081" indent="0" algn="ctr">
              <a:buNone/>
              <a:defRPr sz="567"/>
            </a:lvl6pPr>
            <a:lvl7pPr marL="972098" indent="0" algn="ctr">
              <a:buNone/>
              <a:defRPr sz="567"/>
            </a:lvl7pPr>
            <a:lvl8pPr marL="1134114" indent="0" algn="ctr">
              <a:buNone/>
              <a:defRPr sz="567"/>
            </a:lvl8pPr>
            <a:lvl9pPr marL="1296130" indent="0" algn="ctr">
              <a:buNone/>
              <a:defRPr sz="567"/>
            </a:lvl9pPr>
          </a:lstStyle>
          <a:p>
            <a:r>
              <a:rPr lang="en-GB" dirty="0"/>
              <a:t>Click to edit Master author style</a:t>
            </a:r>
          </a:p>
          <a:p>
            <a:r>
              <a:rPr lang="en-GB" dirty="0"/>
              <a:t>Author Name Surname</a:t>
            </a:r>
          </a:p>
          <a:p>
            <a:r>
              <a:rPr lang="en-GB" dirty="0"/>
              <a:t>Author Name Surname</a:t>
            </a:r>
          </a:p>
          <a:p>
            <a:pPr marL="0" marR="0" lvl="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1496058" y="0"/>
            <a:ext cx="35119" cy="312095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314196" y="1796114"/>
            <a:ext cx="1123773" cy="748192"/>
          </a:xfrm>
        </p:spPr>
        <p:txBody>
          <a:bodyPr anchor="b">
            <a:normAutofit/>
          </a:bodyPr>
          <a:lstStyle>
            <a:lvl1pPr algn="r">
              <a:spcBef>
                <a:spcPts val="213"/>
              </a:spcBef>
              <a:defRPr sz="567">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450188" y="2772755"/>
            <a:ext cx="1017357" cy="194220"/>
          </a:xfrm>
          <a:prstGeom prst="rect">
            <a:avLst/>
          </a:prstGeom>
          <a:noFill/>
        </p:spPr>
        <p:txBody>
          <a:bodyPr wrap="square" rtlCol="0" anchor="b">
            <a:spAutoFit/>
          </a:bodyPr>
          <a:lstStyle/>
          <a:p>
            <a:pPr lvl="0" algn="r"/>
            <a:r>
              <a:rPr lang="en-US" sz="662" b="1" dirty="0">
                <a:solidFill>
                  <a:srgbClr val="FFFFFF"/>
                </a:solidFill>
              </a:rPr>
              <a:t>#TaxDev</a:t>
            </a:r>
          </a:p>
        </p:txBody>
      </p:sp>
      <p:sp>
        <p:nvSpPr>
          <p:cNvPr id="4" name="TextBox 3">
            <a:extLst>
              <a:ext uri="{FF2B5EF4-FFF2-40B4-BE49-F238E27FC236}">
                <a16:creationId xmlns:a16="http://schemas.microsoft.com/office/drawing/2014/main" id="{155E7301-0431-46C2-AB75-31AA8529C1B7}"/>
              </a:ext>
            </a:extLst>
          </p:cNvPr>
          <p:cNvSpPr txBox="1"/>
          <p:nvPr userDrawn="1"/>
        </p:nvSpPr>
        <p:spPr>
          <a:xfrm>
            <a:off x="89014" y="185086"/>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grpSp>
        <p:nvGrpSpPr>
          <p:cNvPr id="6" name="Group 5">
            <a:extLst>
              <a:ext uri="{FF2B5EF4-FFF2-40B4-BE49-F238E27FC236}">
                <a16:creationId xmlns:a16="http://schemas.microsoft.com/office/drawing/2014/main" id="{8AF56872-1492-46A3-ABDB-21E38EDECC7F}"/>
              </a:ext>
            </a:extLst>
          </p:cNvPr>
          <p:cNvGrpSpPr/>
          <p:nvPr userDrawn="1"/>
        </p:nvGrpSpPr>
        <p:grpSpPr>
          <a:xfrm>
            <a:off x="4052563" y="67712"/>
            <a:ext cx="1548158" cy="243563"/>
            <a:chOff x="6442846" y="72970"/>
            <a:chExt cx="2457936" cy="515528"/>
          </a:xfrm>
        </p:grpSpPr>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42846" y="72970"/>
              <a:ext cx="924522" cy="515528"/>
            </a:xfrm>
            <a:prstGeom prst="rect">
              <a:avLst/>
            </a:prstGeom>
          </p:spPr>
        </p:pic>
        <p:pic>
          <p:nvPicPr>
            <p:cNvPr id="7" name="Picture 6">
              <a:extLst>
                <a:ext uri="{FF2B5EF4-FFF2-40B4-BE49-F238E27FC236}">
                  <a16:creationId xmlns:a16="http://schemas.microsoft.com/office/drawing/2014/main" id="{9B3AB7E1-03F5-4824-BF0A-F564FEBEA985}"/>
                </a:ext>
              </a:extLst>
            </p:cNvPr>
            <p:cNvPicPr>
              <a:picLocks noChangeAspect="1"/>
            </p:cNvPicPr>
            <p:nvPr userDrawn="1"/>
          </p:nvPicPr>
          <p:blipFill>
            <a:blip r:embed="rId3"/>
            <a:stretch>
              <a:fillRect/>
            </a:stretch>
          </p:blipFill>
          <p:spPr>
            <a:xfrm>
              <a:off x="7991993" y="234069"/>
              <a:ext cx="908789" cy="354429"/>
            </a:xfrm>
            <a:prstGeom prst="rect">
              <a:avLst/>
            </a:prstGeom>
          </p:spPr>
        </p:pic>
      </p:grpSp>
      <p:pic>
        <p:nvPicPr>
          <p:cNvPr id="11" name="Picture 10">
            <a:extLst>
              <a:ext uri="{FF2B5EF4-FFF2-40B4-BE49-F238E27FC236}">
                <a16:creationId xmlns:a16="http://schemas.microsoft.com/office/drawing/2014/main" id="{3F4179D7-F6EE-448C-B288-8EEA4E46CE76}"/>
              </a:ext>
            </a:extLst>
          </p:cNvPr>
          <p:cNvPicPr>
            <a:picLocks noChangeAspect="1"/>
          </p:cNvPicPr>
          <p:nvPr userDrawn="1"/>
        </p:nvPicPr>
        <p:blipFill>
          <a:blip r:embed="rId4"/>
          <a:stretch>
            <a:fillRect/>
          </a:stretch>
        </p:blipFill>
        <p:spPr>
          <a:xfrm>
            <a:off x="5309262" y="2665224"/>
            <a:ext cx="394874" cy="278934"/>
          </a:xfrm>
          <a:prstGeom prst="rect">
            <a:avLst/>
          </a:prstGeom>
        </p:spPr>
      </p:pic>
      <p:cxnSp>
        <p:nvCxnSpPr>
          <p:cNvPr id="17" name="Straight Connector 16">
            <a:extLst>
              <a:ext uri="{FF2B5EF4-FFF2-40B4-BE49-F238E27FC236}">
                <a16:creationId xmlns:a16="http://schemas.microsoft.com/office/drawing/2014/main" id="{C6719729-560C-4DFA-B368-0F4162A3EE58}"/>
              </a:ext>
            </a:extLst>
          </p:cNvPr>
          <p:cNvCxnSpPr>
            <a:cxnSpLocks/>
          </p:cNvCxnSpPr>
          <p:nvPr userDrawn="1"/>
        </p:nvCxnSpPr>
        <p:spPr>
          <a:xfrm flipH="1">
            <a:off x="1531173" y="2632094"/>
            <a:ext cx="438041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045E7C-AB27-497F-B52E-D3AD9F666BB8}"/>
              </a:ext>
            </a:extLst>
          </p:cNvPr>
          <p:cNvCxnSpPr>
            <a:cxnSpLocks/>
          </p:cNvCxnSpPr>
          <p:nvPr userDrawn="1"/>
        </p:nvCxnSpPr>
        <p:spPr>
          <a:xfrm flipH="1">
            <a:off x="4" y="2966975"/>
            <a:ext cx="575944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2C86768-FA2C-4D41-B323-D4CC2CDADB38}"/>
              </a:ext>
            </a:extLst>
          </p:cNvPr>
          <p:cNvGrpSpPr/>
          <p:nvPr userDrawn="1"/>
        </p:nvGrpSpPr>
        <p:grpSpPr>
          <a:xfrm>
            <a:off x="-837044" y="2965385"/>
            <a:ext cx="6654581" cy="203899"/>
            <a:chOff x="-1328937" y="6276548"/>
            <a:chExt cx="10565156" cy="431575"/>
          </a:xfrm>
        </p:grpSpPr>
        <p:sp>
          <p:nvSpPr>
            <p:cNvPr id="19" name="Rectangle 18">
              <a:extLst>
                <a:ext uri="{FF2B5EF4-FFF2-40B4-BE49-F238E27FC236}">
                  <a16:creationId xmlns:a16="http://schemas.microsoft.com/office/drawing/2014/main" id="{35F3B7FB-9D90-4BC8-85B9-8B8B8062EFBB}"/>
                </a:ext>
              </a:extLst>
            </p:cNvPr>
            <p:cNvSpPr/>
            <p:nvPr userDrawn="1"/>
          </p:nvSpPr>
          <p:spPr>
            <a:xfrm>
              <a:off x="2425391" y="6279927"/>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78"/>
            </a:p>
          </p:txBody>
        </p:sp>
        <p:sp>
          <p:nvSpPr>
            <p:cNvPr id="23" name="Rectangle 22">
              <a:extLst>
                <a:ext uri="{FF2B5EF4-FFF2-40B4-BE49-F238E27FC236}">
                  <a16:creationId xmlns:a16="http://schemas.microsoft.com/office/drawing/2014/main" id="{85C4E387-DFB7-4687-9004-4085028CB3BD}"/>
                </a:ext>
              </a:extLst>
            </p:cNvPr>
            <p:cNvSpPr/>
            <p:nvPr userDrawn="1"/>
          </p:nvSpPr>
          <p:spPr>
            <a:xfrm>
              <a:off x="-1328937" y="6276548"/>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78"/>
            </a:p>
          </p:txBody>
        </p:sp>
      </p:grpSp>
    </p:spTree>
    <p:extLst>
      <p:ext uri="{BB962C8B-B14F-4D97-AF65-F5344CB8AC3E}">
        <p14:creationId xmlns:p14="http://schemas.microsoft.com/office/powerpoint/2010/main" val="3860385829"/>
      </p:ext>
    </p:extLst>
  </p:cSld>
  <p:clrMapOvr>
    <a:masterClrMapping/>
  </p:clrMapOvr>
  <p:extLst>
    <p:ext uri="{DCECCB84-F9BA-43D5-87BE-67443E8EF086}">
      <p15:sldGuideLst xmlns:p15="http://schemas.microsoft.com/office/powerpoint/2012/main">
        <p15:guide id="1" orient="horz" pos="1556" userDrawn="1">
          <p15:clr>
            <a:srgbClr val="FBAE40"/>
          </p15:clr>
        </p15:guide>
        <p15:guide id="2" pos="815" userDrawn="1">
          <p15:clr>
            <a:srgbClr val="FBAE40"/>
          </p15:clr>
        </p15:guide>
        <p15:guide id="3" pos="1877"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abl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378964" y="582766"/>
            <a:ext cx="5009522" cy="2098868"/>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Import tax expenditures (continued)</a:t>
            </a:r>
            <a:endParaRPr lang="en-US" dirty="0"/>
          </a:p>
        </p:txBody>
      </p:sp>
      <p:sp>
        <p:nvSpPr>
          <p:cNvPr id="10" name="Text Placeholder 2">
            <a:extLst>
              <a:ext uri="{FF2B5EF4-FFF2-40B4-BE49-F238E27FC236}">
                <a16:creationId xmlns:a16="http://schemas.microsoft.com/office/drawing/2014/main" id="{D72946E9-25ED-C14E-80CB-BEA1E668364E}"/>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Tree>
    <p:extLst>
      <p:ext uri="{BB962C8B-B14F-4D97-AF65-F5344CB8AC3E}">
        <p14:creationId xmlns:p14="http://schemas.microsoft.com/office/powerpoint/2010/main" val="528314127"/>
      </p:ext>
    </p:extLst>
  </p:cSld>
  <p:clrMapOvr>
    <a:masterClrMapping/>
  </p:clrMapOvr>
  <p:extLst mod="1">
    <p:ext uri="{DCECCB84-F9BA-43D5-87BE-67443E8EF086}">
      <p15:sldGuideLst xmlns:p15="http://schemas.microsoft.com/office/powerpoint/2012/main">
        <p15:guide id="1" orient="horz" pos="1696"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322970" y="582772"/>
            <a:ext cx="5051518" cy="2098867"/>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Import tax expenditures (continued)</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Tree>
    <p:extLst>
      <p:ext uri="{BB962C8B-B14F-4D97-AF65-F5344CB8AC3E}">
        <p14:creationId xmlns:p14="http://schemas.microsoft.com/office/powerpoint/2010/main" val="3443707771"/>
      </p:ext>
    </p:extLst>
  </p:cSld>
  <p:clrMapOvr>
    <a:masterClrMapping/>
  </p:clrMapOvr>
  <p:extLst mod="1">
    <p:ext uri="{DCECCB84-F9BA-43D5-87BE-67443E8EF086}">
      <p15:sldGuideLst xmlns:p15="http://schemas.microsoft.com/office/powerpoint/2012/main">
        <p15:guide id="1" orient="horz" pos="169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Sub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322970" y="800802"/>
            <a:ext cx="5051518" cy="1880832"/>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Import tax expenditures (continued)</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
        <p:nvSpPr>
          <p:cNvPr id="12" name="Content Placeholder 14">
            <a:extLst>
              <a:ext uri="{FF2B5EF4-FFF2-40B4-BE49-F238E27FC236}">
                <a16:creationId xmlns:a16="http://schemas.microsoft.com/office/drawing/2014/main" id="{5A86368F-6E45-E642-8A7E-A07DE1FA8FA3}"/>
              </a:ext>
            </a:extLst>
          </p:cNvPr>
          <p:cNvSpPr>
            <a:spLocks noGrp="1"/>
          </p:cNvSpPr>
          <p:nvPr>
            <p:ph sz="quarter" idx="13" hasCustomPrompt="1"/>
          </p:nvPr>
        </p:nvSpPr>
        <p:spPr>
          <a:xfrm>
            <a:off x="322969" y="537142"/>
            <a:ext cx="4305541" cy="226780"/>
          </a:xfrm>
        </p:spPr>
        <p:txBody>
          <a:bodyPr anchor="t">
            <a:normAutofit/>
          </a:bodyPr>
          <a:lstStyle>
            <a:lvl1pPr marL="0" indent="0">
              <a:buNone/>
              <a:defRPr sz="1181">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3567212024"/>
      </p:ext>
    </p:extLst>
  </p:cSld>
  <p:clrMapOvr>
    <a:masterClrMapping/>
  </p:clrMapOvr>
  <p:extLst mod="1">
    <p:ext uri="{DCECCB84-F9BA-43D5-87BE-67443E8EF086}">
      <p15:sldGuideLst xmlns:p15="http://schemas.microsoft.com/office/powerpoint/2012/main">
        <p15:guide id="1" orient="horz" pos="1696"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Tit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9B3852D-47F9-0241-98E4-0BAAB742F8D1}"/>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cxnSp>
        <p:nvCxnSpPr>
          <p:cNvPr id="3" name="Straight Connector 2"/>
          <p:cNvCxnSpPr>
            <a:cxnSpLocks/>
          </p:cNvCxnSpPr>
          <p:nvPr userDrawn="1"/>
        </p:nvCxnSpPr>
        <p:spPr>
          <a:xfrm>
            <a:off x="347499" y="1376179"/>
            <a:ext cx="385475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a:cxnSpLocks/>
          </p:cNvCxnSpPr>
          <p:nvPr userDrawn="1"/>
        </p:nvCxnSpPr>
        <p:spPr>
          <a:xfrm>
            <a:off x="347774" y="2189327"/>
            <a:ext cx="385475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4B2BA015-7E5A-B043-A462-E5531861A047}"/>
              </a:ext>
            </a:extLst>
          </p:cNvPr>
          <p:cNvSpPr>
            <a:spLocks noGrp="1"/>
          </p:cNvSpPr>
          <p:nvPr>
            <p:ph type="title" hasCustomPrompt="1"/>
          </p:nvPr>
        </p:nvSpPr>
        <p:spPr>
          <a:xfrm>
            <a:off x="323091" y="1458008"/>
            <a:ext cx="3848998" cy="626267"/>
          </a:xfrm>
        </p:spPr>
        <p:txBody>
          <a:bodyPr>
            <a:normAutofit/>
          </a:bodyPr>
          <a:lstStyle>
            <a:lvl1pPr>
              <a:defRPr sz="1890">
                <a:solidFill>
                  <a:schemeClr val="bg1">
                    <a:lumMod val="95000"/>
                  </a:schemeClr>
                </a:solidFill>
              </a:defRPr>
            </a:lvl1pPr>
          </a:lstStyle>
          <a:p>
            <a:r>
              <a:rPr lang="en-GB" dirty="0"/>
              <a:t>Click to edit Master divider style in two lines</a:t>
            </a:r>
            <a:endParaRPr lang="en-US" dirty="0"/>
          </a:p>
        </p:txBody>
      </p:sp>
      <p:sp>
        <p:nvSpPr>
          <p:cNvPr id="12" name="Footer Placeholder 11">
            <a:extLst>
              <a:ext uri="{FF2B5EF4-FFF2-40B4-BE49-F238E27FC236}">
                <a16:creationId xmlns:a16="http://schemas.microsoft.com/office/drawing/2014/main" id="{44C2E8EA-534F-8749-9926-4BC88B23CBF3}"/>
              </a:ext>
            </a:extLst>
          </p:cNvPr>
          <p:cNvSpPr>
            <a:spLocks noGrp="1"/>
          </p:cNvSpPr>
          <p:nvPr>
            <p:ph type="ftr" sz="quarter" idx="10"/>
          </p:nvPr>
        </p:nvSpPr>
        <p:spPr/>
        <p:txBody>
          <a:bodyPr/>
          <a:lstStyle>
            <a:lvl1pPr>
              <a:defRPr>
                <a:solidFill>
                  <a:schemeClr val="bg1">
                    <a:lumMod val="95000"/>
                  </a:schemeClr>
                </a:solidFill>
              </a:defRPr>
            </a:lvl1pPr>
          </a:lstStyle>
          <a:p>
            <a:r>
              <a:rPr lang="en-US"/>
              <a:t>Import tax expenditures (continued)</a:t>
            </a:r>
            <a:endParaRPr lang="en-US" dirty="0"/>
          </a:p>
        </p:txBody>
      </p:sp>
      <p:pic>
        <p:nvPicPr>
          <p:cNvPr id="13" name="Picture 12">
            <a:extLst>
              <a:ext uri="{FF2B5EF4-FFF2-40B4-BE49-F238E27FC236}">
                <a16:creationId xmlns:a16="http://schemas.microsoft.com/office/drawing/2014/main" id="{9BDD3E76-1D97-4868-9CB2-73A3C52EBDC6}"/>
              </a:ext>
            </a:extLst>
          </p:cNvPr>
          <p:cNvPicPr>
            <a:picLocks noChangeAspect="1"/>
          </p:cNvPicPr>
          <p:nvPr userDrawn="1"/>
        </p:nvPicPr>
        <p:blipFill>
          <a:blip r:embed="rId2"/>
          <a:stretch>
            <a:fillRect/>
          </a:stretch>
        </p:blipFill>
        <p:spPr>
          <a:xfrm>
            <a:off x="5146247" y="2804701"/>
            <a:ext cx="613207" cy="396762"/>
          </a:xfrm>
          <a:prstGeom prst="rect">
            <a:avLst/>
          </a:prstGeom>
        </p:spPr>
      </p:pic>
      <p:grpSp>
        <p:nvGrpSpPr>
          <p:cNvPr id="17" name="Group 16">
            <a:extLst>
              <a:ext uri="{FF2B5EF4-FFF2-40B4-BE49-F238E27FC236}">
                <a16:creationId xmlns:a16="http://schemas.microsoft.com/office/drawing/2014/main" id="{CFA07248-6741-4C5D-9CC1-9BBDD5A6F7EC}"/>
              </a:ext>
            </a:extLst>
          </p:cNvPr>
          <p:cNvGrpSpPr/>
          <p:nvPr userDrawn="1"/>
        </p:nvGrpSpPr>
        <p:grpSpPr>
          <a:xfrm>
            <a:off x="4052563" y="34481"/>
            <a:ext cx="1548158" cy="243563"/>
            <a:chOff x="6442846" y="72970"/>
            <a:chExt cx="2457936" cy="515528"/>
          </a:xfrm>
        </p:grpSpPr>
        <p:pic>
          <p:nvPicPr>
            <p:cNvPr id="18" name="Picture 17">
              <a:extLst>
                <a:ext uri="{FF2B5EF4-FFF2-40B4-BE49-F238E27FC236}">
                  <a16:creationId xmlns:a16="http://schemas.microsoft.com/office/drawing/2014/main" id="{EECD9EAE-7084-4EA0-ACA5-44ECA8E944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2846" y="72970"/>
              <a:ext cx="924522" cy="515528"/>
            </a:xfrm>
            <a:prstGeom prst="rect">
              <a:avLst/>
            </a:prstGeom>
          </p:spPr>
        </p:pic>
        <p:pic>
          <p:nvPicPr>
            <p:cNvPr id="19" name="Picture 18">
              <a:extLst>
                <a:ext uri="{FF2B5EF4-FFF2-40B4-BE49-F238E27FC236}">
                  <a16:creationId xmlns:a16="http://schemas.microsoft.com/office/drawing/2014/main" id="{DB7A3F97-8108-4811-9076-8FEE4577F41C}"/>
                </a:ext>
              </a:extLst>
            </p:cNvPr>
            <p:cNvPicPr>
              <a:picLocks noChangeAspect="1"/>
            </p:cNvPicPr>
            <p:nvPr userDrawn="1"/>
          </p:nvPicPr>
          <p:blipFill>
            <a:blip r:embed="rId4"/>
            <a:stretch>
              <a:fillRect/>
            </a:stretch>
          </p:blipFill>
          <p:spPr>
            <a:xfrm>
              <a:off x="7991993" y="234070"/>
              <a:ext cx="908789" cy="354428"/>
            </a:xfrm>
            <a:prstGeom prst="rect">
              <a:avLst/>
            </a:prstGeom>
          </p:spPr>
        </p:pic>
      </p:grpSp>
      <p:sp>
        <p:nvSpPr>
          <p:cNvPr id="14" name="TextBox 13">
            <a:extLst>
              <a:ext uri="{FF2B5EF4-FFF2-40B4-BE49-F238E27FC236}">
                <a16:creationId xmlns:a16="http://schemas.microsoft.com/office/drawing/2014/main" id="{7ED65EDE-44D7-42D3-AB98-B849E6861C29}"/>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spTree>
    <p:extLst>
      <p:ext uri="{BB962C8B-B14F-4D97-AF65-F5344CB8AC3E}">
        <p14:creationId xmlns:p14="http://schemas.microsoft.com/office/powerpoint/2010/main" val="2238351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Medium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cxnSp>
        <p:nvCxnSpPr>
          <p:cNvPr id="8" name="Straight Connector 7"/>
          <p:cNvCxnSpPr/>
          <p:nvPr userDrawn="1"/>
        </p:nvCxnSpPr>
        <p:spPr>
          <a:xfrm>
            <a:off x="347500" y="1226385"/>
            <a:ext cx="3387898"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347233" y="1286279"/>
            <a:ext cx="3388169" cy="843379"/>
          </a:xfrm>
        </p:spPr>
        <p:txBody>
          <a:bodyPr anchor="ctr"/>
          <a:lstStyle>
            <a:lvl1pPr marL="0" marR="0" indent="0" algn="l" defTabSz="216022" rtl="0" eaLnBrk="1" fontAlgn="auto" latinLnBrk="0" hangingPunct="1">
              <a:lnSpc>
                <a:spcPct val="100000"/>
              </a:lnSpc>
              <a:spcBef>
                <a:spcPct val="20000"/>
              </a:spcBef>
              <a:spcAft>
                <a:spcPts val="0"/>
              </a:spcAft>
              <a:buClrTx/>
              <a:buSzTx/>
              <a:buFont typeface="Arial"/>
              <a:buNone/>
              <a:tabLst/>
              <a:defRPr sz="851" b="0" baseline="0">
                <a:solidFill>
                  <a:srgbClr val="F4F4F4"/>
                </a:solidFill>
                <a:latin typeface="+mj-lt"/>
              </a:defRPr>
            </a:lvl1pPr>
          </a:lstStyle>
          <a:p>
            <a:pPr marL="0" marR="0" lvl="0" indent="0" algn="l" defTabSz="216022"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a:t>
            </a:r>
            <a:endParaRPr lang="en-US" dirty="0"/>
          </a:p>
        </p:txBody>
      </p:sp>
      <p:cxnSp>
        <p:nvCxnSpPr>
          <p:cNvPr id="10" name="Straight Connector 9"/>
          <p:cNvCxnSpPr/>
          <p:nvPr userDrawn="1"/>
        </p:nvCxnSpPr>
        <p:spPr>
          <a:xfrm>
            <a:off x="347772" y="2385470"/>
            <a:ext cx="338762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347772" y="2159538"/>
            <a:ext cx="1878821" cy="119510"/>
          </a:xfrm>
        </p:spPr>
        <p:txBody>
          <a:bodyPr anchor="ctr">
            <a:noAutofit/>
          </a:bodyPr>
          <a:lstStyle>
            <a:lvl1pPr marL="0" indent="0">
              <a:buNone/>
              <a:defRPr sz="662"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Import tax expenditures (continued)</a:t>
            </a:r>
            <a:endParaRPr lang="en-US" dirty="0"/>
          </a:p>
        </p:txBody>
      </p:sp>
      <p:pic>
        <p:nvPicPr>
          <p:cNvPr id="21" name="Picture 20">
            <a:extLst>
              <a:ext uri="{FF2B5EF4-FFF2-40B4-BE49-F238E27FC236}">
                <a16:creationId xmlns:a16="http://schemas.microsoft.com/office/drawing/2014/main" id="{1697DC58-F2CA-4A03-962B-30EFA43EC669}"/>
              </a:ext>
            </a:extLst>
          </p:cNvPr>
          <p:cNvPicPr>
            <a:picLocks noChangeAspect="1"/>
          </p:cNvPicPr>
          <p:nvPr userDrawn="1"/>
        </p:nvPicPr>
        <p:blipFill>
          <a:blip r:embed="rId2"/>
          <a:stretch>
            <a:fillRect/>
          </a:stretch>
        </p:blipFill>
        <p:spPr>
          <a:xfrm>
            <a:off x="5146247" y="2804701"/>
            <a:ext cx="613207" cy="396762"/>
          </a:xfrm>
          <a:prstGeom prst="rect">
            <a:avLst/>
          </a:prstGeom>
        </p:spPr>
      </p:pic>
      <p:grpSp>
        <p:nvGrpSpPr>
          <p:cNvPr id="22" name="Group 21">
            <a:extLst>
              <a:ext uri="{FF2B5EF4-FFF2-40B4-BE49-F238E27FC236}">
                <a16:creationId xmlns:a16="http://schemas.microsoft.com/office/drawing/2014/main" id="{D62C2E59-0AA2-4E92-9816-BCBEC48F31DC}"/>
              </a:ext>
            </a:extLst>
          </p:cNvPr>
          <p:cNvGrpSpPr/>
          <p:nvPr userDrawn="1"/>
        </p:nvGrpSpPr>
        <p:grpSpPr>
          <a:xfrm>
            <a:off x="4052563" y="34481"/>
            <a:ext cx="1548158" cy="243563"/>
            <a:chOff x="6442846" y="72970"/>
            <a:chExt cx="2457936" cy="515528"/>
          </a:xfrm>
        </p:grpSpPr>
        <p:pic>
          <p:nvPicPr>
            <p:cNvPr id="23" name="Picture 22">
              <a:extLst>
                <a:ext uri="{FF2B5EF4-FFF2-40B4-BE49-F238E27FC236}">
                  <a16:creationId xmlns:a16="http://schemas.microsoft.com/office/drawing/2014/main" id="{7792C8AB-F564-4F77-BF3E-0A9B26F6C82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2846" y="72970"/>
              <a:ext cx="924522" cy="515528"/>
            </a:xfrm>
            <a:prstGeom prst="rect">
              <a:avLst/>
            </a:prstGeom>
          </p:spPr>
        </p:pic>
        <p:pic>
          <p:nvPicPr>
            <p:cNvPr id="24" name="Picture 23">
              <a:extLst>
                <a:ext uri="{FF2B5EF4-FFF2-40B4-BE49-F238E27FC236}">
                  <a16:creationId xmlns:a16="http://schemas.microsoft.com/office/drawing/2014/main" id="{7EA11B1E-D91A-422C-89E9-792F4F434378}"/>
                </a:ext>
              </a:extLst>
            </p:cNvPr>
            <p:cNvPicPr>
              <a:picLocks noChangeAspect="1"/>
            </p:cNvPicPr>
            <p:nvPr userDrawn="1"/>
          </p:nvPicPr>
          <p:blipFill>
            <a:blip r:embed="rId4"/>
            <a:stretch>
              <a:fillRect/>
            </a:stretch>
          </p:blipFill>
          <p:spPr>
            <a:xfrm>
              <a:off x="7991993" y="234070"/>
              <a:ext cx="908789" cy="354428"/>
            </a:xfrm>
            <a:prstGeom prst="rect">
              <a:avLst/>
            </a:prstGeom>
          </p:spPr>
        </p:pic>
      </p:grpSp>
      <p:sp>
        <p:nvSpPr>
          <p:cNvPr id="14" name="TextBox 13">
            <a:extLst>
              <a:ext uri="{FF2B5EF4-FFF2-40B4-BE49-F238E27FC236}">
                <a16:creationId xmlns:a16="http://schemas.microsoft.com/office/drawing/2014/main" id="{4A2FBD37-43A9-414C-B4EF-2B34BD7384D0}"/>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spTree>
    <p:extLst>
      <p:ext uri="{BB962C8B-B14F-4D97-AF65-F5344CB8AC3E}">
        <p14:creationId xmlns:p14="http://schemas.microsoft.com/office/powerpoint/2010/main" val="29883424"/>
      </p:ext>
    </p:extLst>
  </p:cSld>
  <p:clrMapOvr>
    <a:masterClrMapping/>
  </p:clrMapOvr>
  <p:extLst mod="1">
    <p:ext uri="{DCECCB84-F9BA-43D5-87BE-67443E8EF086}">
      <p15:sldGuideLst xmlns:p15="http://schemas.microsoft.com/office/powerpoint/2012/main">
        <p15:guide id="1" orient="horz" pos="102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mall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dirty="0"/>
          </a:p>
        </p:txBody>
      </p:sp>
      <p:cxnSp>
        <p:nvCxnSpPr>
          <p:cNvPr id="8" name="Straight Connector 7"/>
          <p:cNvCxnSpPr/>
          <p:nvPr userDrawn="1"/>
        </p:nvCxnSpPr>
        <p:spPr>
          <a:xfrm>
            <a:off x="347500" y="1409272"/>
            <a:ext cx="3387898"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347233" y="1480204"/>
            <a:ext cx="3388169" cy="446833"/>
          </a:xfrm>
        </p:spPr>
        <p:txBody>
          <a:bodyPr anchor="ctr"/>
          <a:lstStyle>
            <a:lvl1pPr marL="0" marR="0" indent="0" algn="l" defTabSz="216022" rtl="0" eaLnBrk="1" fontAlgn="auto" latinLnBrk="0" hangingPunct="1">
              <a:lnSpc>
                <a:spcPct val="100000"/>
              </a:lnSpc>
              <a:spcBef>
                <a:spcPct val="20000"/>
              </a:spcBef>
              <a:spcAft>
                <a:spcPts val="0"/>
              </a:spcAft>
              <a:buClrTx/>
              <a:buSzTx/>
              <a:buFont typeface="Arial"/>
              <a:buNone/>
              <a:tabLst/>
              <a:defRPr sz="851" b="0" baseline="0">
                <a:solidFill>
                  <a:srgbClr val="F4F4F4"/>
                </a:solidFill>
                <a:latin typeface="+mj-lt"/>
              </a:defRPr>
            </a:lvl1pPr>
          </a:lstStyle>
          <a:p>
            <a:pPr marL="0" marR="0" lvl="0" indent="0" algn="l" defTabSz="216022" rtl="0" eaLnBrk="1" fontAlgn="auto" latinLnBrk="0" hangingPunct="1">
              <a:lnSpc>
                <a:spcPct val="100000"/>
              </a:lnSpc>
              <a:spcBef>
                <a:spcPct val="20000"/>
              </a:spcBef>
              <a:spcAft>
                <a:spcPts val="0"/>
              </a:spcAft>
              <a:buClrTx/>
              <a:buSzTx/>
              <a:buFont typeface="Arial"/>
              <a:buNone/>
              <a:tabLst/>
              <a:defRPr/>
            </a:pPr>
            <a:r>
              <a:rPr lang="en-GB" dirty="0"/>
              <a:t>Click to edit small quote of about 3 lines Click to edit small quote of about 3 lines Click to edit small quote of about 3 lines Click to edit small quote</a:t>
            </a:r>
            <a:endParaRPr lang="en-US" dirty="0"/>
          </a:p>
        </p:txBody>
      </p:sp>
      <p:cxnSp>
        <p:nvCxnSpPr>
          <p:cNvPr id="10" name="Straight Connector 9"/>
          <p:cNvCxnSpPr/>
          <p:nvPr userDrawn="1"/>
        </p:nvCxnSpPr>
        <p:spPr>
          <a:xfrm>
            <a:off x="347772" y="2193464"/>
            <a:ext cx="338762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347772" y="1967532"/>
            <a:ext cx="1878821" cy="119510"/>
          </a:xfrm>
        </p:spPr>
        <p:txBody>
          <a:bodyPr anchor="ctr">
            <a:noAutofit/>
          </a:bodyPr>
          <a:lstStyle>
            <a:lvl1pPr marL="0" indent="0">
              <a:buNone/>
              <a:defRPr sz="662"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Import tax expenditures (continued)</a:t>
            </a:r>
            <a:endParaRPr lang="en-US" dirty="0"/>
          </a:p>
        </p:txBody>
      </p:sp>
      <p:sp>
        <p:nvSpPr>
          <p:cNvPr id="19" name="TextBox 18">
            <a:extLst>
              <a:ext uri="{FF2B5EF4-FFF2-40B4-BE49-F238E27FC236}">
                <a16:creationId xmlns:a16="http://schemas.microsoft.com/office/drawing/2014/main" id="{ED51799B-69E0-4523-8176-5116C28B5CE5}"/>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pic>
        <p:nvPicPr>
          <p:cNvPr id="13" name="Picture 12">
            <a:extLst>
              <a:ext uri="{FF2B5EF4-FFF2-40B4-BE49-F238E27FC236}">
                <a16:creationId xmlns:a16="http://schemas.microsoft.com/office/drawing/2014/main" id="{EB4D7AE7-016F-4C42-91B4-901A34BF7757}"/>
              </a:ext>
            </a:extLst>
          </p:cNvPr>
          <p:cNvPicPr>
            <a:picLocks noChangeAspect="1"/>
          </p:cNvPicPr>
          <p:nvPr userDrawn="1"/>
        </p:nvPicPr>
        <p:blipFill>
          <a:blip r:embed="rId2"/>
          <a:stretch>
            <a:fillRect/>
          </a:stretch>
        </p:blipFill>
        <p:spPr>
          <a:xfrm>
            <a:off x="5146247" y="2804701"/>
            <a:ext cx="613207" cy="396762"/>
          </a:xfrm>
          <a:prstGeom prst="rect">
            <a:avLst/>
          </a:prstGeom>
        </p:spPr>
      </p:pic>
      <p:grpSp>
        <p:nvGrpSpPr>
          <p:cNvPr id="22" name="Group 21">
            <a:extLst>
              <a:ext uri="{FF2B5EF4-FFF2-40B4-BE49-F238E27FC236}">
                <a16:creationId xmlns:a16="http://schemas.microsoft.com/office/drawing/2014/main" id="{5F7E41EF-3FD1-4569-86DC-D48F4A112354}"/>
              </a:ext>
            </a:extLst>
          </p:cNvPr>
          <p:cNvGrpSpPr/>
          <p:nvPr userDrawn="1"/>
        </p:nvGrpSpPr>
        <p:grpSpPr>
          <a:xfrm>
            <a:off x="4052563" y="34481"/>
            <a:ext cx="1548158" cy="243563"/>
            <a:chOff x="6442846" y="72970"/>
            <a:chExt cx="2457936" cy="515528"/>
          </a:xfrm>
        </p:grpSpPr>
        <p:pic>
          <p:nvPicPr>
            <p:cNvPr id="23" name="Picture 22">
              <a:extLst>
                <a:ext uri="{FF2B5EF4-FFF2-40B4-BE49-F238E27FC236}">
                  <a16:creationId xmlns:a16="http://schemas.microsoft.com/office/drawing/2014/main" id="{F62683A5-8DE8-443C-96ED-87ED5E91E4D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2846" y="72970"/>
              <a:ext cx="924522" cy="515528"/>
            </a:xfrm>
            <a:prstGeom prst="rect">
              <a:avLst/>
            </a:prstGeom>
          </p:spPr>
        </p:pic>
        <p:pic>
          <p:nvPicPr>
            <p:cNvPr id="24" name="Picture 23">
              <a:extLst>
                <a:ext uri="{FF2B5EF4-FFF2-40B4-BE49-F238E27FC236}">
                  <a16:creationId xmlns:a16="http://schemas.microsoft.com/office/drawing/2014/main" id="{88B11EF0-6BDB-44F7-A487-A4EB65163F0A}"/>
                </a:ext>
              </a:extLst>
            </p:cNvPr>
            <p:cNvPicPr>
              <a:picLocks noChangeAspect="1"/>
            </p:cNvPicPr>
            <p:nvPr userDrawn="1"/>
          </p:nvPicPr>
          <p:blipFill>
            <a:blip r:embed="rId4"/>
            <a:stretch>
              <a:fillRect/>
            </a:stretch>
          </p:blipFill>
          <p:spPr>
            <a:xfrm>
              <a:off x="7991993" y="234070"/>
              <a:ext cx="908789" cy="354428"/>
            </a:xfrm>
            <a:prstGeom prst="rect">
              <a:avLst/>
            </a:prstGeom>
          </p:spPr>
        </p:pic>
      </p:grpSp>
    </p:spTree>
    <p:extLst>
      <p:ext uri="{BB962C8B-B14F-4D97-AF65-F5344CB8AC3E}">
        <p14:creationId xmlns:p14="http://schemas.microsoft.com/office/powerpoint/2010/main" val="2446988668"/>
      </p:ext>
    </p:extLst>
  </p:cSld>
  <p:clrMapOvr>
    <a:masterClrMapping/>
  </p:clrMapOvr>
  <p:extLst mod="1">
    <p:ext uri="{DCECCB84-F9BA-43D5-87BE-67443E8EF086}">
      <p15:sldGuideLst xmlns:p15="http://schemas.microsoft.com/office/powerpoint/2012/main">
        <p15:guide id="1" orient="horz" pos="102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6D134D9-F12F-EF44-843F-D4FEB4EB5EBC}"/>
              </a:ext>
            </a:extLst>
          </p:cNvPr>
          <p:cNvSpPr/>
          <p:nvPr userDrawn="1"/>
        </p:nvSpPr>
        <p:spPr>
          <a:xfrm>
            <a:off x="0" y="0"/>
            <a:ext cx="5759450"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18" name="Rectangle 17">
            <a:extLst>
              <a:ext uri="{FF2B5EF4-FFF2-40B4-BE49-F238E27FC236}">
                <a16:creationId xmlns:a16="http://schemas.microsoft.com/office/drawing/2014/main" id="{CAB888AA-D217-494B-976C-4BBDBA116DC9}"/>
              </a:ext>
            </a:extLst>
          </p:cNvPr>
          <p:cNvSpPr/>
          <p:nvPr userDrawn="1"/>
        </p:nvSpPr>
        <p:spPr>
          <a:xfrm flipV="1">
            <a:off x="0" y="0"/>
            <a:ext cx="5759450" cy="24082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9" name="TextBox 8"/>
          <p:cNvSpPr txBox="1"/>
          <p:nvPr userDrawn="1"/>
        </p:nvSpPr>
        <p:spPr>
          <a:xfrm>
            <a:off x="1996723" y="1549882"/>
            <a:ext cx="1752178" cy="805542"/>
          </a:xfrm>
          <a:prstGeom prst="rect">
            <a:avLst/>
          </a:prstGeom>
          <a:noFill/>
        </p:spPr>
        <p:txBody>
          <a:bodyPr wrap="square" rtlCol="0">
            <a:spAutoFit/>
          </a:bodyPr>
          <a:lstStyle/>
          <a:p>
            <a:pPr lvl="0"/>
            <a:r>
              <a:rPr lang="en-US" sz="662" dirty="0">
                <a:solidFill>
                  <a:srgbClr val="FFFFFF"/>
                </a:solidFill>
              </a:rPr>
              <a:t>The Institute for Fiscal Studies</a:t>
            </a:r>
          </a:p>
          <a:p>
            <a:pPr lvl="0"/>
            <a:r>
              <a:rPr lang="en-US" sz="662" dirty="0">
                <a:solidFill>
                  <a:srgbClr val="FFFFFF"/>
                </a:solidFill>
              </a:rPr>
              <a:t>7 </a:t>
            </a:r>
            <a:r>
              <a:rPr lang="en-US" sz="662" dirty="0" err="1">
                <a:solidFill>
                  <a:srgbClr val="FFFFFF"/>
                </a:solidFill>
              </a:rPr>
              <a:t>Ridgmount</a:t>
            </a:r>
            <a:r>
              <a:rPr lang="en-US" sz="662" dirty="0">
                <a:solidFill>
                  <a:srgbClr val="FFFFFF"/>
                </a:solidFill>
              </a:rPr>
              <a:t> Street</a:t>
            </a:r>
          </a:p>
          <a:p>
            <a:pPr lvl="0"/>
            <a:r>
              <a:rPr lang="en-US" sz="662" dirty="0">
                <a:solidFill>
                  <a:srgbClr val="FFFFFF"/>
                </a:solidFill>
              </a:rPr>
              <a:t>London</a:t>
            </a:r>
          </a:p>
          <a:p>
            <a:pPr lvl="0"/>
            <a:r>
              <a:rPr lang="en-US" sz="662" dirty="0">
                <a:solidFill>
                  <a:srgbClr val="FFFFFF"/>
                </a:solidFill>
              </a:rPr>
              <a:t>WC1E 7AE</a:t>
            </a:r>
          </a:p>
          <a:p>
            <a:pPr lvl="0"/>
            <a:endParaRPr lang="en-US" sz="662" dirty="0">
              <a:solidFill>
                <a:srgbClr val="FFFFFF"/>
              </a:solidFill>
            </a:endParaRPr>
          </a:p>
          <a:p>
            <a:pPr marL="0" marR="0" lvl="0" indent="0" algn="l" defTabSz="432044" rtl="0" eaLnBrk="1" fontAlgn="auto" latinLnBrk="0" hangingPunct="1">
              <a:lnSpc>
                <a:spcPct val="100000"/>
              </a:lnSpc>
              <a:spcBef>
                <a:spcPts val="0"/>
              </a:spcBef>
              <a:spcAft>
                <a:spcPts val="0"/>
              </a:spcAft>
              <a:buClrTx/>
              <a:buSzTx/>
              <a:buFontTx/>
              <a:buNone/>
              <a:tabLst/>
              <a:defRPr/>
            </a:pPr>
            <a:r>
              <a:rPr lang="en-US" sz="662" b="1" dirty="0">
                <a:solidFill>
                  <a:srgbClr val="FFFFFF"/>
                </a:solidFill>
              </a:rPr>
              <a:t>www.ifs.org.uk</a:t>
            </a:r>
          </a:p>
          <a:p>
            <a:pPr lvl="0"/>
            <a:endParaRPr lang="en-US" sz="662" dirty="0">
              <a:solidFill>
                <a:srgbClr val="FFFFFF"/>
              </a:solidFill>
            </a:endParaRPr>
          </a:p>
        </p:txBody>
      </p:sp>
      <p:sp>
        <p:nvSpPr>
          <p:cNvPr id="7" name="TextBox 6">
            <a:extLst>
              <a:ext uri="{FF2B5EF4-FFF2-40B4-BE49-F238E27FC236}">
                <a16:creationId xmlns:a16="http://schemas.microsoft.com/office/drawing/2014/main" id="{4C93BDE4-4C2D-4FE9-B897-A3CDEE8E08B3}"/>
              </a:ext>
            </a:extLst>
          </p:cNvPr>
          <p:cNvSpPr txBox="1"/>
          <p:nvPr userDrawn="1"/>
        </p:nvSpPr>
        <p:spPr>
          <a:xfrm>
            <a:off x="324174" y="2606470"/>
            <a:ext cx="1665454" cy="485069"/>
          </a:xfrm>
          <a:prstGeom prst="rect">
            <a:avLst/>
          </a:prstGeom>
          <a:noFill/>
        </p:spPr>
        <p:txBody>
          <a:bodyPr wrap="square" rtlCol="0">
            <a:spAutoFit/>
          </a:bodyPr>
          <a:lstStyle/>
          <a:p>
            <a:r>
              <a:rPr lang="en-GB" sz="2552" b="1" kern="1200" dirty="0">
                <a:solidFill>
                  <a:schemeClr val="tx2"/>
                </a:solidFill>
                <a:latin typeface="Roboto Bk" pitchFamily="2" charset="0"/>
                <a:ea typeface="Roboto Bk" pitchFamily="2" charset="0"/>
                <a:cs typeface="+mj-cs"/>
              </a:rPr>
              <a:t>TaxDev</a:t>
            </a:r>
          </a:p>
        </p:txBody>
      </p:sp>
      <p:sp>
        <p:nvSpPr>
          <p:cNvPr id="8" name="TextBox 7">
            <a:extLst>
              <a:ext uri="{FF2B5EF4-FFF2-40B4-BE49-F238E27FC236}">
                <a16:creationId xmlns:a16="http://schemas.microsoft.com/office/drawing/2014/main" id="{23AA235B-A1AE-4188-8983-092B1E5F19FB}"/>
              </a:ext>
            </a:extLst>
          </p:cNvPr>
          <p:cNvSpPr txBox="1"/>
          <p:nvPr userDrawn="1"/>
        </p:nvSpPr>
        <p:spPr>
          <a:xfrm>
            <a:off x="3702118" y="1553647"/>
            <a:ext cx="1994864" cy="805542"/>
          </a:xfrm>
          <a:prstGeom prst="rect">
            <a:avLst/>
          </a:prstGeom>
          <a:noFill/>
        </p:spPr>
        <p:txBody>
          <a:bodyPr wrap="square" rtlCol="0">
            <a:spAutoFit/>
          </a:bodyPr>
          <a:lstStyle/>
          <a:p>
            <a:pPr lvl="0"/>
            <a:r>
              <a:rPr lang="en-US" sz="662" dirty="0">
                <a:solidFill>
                  <a:srgbClr val="FFFFFF"/>
                </a:solidFill>
              </a:rPr>
              <a:t>The Overseas Development Institute</a:t>
            </a:r>
          </a:p>
          <a:p>
            <a:pPr lvl="0"/>
            <a:r>
              <a:rPr lang="en-GB" sz="662" kern="1200" dirty="0">
                <a:solidFill>
                  <a:srgbClr val="FFFFFF"/>
                </a:solidFill>
                <a:latin typeface="+mn-lt"/>
                <a:ea typeface="+mn-ea"/>
                <a:cs typeface="+mn-cs"/>
              </a:rPr>
              <a:t>203 Blackfriars Road</a:t>
            </a:r>
            <a:br>
              <a:rPr lang="en-GB" sz="662" kern="1200" dirty="0">
                <a:solidFill>
                  <a:srgbClr val="FFFFFF"/>
                </a:solidFill>
                <a:latin typeface="+mn-lt"/>
                <a:ea typeface="+mn-ea"/>
                <a:cs typeface="+mn-cs"/>
              </a:rPr>
            </a:br>
            <a:r>
              <a:rPr lang="en-GB" sz="662" kern="1200" dirty="0">
                <a:solidFill>
                  <a:srgbClr val="FFFFFF"/>
                </a:solidFill>
                <a:latin typeface="+mn-lt"/>
                <a:ea typeface="+mn-ea"/>
                <a:cs typeface="+mn-cs"/>
              </a:rPr>
              <a:t>London </a:t>
            </a:r>
          </a:p>
          <a:p>
            <a:pPr lvl="0"/>
            <a:r>
              <a:rPr lang="en-GB" sz="662" kern="1200" dirty="0">
                <a:solidFill>
                  <a:srgbClr val="FFFFFF"/>
                </a:solidFill>
                <a:latin typeface="+mn-lt"/>
                <a:ea typeface="+mn-ea"/>
                <a:cs typeface="+mn-cs"/>
              </a:rPr>
              <a:t>SE1 8NJ</a:t>
            </a:r>
          </a:p>
          <a:p>
            <a:pPr lvl="0"/>
            <a:endParaRPr lang="en-GB" sz="662" kern="1200" dirty="0">
              <a:solidFill>
                <a:srgbClr val="FFFFFF"/>
              </a:solidFill>
              <a:latin typeface="+mn-lt"/>
              <a:ea typeface="+mn-ea"/>
              <a:cs typeface="+mn-cs"/>
            </a:endParaRPr>
          </a:p>
          <a:p>
            <a:pPr lvl="0"/>
            <a:r>
              <a:rPr lang="en-GB" sz="662" b="1" kern="1200" dirty="0">
                <a:solidFill>
                  <a:srgbClr val="FFFFFF"/>
                </a:solidFill>
                <a:latin typeface="+mn-lt"/>
                <a:ea typeface="+mn-ea"/>
                <a:cs typeface="+mn-cs"/>
              </a:rPr>
              <a:t>www.odi.org</a:t>
            </a:r>
            <a:br>
              <a:rPr lang="en-GB" sz="662" kern="1200" dirty="0">
                <a:solidFill>
                  <a:srgbClr val="FFFFFF"/>
                </a:solidFill>
                <a:latin typeface="+mn-lt"/>
                <a:ea typeface="+mn-ea"/>
                <a:cs typeface="+mn-cs"/>
              </a:rPr>
            </a:br>
            <a:endParaRPr lang="en-US" sz="662" kern="1200" dirty="0">
              <a:solidFill>
                <a:srgbClr val="FFFFFF"/>
              </a:solidFill>
              <a:latin typeface="+mn-lt"/>
              <a:ea typeface="+mn-ea"/>
              <a:cs typeface="+mn-cs"/>
            </a:endParaRPr>
          </a:p>
        </p:txBody>
      </p:sp>
      <p:sp>
        <p:nvSpPr>
          <p:cNvPr id="11" name="TextBox 10">
            <a:extLst>
              <a:ext uri="{FF2B5EF4-FFF2-40B4-BE49-F238E27FC236}">
                <a16:creationId xmlns:a16="http://schemas.microsoft.com/office/drawing/2014/main" id="{C2F1D64E-F403-43F8-859C-44FD6D7D5BA4}"/>
              </a:ext>
            </a:extLst>
          </p:cNvPr>
          <p:cNvSpPr txBox="1"/>
          <p:nvPr userDrawn="1"/>
        </p:nvSpPr>
        <p:spPr>
          <a:xfrm>
            <a:off x="175563" y="1553646"/>
            <a:ext cx="1994864" cy="805542"/>
          </a:xfrm>
          <a:prstGeom prst="rect">
            <a:avLst/>
          </a:prstGeom>
          <a:noFill/>
        </p:spPr>
        <p:txBody>
          <a:bodyPr wrap="square" rtlCol="0">
            <a:spAutoFit/>
          </a:bodyPr>
          <a:lstStyle/>
          <a:p>
            <a:pPr lvl="0"/>
            <a:r>
              <a:rPr lang="en-GB" sz="662" dirty="0">
                <a:solidFill>
                  <a:srgbClr val="FFFFFF"/>
                </a:solidFill>
              </a:rPr>
              <a:t>The Centre for Tax Analysis in Developing Countries (TaxDev)</a:t>
            </a:r>
          </a:p>
          <a:p>
            <a:pPr lvl="0"/>
            <a:r>
              <a:rPr lang="en-GB" sz="662" dirty="0">
                <a:solidFill>
                  <a:srgbClr val="FFFFFF"/>
                </a:solidFill>
              </a:rPr>
              <a:t>LinkedIn: @</a:t>
            </a:r>
            <a:r>
              <a:rPr lang="en-GB" sz="662" dirty="0" err="1">
                <a:solidFill>
                  <a:srgbClr val="FFFFFF"/>
                </a:solidFill>
              </a:rPr>
              <a:t>taxdev</a:t>
            </a:r>
            <a:endParaRPr lang="en-GB" sz="662" dirty="0">
              <a:solidFill>
                <a:srgbClr val="FFFFFF"/>
              </a:solidFill>
            </a:endParaRPr>
          </a:p>
          <a:p>
            <a:pPr lvl="0"/>
            <a:r>
              <a:rPr lang="en-GB" sz="662" dirty="0">
                <a:solidFill>
                  <a:srgbClr val="FFFFFF"/>
                </a:solidFill>
              </a:rPr>
              <a:t>Twitter: #TaxDev</a:t>
            </a:r>
          </a:p>
          <a:p>
            <a:pPr lvl="0"/>
            <a:endParaRPr lang="en-GB" sz="662" kern="1200" dirty="0">
              <a:solidFill>
                <a:srgbClr val="FFFFFF"/>
              </a:solidFill>
              <a:latin typeface="+mn-lt"/>
              <a:ea typeface="+mn-ea"/>
              <a:cs typeface="+mn-cs"/>
            </a:endParaRPr>
          </a:p>
          <a:p>
            <a:pPr lvl="0"/>
            <a:r>
              <a:rPr lang="en-GB" sz="662" b="1" kern="1200" dirty="0">
                <a:solidFill>
                  <a:srgbClr val="FFFFFF"/>
                </a:solidFill>
                <a:latin typeface="+mn-lt"/>
                <a:ea typeface="+mn-ea"/>
                <a:cs typeface="+mn-cs"/>
              </a:rPr>
              <a:t>www.taxdev.org</a:t>
            </a:r>
            <a:br>
              <a:rPr lang="en-GB" sz="662" kern="1200" dirty="0">
                <a:solidFill>
                  <a:srgbClr val="FFFFFF"/>
                </a:solidFill>
                <a:latin typeface="+mn-lt"/>
                <a:ea typeface="+mn-ea"/>
                <a:cs typeface="+mn-cs"/>
              </a:rPr>
            </a:br>
            <a:endParaRPr lang="en-US" sz="662" kern="1200" dirty="0">
              <a:solidFill>
                <a:srgbClr val="FFFFFF"/>
              </a:solidFill>
              <a:latin typeface="+mn-lt"/>
              <a:ea typeface="+mn-ea"/>
              <a:cs typeface="+mn-cs"/>
            </a:endParaRPr>
          </a:p>
        </p:txBody>
      </p:sp>
      <p:pic>
        <p:nvPicPr>
          <p:cNvPr id="3" name="Picture 2">
            <a:extLst>
              <a:ext uri="{FF2B5EF4-FFF2-40B4-BE49-F238E27FC236}">
                <a16:creationId xmlns:a16="http://schemas.microsoft.com/office/drawing/2014/main" id="{99999FAA-517F-4D1D-9E29-2CC35A23356F}"/>
              </a:ext>
            </a:extLst>
          </p:cNvPr>
          <p:cNvPicPr>
            <a:picLocks noChangeAspect="1"/>
          </p:cNvPicPr>
          <p:nvPr userDrawn="1"/>
        </p:nvPicPr>
        <p:blipFill>
          <a:blip r:embed="rId2"/>
          <a:stretch>
            <a:fillRect/>
          </a:stretch>
        </p:blipFill>
        <p:spPr>
          <a:xfrm>
            <a:off x="5155968" y="2816384"/>
            <a:ext cx="603484" cy="390472"/>
          </a:xfrm>
          <a:prstGeom prst="rect">
            <a:avLst/>
          </a:prstGeom>
        </p:spPr>
      </p:pic>
      <p:grpSp>
        <p:nvGrpSpPr>
          <p:cNvPr id="22" name="Group 21">
            <a:extLst>
              <a:ext uri="{FF2B5EF4-FFF2-40B4-BE49-F238E27FC236}">
                <a16:creationId xmlns:a16="http://schemas.microsoft.com/office/drawing/2014/main" id="{7C57DDF8-0894-4B5B-BA20-A7A2AD2817D0}"/>
              </a:ext>
            </a:extLst>
          </p:cNvPr>
          <p:cNvGrpSpPr/>
          <p:nvPr userDrawn="1"/>
        </p:nvGrpSpPr>
        <p:grpSpPr>
          <a:xfrm>
            <a:off x="4052563" y="34481"/>
            <a:ext cx="1548158" cy="243563"/>
            <a:chOff x="6442846" y="72970"/>
            <a:chExt cx="2457936" cy="515528"/>
          </a:xfrm>
        </p:grpSpPr>
        <p:pic>
          <p:nvPicPr>
            <p:cNvPr id="23" name="Picture 22">
              <a:extLst>
                <a:ext uri="{FF2B5EF4-FFF2-40B4-BE49-F238E27FC236}">
                  <a16:creationId xmlns:a16="http://schemas.microsoft.com/office/drawing/2014/main" id="{735DCA34-6E3C-4814-8277-ACC72EE1EC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2846" y="72970"/>
              <a:ext cx="924522" cy="515528"/>
            </a:xfrm>
            <a:prstGeom prst="rect">
              <a:avLst/>
            </a:prstGeom>
          </p:spPr>
        </p:pic>
        <p:pic>
          <p:nvPicPr>
            <p:cNvPr id="24" name="Picture 23">
              <a:extLst>
                <a:ext uri="{FF2B5EF4-FFF2-40B4-BE49-F238E27FC236}">
                  <a16:creationId xmlns:a16="http://schemas.microsoft.com/office/drawing/2014/main" id="{C2E4929D-3046-49BC-8294-6FF969E17FA8}"/>
                </a:ext>
              </a:extLst>
            </p:cNvPr>
            <p:cNvPicPr>
              <a:picLocks noChangeAspect="1"/>
            </p:cNvPicPr>
            <p:nvPr userDrawn="1"/>
          </p:nvPicPr>
          <p:blipFill>
            <a:blip r:embed="rId4"/>
            <a:stretch>
              <a:fillRect/>
            </a:stretch>
          </p:blipFill>
          <p:spPr>
            <a:xfrm>
              <a:off x="7991993" y="234070"/>
              <a:ext cx="908789" cy="354428"/>
            </a:xfrm>
            <a:prstGeom prst="rect">
              <a:avLst/>
            </a:prstGeom>
          </p:spPr>
        </p:pic>
      </p:grpSp>
    </p:spTree>
    <p:extLst>
      <p:ext uri="{BB962C8B-B14F-4D97-AF65-F5344CB8AC3E}">
        <p14:creationId xmlns:p14="http://schemas.microsoft.com/office/powerpoint/2010/main" val="330738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hort titl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1F1E56D-DD80-7947-9F86-D6CA399B1D36}"/>
              </a:ext>
            </a:extLst>
          </p:cNvPr>
          <p:cNvSpPr/>
          <p:nvPr userDrawn="1"/>
        </p:nvSpPr>
        <p:spPr>
          <a:xfrm>
            <a:off x="0" y="2686902"/>
            <a:ext cx="5759450" cy="553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2" name="Rectangle 21">
            <a:extLst>
              <a:ext uri="{FF2B5EF4-FFF2-40B4-BE49-F238E27FC236}">
                <a16:creationId xmlns:a16="http://schemas.microsoft.com/office/drawing/2014/main" id="{46A13256-5F47-4F4D-BE26-B4B73650620E}"/>
              </a:ext>
            </a:extLst>
          </p:cNvPr>
          <p:cNvSpPr/>
          <p:nvPr userDrawn="1"/>
        </p:nvSpPr>
        <p:spPr>
          <a:xfrm flipV="1">
            <a:off x="0" y="6"/>
            <a:ext cx="5759450" cy="26921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1531172" y="1912443"/>
            <a:ext cx="3843316" cy="437280"/>
          </a:xfrm>
        </p:spPr>
        <p:txBody>
          <a:bodyPr anchor="b">
            <a:normAutofit/>
          </a:bodyPr>
          <a:lstStyle>
            <a:lvl1pPr algn="l">
              <a:defRPr sz="2599" spc="-71">
                <a:solidFill>
                  <a:schemeClr val="bg1"/>
                </a:solidFill>
              </a:defRPr>
            </a:lvl1pPr>
          </a:lstStyle>
          <a:p>
            <a:r>
              <a:rPr lang="en-GB" dirty="0"/>
              <a:t>Click to edit style</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1527660" y="1306663"/>
            <a:ext cx="3846828" cy="510948"/>
          </a:xfrm>
        </p:spPr>
        <p:txBody>
          <a:bodyPr anchor="t">
            <a:normAutofit/>
          </a:bodyPr>
          <a:lstStyle>
            <a:lvl1pPr marL="0" marR="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756">
                <a:solidFill>
                  <a:schemeClr val="bg1"/>
                </a:solidFill>
              </a:defRPr>
            </a:lvl1pPr>
            <a:lvl2pPr marL="162016" indent="0" algn="ctr">
              <a:buNone/>
              <a:defRPr sz="709"/>
            </a:lvl2pPr>
            <a:lvl3pPr marL="324033" indent="0" algn="ctr">
              <a:buNone/>
              <a:defRPr sz="638"/>
            </a:lvl3pPr>
            <a:lvl4pPr marL="486049" indent="0" algn="ctr">
              <a:buNone/>
              <a:defRPr sz="567"/>
            </a:lvl4pPr>
            <a:lvl5pPr marL="648065" indent="0" algn="ctr">
              <a:buNone/>
              <a:defRPr sz="567"/>
            </a:lvl5pPr>
            <a:lvl6pPr marL="810081" indent="0" algn="ctr">
              <a:buNone/>
              <a:defRPr sz="567"/>
            </a:lvl6pPr>
            <a:lvl7pPr marL="972098" indent="0" algn="ctr">
              <a:buNone/>
              <a:defRPr sz="567"/>
            </a:lvl7pPr>
            <a:lvl8pPr marL="1134114" indent="0" algn="ctr">
              <a:buNone/>
              <a:defRPr sz="567"/>
            </a:lvl8pPr>
            <a:lvl9pPr marL="1296130" indent="0" algn="ctr">
              <a:buNone/>
              <a:defRPr sz="567"/>
            </a:lvl9pPr>
          </a:lstStyle>
          <a:p>
            <a:r>
              <a:rPr lang="en-GB" dirty="0"/>
              <a:t>Click to edit Master author style</a:t>
            </a:r>
          </a:p>
          <a:p>
            <a:r>
              <a:rPr lang="en-GB" dirty="0"/>
              <a:t>Author Name Surname</a:t>
            </a:r>
          </a:p>
          <a:p>
            <a:r>
              <a:rPr lang="en-GB" dirty="0"/>
              <a:t>Author Name Surname</a:t>
            </a:r>
          </a:p>
          <a:p>
            <a:pPr marL="0" marR="0" lvl="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771" y="267003"/>
            <a:ext cx="907000" cy="379365"/>
          </a:xfrm>
          <a:prstGeom prst="rect">
            <a:avLst/>
          </a:prstGeom>
        </p:spPr>
      </p:pic>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1496054" y="6"/>
            <a:ext cx="0" cy="22493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231784" y="1327649"/>
            <a:ext cx="1123773" cy="669167"/>
          </a:xfrm>
        </p:spPr>
        <p:txBody>
          <a:bodyPr anchor="t">
            <a:normAutofit/>
          </a:bodyPr>
          <a:lstStyle>
            <a:lvl1pPr algn="r">
              <a:spcBef>
                <a:spcPts val="213"/>
              </a:spcBef>
              <a:defRPr sz="567">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338200" y="2086684"/>
            <a:ext cx="1017357" cy="194220"/>
          </a:xfrm>
          <a:prstGeom prst="rect">
            <a:avLst/>
          </a:prstGeom>
          <a:noFill/>
        </p:spPr>
        <p:txBody>
          <a:bodyPr wrap="square" rtlCol="0" anchor="b">
            <a:spAutoFit/>
          </a:bodyPr>
          <a:lstStyle/>
          <a:p>
            <a:pPr lvl="0" algn="r"/>
            <a:r>
              <a:rPr lang="en-US" sz="662" b="1" dirty="0">
                <a:solidFill>
                  <a:srgbClr val="FFFFFF"/>
                </a:solidFill>
              </a:rPr>
              <a:t>@</a:t>
            </a:r>
            <a:r>
              <a:rPr lang="en-US" sz="662" b="1" dirty="0" err="1">
                <a:solidFill>
                  <a:srgbClr val="FFFFFF"/>
                </a:solidFill>
              </a:rPr>
              <a:t>TheIFS</a:t>
            </a:r>
            <a:endParaRPr lang="en-US" sz="662" b="1" dirty="0">
              <a:solidFill>
                <a:srgbClr val="FFFFFF"/>
              </a:solidFill>
            </a:endParaRPr>
          </a:p>
        </p:txBody>
      </p:sp>
    </p:spTree>
    <p:extLst>
      <p:ext uri="{BB962C8B-B14F-4D97-AF65-F5344CB8AC3E}">
        <p14:creationId xmlns:p14="http://schemas.microsoft.com/office/powerpoint/2010/main" val="706178165"/>
      </p:ext>
    </p:extLst>
  </p:cSld>
  <p:clrMapOvr>
    <a:masterClrMapping/>
  </p:clrMapOvr>
  <p:extLst>
    <p:ext uri="{DCECCB84-F9BA-43D5-87BE-67443E8EF086}">
      <p15:sldGuideLst xmlns:p15="http://schemas.microsoft.com/office/powerpoint/2012/main">
        <p15:guide id="1" orient="horz" pos="1417" userDrawn="1">
          <p15:clr>
            <a:srgbClr val="FBAE40"/>
          </p15:clr>
        </p15:guide>
        <p15:guide id="2" pos="815" userDrawn="1">
          <p15:clr>
            <a:srgbClr val="FBAE40"/>
          </p15:clr>
        </p15:guide>
        <p15:guide id="3" pos="1877" userDrawn="1">
          <p15:clr>
            <a:srgbClr val="FBAE40"/>
          </p15:clr>
        </p15:guide>
        <p15:guide id="4" orient="horz" pos="8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Import tax expenditures (continued)</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52975405"/>
      </p:ext>
    </p:extLst>
  </p:cSld>
  <p:clrMapOvr>
    <a:masterClrMapping/>
  </p:clrMapOvr>
  <p:extLst mod="1">
    <p:ext uri="{DCECCB84-F9BA-43D5-87BE-67443E8EF086}">
      <p15:sldGuideLst xmlns:p15="http://schemas.microsoft.com/office/powerpoint/2012/main">
        <p15:guide id="1" orient="horz" pos="183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a:xfrm>
            <a:off x="323092" y="799688"/>
            <a:ext cx="5040397" cy="21186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Import tax expenditures (continued)</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hasCustomPrompt="1"/>
          </p:nvPr>
        </p:nvSpPr>
        <p:spPr>
          <a:xfrm>
            <a:off x="323091" y="161968"/>
            <a:ext cx="4305540" cy="490854"/>
          </a:xfrm>
        </p:spPr>
        <p:txBody>
          <a:bodyPr/>
          <a:lstStyle/>
          <a:p>
            <a:r>
              <a:rPr lang="en-GB" dirty="0"/>
              <a:t>Click to edit Master title style </a:t>
            </a:r>
            <a:br>
              <a:rPr lang="en-GB" dirty="0"/>
            </a:br>
            <a:r>
              <a:rPr lang="en-GB" dirty="0"/>
              <a:t>in two lines</a:t>
            </a:r>
            <a:endParaRPr lang="en-US" dirty="0"/>
          </a:p>
        </p:txBody>
      </p:sp>
    </p:spTree>
    <p:extLst>
      <p:ext uri="{BB962C8B-B14F-4D97-AF65-F5344CB8AC3E}">
        <p14:creationId xmlns:p14="http://schemas.microsoft.com/office/powerpoint/2010/main" val="4017262097"/>
      </p:ext>
    </p:extLst>
  </p:cSld>
  <p:clrMapOvr>
    <a:masterClrMapping/>
  </p:clrMapOvr>
  <p:extLst mod="1">
    <p:ext uri="{DCECCB84-F9BA-43D5-87BE-67443E8EF086}">
      <p15:sldGuideLst xmlns:p15="http://schemas.microsoft.com/office/powerpoint/2012/main">
        <p15:guide id="1" orient="horz" pos="183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8AA792A-3C0B-4049-9A76-977F067CF578}"/>
              </a:ext>
            </a:extLst>
          </p:cNvPr>
          <p:cNvSpPr>
            <a:spLocks noGrp="1"/>
          </p:cNvSpPr>
          <p:nvPr>
            <p:ph type="title"/>
          </p:nvPr>
        </p:nvSpPr>
        <p:spPr/>
        <p:txBody>
          <a:bodyPr/>
          <a:lstStyle/>
          <a:p>
            <a:r>
              <a:rPr lang="en-US"/>
              <a:t>Click to edit Master title style</a:t>
            </a:r>
            <a:endParaRPr lang="en-US" dirty="0"/>
          </a:p>
        </p:txBody>
      </p:sp>
      <p:sp>
        <p:nvSpPr>
          <p:cNvPr id="10" name="Footer Placeholder 9">
            <a:extLst>
              <a:ext uri="{FF2B5EF4-FFF2-40B4-BE49-F238E27FC236}">
                <a16:creationId xmlns:a16="http://schemas.microsoft.com/office/drawing/2014/main" id="{FDA8A8B9-3FE0-C441-B741-FEE0B4C2BA38}"/>
              </a:ext>
            </a:extLst>
          </p:cNvPr>
          <p:cNvSpPr>
            <a:spLocks noGrp="1"/>
          </p:cNvSpPr>
          <p:nvPr>
            <p:ph type="ftr" sz="quarter" idx="10"/>
          </p:nvPr>
        </p:nvSpPr>
        <p:spPr/>
        <p:txBody>
          <a:bodyPr/>
          <a:lstStyle/>
          <a:p>
            <a:r>
              <a:rPr lang="en-US"/>
              <a:t>Import tax expenditures (continued)</a:t>
            </a:r>
            <a:endParaRPr lang="en-US" dirty="0"/>
          </a:p>
        </p:txBody>
      </p:sp>
      <p:sp>
        <p:nvSpPr>
          <p:cNvPr id="13" name="Content Placeholder 12">
            <a:extLst>
              <a:ext uri="{FF2B5EF4-FFF2-40B4-BE49-F238E27FC236}">
                <a16:creationId xmlns:a16="http://schemas.microsoft.com/office/drawing/2014/main" id="{6645E6EF-80E5-DA4C-B7C8-6F606A0CCE38}"/>
              </a:ext>
            </a:extLst>
          </p:cNvPr>
          <p:cNvSpPr>
            <a:spLocks noGrp="1"/>
          </p:cNvSpPr>
          <p:nvPr>
            <p:ph sz="quarter" idx="12"/>
          </p:nvPr>
        </p:nvSpPr>
        <p:spPr>
          <a:xfrm>
            <a:off x="323094" y="800802"/>
            <a:ext cx="5051395" cy="21179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4">
            <a:extLst>
              <a:ext uri="{FF2B5EF4-FFF2-40B4-BE49-F238E27FC236}">
                <a16:creationId xmlns:a16="http://schemas.microsoft.com/office/drawing/2014/main" id="{E3B19EBF-85B8-AE46-A225-77F72C09D253}"/>
              </a:ext>
            </a:extLst>
          </p:cNvPr>
          <p:cNvSpPr>
            <a:spLocks noGrp="1"/>
          </p:cNvSpPr>
          <p:nvPr>
            <p:ph sz="quarter" idx="13" hasCustomPrompt="1"/>
          </p:nvPr>
        </p:nvSpPr>
        <p:spPr>
          <a:xfrm>
            <a:off x="315972" y="537142"/>
            <a:ext cx="4333733" cy="226780"/>
          </a:xfrm>
        </p:spPr>
        <p:txBody>
          <a:bodyPr anchor="t">
            <a:normAutofit/>
          </a:bodyPr>
          <a:lstStyle>
            <a:lvl1pPr marL="0" indent="0">
              <a:buNone/>
              <a:defRPr sz="1181">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1139361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 Two column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323091" y="582767"/>
            <a:ext cx="2448900" cy="23355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2915723" y="582767"/>
            <a:ext cx="2447766" cy="23355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955586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column (horizont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323094" y="582766"/>
            <a:ext cx="5051395" cy="1125952"/>
          </a:xfrm>
        </p:spPr>
        <p:txBody>
          <a:bodyPr/>
          <a:lstStyle>
            <a:lvl3pPr>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322498" y="1701705"/>
            <a:ext cx="5051990" cy="1215432"/>
          </a:xfrm>
        </p:spPr>
        <p:txBody>
          <a:bodyPr/>
          <a:lstStyle/>
          <a:p>
            <a:pPr lvl="0"/>
            <a:r>
              <a:rPr lang="en-US"/>
              <a:t>Edit Master text styles</a:t>
            </a:r>
          </a:p>
          <a:p>
            <a:pPr lvl="1"/>
            <a:r>
              <a:rPr lang="en-US"/>
              <a:t>Second level</a:t>
            </a:r>
          </a:p>
          <a:p>
            <a:pPr lvl="2"/>
            <a:r>
              <a:rPr lang="en-US"/>
              <a:t>Third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70378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378964" y="582772"/>
            <a:ext cx="5009522" cy="2339313"/>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Import tax expenditures (continued)</a:t>
            </a:r>
            <a:endParaRPr lang="en-US" dirty="0"/>
          </a:p>
        </p:txBody>
      </p:sp>
      <p:sp>
        <p:nvSpPr>
          <p:cNvPr id="8" name="Slide Number Placeholder 7">
            <a:extLst>
              <a:ext uri="{FF2B5EF4-FFF2-40B4-BE49-F238E27FC236}">
                <a16:creationId xmlns:a16="http://schemas.microsoft.com/office/drawing/2014/main" id="{C01D8A57-B71E-2B49-847E-1B8E55E3990E}"/>
              </a:ext>
            </a:extLst>
          </p:cNvPr>
          <p:cNvSpPr>
            <a:spLocks noGrp="1"/>
          </p:cNvSpPr>
          <p:nvPr>
            <p:ph type="sldNum" sz="quarter" idx="11"/>
          </p:nvPr>
        </p:nvSpPr>
        <p:spPr>
          <a:xfrm>
            <a:off x="4144872" y="3003088"/>
            <a:ext cx="1295876" cy="172505"/>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2639604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BD12-4C02-1C49-98E9-7D53932A5169}"/>
              </a:ext>
            </a:extLst>
          </p:cNvPr>
          <p:cNvSpPr>
            <a:spLocks noGrp="1"/>
          </p:cNvSpPr>
          <p:nvPr>
            <p:ph type="title"/>
          </p:nvPr>
        </p:nvSpPr>
        <p:spPr/>
        <p:txBody>
          <a:bodyPr anchor="ctr"/>
          <a:lstStyle>
            <a:lvl1pP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344959D-0BD7-2843-8556-41F3269F8EB6}"/>
              </a:ext>
            </a:extLst>
          </p:cNvPr>
          <p:cNvSpPr>
            <a:spLocks noGrp="1"/>
          </p:cNvSpPr>
          <p:nvPr>
            <p:ph sz="half" idx="1" hasCustomPrompt="1"/>
          </p:nvPr>
        </p:nvSpPr>
        <p:spPr>
          <a:xfrm>
            <a:off x="316068" y="584910"/>
            <a:ext cx="2502200" cy="231273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32151A72-4740-D448-96FD-5A6BA89907C3}"/>
              </a:ext>
            </a:extLst>
          </p:cNvPr>
          <p:cNvSpPr>
            <a:spLocks noGrp="1"/>
          </p:cNvSpPr>
          <p:nvPr>
            <p:ph type="pic" sz="quarter" idx="13"/>
          </p:nvPr>
        </p:nvSpPr>
        <p:spPr>
          <a:xfrm>
            <a:off x="2913091" y="658557"/>
            <a:ext cx="2461398" cy="2244025"/>
          </a:xfrm>
        </p:spPr>
        <p:txBody>
          <a:bodyPr/>
          <a:lstStyle>
            <a:lvl1pPr marL="0" indent="0">
              <a:buNone/>
              <a:defRPr/>
            </a:lvl1pPr>
          </a:lstStyle>
          <a:p>
            <a:r>
              <a:rPr lang="en-US"/>
              <a:t>Click icon to add picture</a:t>
            </a:r>
            <a:endParaRPr lang="en-US" dirty="0"/>
          </a:p>
        </p:txBody>
      </p:sp>
      <p:sp>
        <p:nvSpPr>
          <p:cNvPr id="4" name="Footer Placeholder 3">
            <a:extLst>
              <a:ext uri="{FF2B5EF4-FFF2-40B4-BE49-F238E27FC236}">
                <a16:creationId xmlns:a16="http://schemas.microsoft.com/office/drawing/2014/main" id="{B6762570-5DE2-2541-9901-949C0BE0B580}"/>
              </a:ext>
            </a:extLst>
          </p:cNvPr>
          <p:cNvSpPr>
            <a:spLocks noGrp="1"/>
          </p:cNvSpPr>
          <p:nvPr>
            <p:ph type="ftr" sz="quarter" idx="14"/>
          </p:nvPr>
        </p:nvSpPr>
        <p:spPr/>
        <p:txBody>
          <a:bodyPr/>
          <a:lstStyle/>
          <a:p>
            <a:r>
              <a:rPr lang="en-US"/>
              <a:t>Import tax expenditures (continued)</a:t>
            </a:r>
            <a:endParaRPr lang="en-US" dirty="0"/>
          </a:p>
        </p:txBody>
      </p:sp>
      <p:sp>
        <p:nvSpPr>
          <p:cNvPr id="5" name="Slide Number Placeholder 4">
            <a:extLst>
              <a:ext uri="{FF2B5EF4-FFF2-40B4-BE49-F238E27FC236}">
                <a16:creationId xmlns:a16="http://schemas.microsoft.com/office/drawing/2014/main" id="{5B259970-BE81-E245-9853-9023A201EB30}"/>
              </a:ext>
            </a:extLst>
          </p:cNvPr>
          <p:cNvSpPr>
            <a:spLocks noGrp="1"/>
          </p:cNvSpPr>
          <p:nvPr>
            <p:ph type="sldNum" sz="quarter" idx="15"/>
          </p:nvPr>
        </p:nvSpPr>
        <p:spPr>
          <a:xfrm>
            <a:off x="4144872" y="3003088"/>
            <a:ext cx="1295876" cy="172505"/>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46041963"/>
      </p:ext>
    </p:extLst>
  </p:cSld>
  <p:clrMapOvr>
    <a:masterClrMapping/>
  </p:clrMapOvr>
  <p:extLst mod="1">
    <p:ext uri="{DCECCB84-F9BA-43D5-87BE-67443E8EF086}">
      <p15:sldGuideLst xmlns:p15="http://schemas.microsoft.com/office/powerpoint/2012/main">
        <p15:guide id="1" pos="1815" userDrawn="1">
          <p15:clr>
            <a:srgbClr val="FBAE40"/>
          </p15:clr>
        </p15:guide>
        <p15:guide id="2" orient="horz" pos="41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98DAF1D-76FB-5146-B240-BE9A5F08FEE4}"/>
              </a:ext>
            </a:extLst>
          </p:cNvPr>
          <p:cNvSpPr>
            <a:spLocks noGrp="1"/>
          </p:cNvSpPr>
          <p:nvPr>
            <p:ph type="ftr" sz="quarter" idx="3"/>
          </p:nvPr>
        </p:nvSpPr>
        <p:spPr>
          <a:xfrm>
            <a:off x="327486" y="3003088"/>
            <a:ext cx="1943814" cy="172505"/>
          </a:xfrm>
          <a:prstGeom prst="rect">
            <a:avLst/>
          </a:prstGeom>
        </p:spPr>
        <p:txBody>
          <a:bodyPr vert="horz" lIns="91440" tIns="45720" rIns="91440" bIns="45720" rtlCol="0" anchor="ctr"/>
          <a:lstStyle>
            <a:lvl1pPr algn="l">
              <a:defRPr sz="472" b="1">
                <a:solidFill>
                  <a:schemeClr val="bg2"/>
                </a:solidFill>
              </a:defRPr>
            </a:lvl1pPr>
          </a:lstStyle>
          <a:p>
            <a:r>
              <a:rPr lang="en-US"/>
              <a:t>Import tax expenditures (continued)</a:t>
            </a:r>
            <a:endParaRPr lang="en-US" dirty="0"/>
          </a:p>
        </p:txBody>
      </p:sp>
      <p:sp>
        <p:nvSpPr>
          <p:cNvPr id="2" name="Title Placeholder 1">
            <a:extLst>
              <a:ext uri="{FF2B5EF4-FFF2-40B4-BE49-F238E27FC236}">
                <a16:creationId xmlns:a16="http://schemas.microsoft.com/office/drawing/2014/main" id="{5A916EFB-8BF9-554D-9E2D-B467B1E3A503}"/>
              </a:ext>
            </a:extLst>
          </p:cNvPr>
          <p:cNvSpPr>
            <a:spLocks noGrp="1"/>
          </p:cNvSpPr>
          <p:nvPr>
            <p:ph type="title"/>
          </p:nvPr>
        </p:nvSpPr>
        <p:spPr>
          <a:xfrm>
            <a:off x="323091" y="161968"/>
            <a:ext cx="4305540" cy="270044"/>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670385-1296-BC41-8BE7-D104D1F7BEB3}"/>
              </a:ext>
            </a:extLst>
          </p:cNvPr>
          <p:cNvSpPr>
            <a:spLocks noGrp="1"/>
          </p:cNvSpPr>
          <p:nvPr>
            <p:ph type="body" idx="1"/>
          </p:nvPr>
        </p:nvSpPr>
        <p:spPr>
          <a:xfrm>
            <a:off x="323092" y="582767"/>
            <a:ext cx="5040397" cy="2335563"/>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9">
            <a:extLst>
              <a:ext uri="{FF2B5EF4-FFF2-40B4-BE49-F238E27FC236}">
                <a16:creationId xmlns:a16="http://schemas.microsoft.com/office/drawing/2014/main" id="{311E2A71-ECD6-B44A-A304-747010765351}"/>
              </a:ext>
            </a:extLst>
          </p:cNvPr>
          <p:cNvSpPr/>
          <p:nvPr userDrawn="1"/>
        </p:nvSpPr>
        <p:spPr>
          <a:xfrm>
            <a:off x="0" y="3168659"/>
            <a:ext cx="5759450" cy="71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grpSp>
        <p:nvGrpSpPr>
          <p:cNvPr id="8" name="Group 7">
            <a:extLst>
              <a:ext uri="{FF2B5EF4-FFF2-40B4-BE49-F238E27FC236}">
                <a16:creationId xmlns:a16="http://schemas.microsoft.com/office/drawing/2014/main" id="{B986085A-3B5A-4134-ACA7-60058138D891}"/>
              </a:ext>
            </a:extLst>
          </p:cNvPr>
          <p:cNvGrpSpPr/>
          <p:nvPr userDrawn="1"/>
        </p:nvGrpSpPr>
        <p:grpSpPr>
          <a:xfrm>
            <a:off x="4351735" y="2950467"/>
            <a:ext cx="1011754" cy="172504"/>
            <a:chOff x="6909035" y="6244992"/>
            <a:chExt cx="1606313" cy="365124"/>
          </a:xfrm>
        </p:grpSpPr>
        <p:pic>
          <p:nvPicPr>
            <p:cNvPr id="11" name="Picture 10">
              <a:extLst>
                <a:ext uri="{FF2B5EF4-FFF2-40B4-BE49-F238E27FC236}">
                  <a16:creationId xmlns:a16="http://schemas.microsoft.com/office/drawing/2014/main" id="{1F5E8FD6-D9ED-AF41-87F7-86A5A05A0978}"/>
                </a:ext>
              </a:extLst>
            </p:cNvPr>
            <p:cNvPicPr>
              <a:picLocks noChangeAspect="1"/>
            </p:cNvPicPr>
            <p:nvPr userDrawn="1"/>
          </p:nvPicPr>
          <p:blipFill>
            <a:blip r:embed="rId18"/>
            <a:stretch>
              <a:fillRect/>
            </a:stretch>
          </p:blipFill>
          <p:spPr>
            <a:xfrm>
              <a:off x="6909035" y="6244992"/>
              <a:ext cx="659252" cy="365124"/>
            </a:xfrm>
            <a:prstGeom prst="rect">
              <a:avLst/>
            </a:prstGeom>
          </p:spPr>
        </p:pic>
        <p:pic>
          <p:nvPicPr>
            <p:cNvPr id="7" name="Picture 6">
              <a:extLst>
                <a:ext uri="{FF2B5EF4-FFF2-40B4-BE49-F238E27FC236}">
                  <a16:creationId xmlns:a16="http://schemas.microsoft.com/office/drawing/2014/main" id="{8537FE5F-1706-4912-B4C0-2887A096E91F}"/>
                </a:ext>
              </a:extLst>
            </p:cNvPr>
            <p:cNvPicPr>
              <a:picLocks noChangeAspect="1"/>
            </p:cNvPicPr>
            <p:nvPr userDrawn="1"/>
          </p:nvPicPr>
          <p:blipFill>
            <a:blip r:embed="rId19"/>
            <a:stretch>
              <a:fillRect/>
            </a:stretch>
          </p:blipFill>
          <p:spPr>
            <a:xfrm>
              <a:off x="7975348" y="6336203"/>
              <a:ext cx="540000" cy="250687"/>
            </a:xfrm>
            <a:prstGeom prst="rect">
              <a:avLst/>
            </a:prstGeom>
          </p:spPr>
        </p:pic>
      </p:grpSp>
      <p:sp>
        <p:nvSpPr>
          <p:cNvPr id="12" name="TextBox 11">
            <a:extLst>
              <a:ext uri="{FF2B5EF4-FFF2-40B4-BE49-F238E27FC236}">
                <a16:creationId xmlns:a16="http://schemas.microsoft.com/office/drawing/2014/main" id="{AFDC0B68-89DE-4CBC-B33B-86CBFEDAF500}"/>
              </a:ext>
            </a:extLst>
          </p:cNvPr>
          <p:cNvSpPr txBox="1"/>
          <p:nvPr userDrawn="1"/>
        </p:nvSpPr>
        <p:spPr>
          <a:xfrm>
            <a:off x="4705509" y="31902"/>
            <a:ext cx="1130819" cy="400110"/>
          </a:xfrm>
          <a:prstGeom prst="rect">
            <a:avLst/>
          </a:prstGeom>
          <a:noFill/>
        </p:spPr>
        <p:txBody>
          <a:bodyPr wrap="square" rtlCol="0">
            <a:spAutoFit/>
          </a:bodyPr>
          <a:lstStyle/>
          <a:p>
            <a:r>
              <a:rPr lang="en-GB" sz="2000" b="1" kern="1200" dirty="0">
                <a:solidFill>
                  <a:schemeClr val="tx2"/>
                </a:solidFill>
                <a:latin typeface="Roboto Bk" pitchFamily="2" charset="0"/>
                <a:ea typeface="Roboto Bk" pitchFamily="2" charset="0"/>
                <a:cs typeface="+mj-cs"/>
              </a:rPr>
              <a:t>TaxDev</a:t>
            </a:r>
            <a:endParaRPr lang="en-GB" sz="1654" b="1" kern="1200" dirty="0">
              <a:solidFill>
                <a:schemeClr val="tx2"/>
              </a:solidFill>
              <a:latin typeface="Roboto Bk" pitchFamily="2" charset="0"/>
              <a:ea typeface="Roboto Bk" pitchFamily="2" charset="0"/>
              <a:cs typeface="+mj-cs"/>
            </a:endParaRPr>
          </a:p>
        </p:txBody>
      </p:sp>
    </p:spTree>
    <p:extLst>
      <p:ext uri="{BB962C8B-B14F-4D97-AF65-F5344CB8AC3E}">
        <p14:creationId xmlns:p14="http://schemas.microsoft.com/office/powerpoint/2010/main" val="3497056190"/>
      </p:ext>
    </p:extLst>
  </p:cSld>
  <p:clrMap bg1="lt1" tx1="dk1" bg2="lt2" tx2="dk2" accent1="accent1" accent2="accent2" accent3="accent3" accent4="accent4" accent5="accent5" accent6="accent6" hlink="hlink" folHlink="folHlink"/>
  <p:sldLayoutIdLst>
    <p:sldLayoutId id="2147483673" r:id="rId1"/>
    <p:sldLayoutId id="2147483692" r:id="rId2"/>
    <p:sldLayoutId id="2147483674" r:id="rId3"/>
    <p:sldLayoutId id="2147483693" r:id="rId4"/>
    <p:sldLayoutId id="2147483675" r:id="rId5"/>
    <p:sldLayoutId id="2147483676" r:id="rId6"/>
    <p:sldLayoutId id="2147483684" r:id="rId7"/>
    <p:sldLayoutId id="2147483678" r:id="rId8"/>
    <p:sldLayoutId id="2147483685" r:id="rId9"/>
    <p:sldLayoutId id="2147483691" r:id="rId10"/>
    <p:sldLayoutId id="2147483687" r:id="rId11"/>
    <p:sldLayoutId id="2147483694" r:id="rId12"/>
    <p:sldLayoutId id="2147483688" r:id="rId13"/>
    <p:sldLayoutId id="2147483689" r:id="rId14"/>
    <p:sldLayoutId id="2147483695" r:id="rId15"/>
    <p:sldLayoutId id="2147483690" r:id="rId16"/>
  </p:sldLayoutIdLst>
  <p:hf sldNum="0" hdr="0" dt="0"/>
  <p:txStyles>
    <p:titleStyle>
      <a:lvl1pPr algn="l" defTabSz="324033" rtl="0" eaLnBrk="1" latinLnBrk="0" hangingPunct="1">
        <a:lnSpc>
          <a:spcPct val="90000"/>
        </a:lnSpc>
        <a:spcBef>
          <a:spcPct val="0"/>
        </a:spcBef>
        <a:buNone/>
        <a:defRPr sz="1654" b="1" kern="1200">
          <a:solidFill>
            <a:schemeClr val="tx2"/>
          </a:solidFill>
          <a:latin typeface="+mj-lt"/>
          <a:ea typeface="+mj-ea"/>
          <a:cs typeface="+mj-cs"/>
        </a:defRPr>
      </a:lvl1pPr>
    </p:titleStyle>
    <p:bodyStyle>
      <a:lvl1pPr marL="81008"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1pPr>
      <a:lvl2pPr marL="243024"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2pPr>
      <a:lvl3pPr marL="405041"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3pPr>
      <a:lvl4pPr marL="567057"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4pPr>
      <a:lvl5pPr marL="729073"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5pPr>
      <a:lvl6pPr marL="891089"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6pPr>
      <a:lvl7pPr marL="1053106"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7pPr>
      <a:lvl8pPr marL="1215122"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8pPr>
      <a:lvl9pPr marL="1377137"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9pPr>
    </p:bodyStyle>
    <p:otherStyle>
      <a:defPPr>
        <a:defRPr lang="en-US"/>
      </a:defPPr>
      <a:lvl1pPr marL="0" algn="l" defTabSz="324033" rtl="0" eaLnBrk="1" latinLnBrk="0" hangingPunct="1">
        <a:defRPr sz="638" kern="1200">
          <a:solidFill>
            <a:schemeClr val="tx1"/>
          </a:solidFill>
          <a:latin typeface="+mn-lt"/>
          <a:ea typeface="+mn-ea"/>
          <a:cs typeface="+mn-cs"/>
        </a:defRPr>
      </a:lvl1pPr>
      <a:lvl2pPr marL="162016" algn="l" defTabSz="324033" rtl="0" eaLnBrk="1" latinLnBrk="0" hangingPunct="1">
        <a:defRPr sz="638" kern="1200">
          <a:solidFill>
            <a:schemeClr val="tx1"/>
          </a:solidFill>
          <a:latin typeface="+mn-lt"/>
          <a:ea typeface="+mn-ea"/>
          <a:cs typeface="+mn-cs"/>
        </a:defRPr>
      </a:lvl2pPr>
      <a:lvl3pPr marL="324033" algn="l" defTabSz="324033" rtl="0" eaLnBrk="1" latinLnBrk="0" hangingPunct="1">
        <a:defRPr sz="638" kern="1200">
          <a:solidFill>
            <a:schemeClr val="tx1"/>
          </a:solidFill>
          <a:latin typeface="+mn-lt"/>
          <a:ea typeface="+mn-ea"/>
          <a:cs typeface="+mn-cs"/>
        </a:defRPr>
      </a:lvl3pPr>
      <a:lvl4pPr marL="486049" algn="l" defTabSz="324033" rtl="0" eaLnBrk="1" latinLnBrk="0" hangingPunct="1">
        <a:defRPr sz="638" kern="1200">
          <a:solidFill>
            <a:schemeClr val="tx1"/>
          </a:solidFill>
          <a:latin typeface="+mn-lt"/>
          <a:ea typeface="+mn-ea"/>
          <a:cs typeface="+mn-cs"/>
        </a:defRPr>
      </a:lvl4pPr>
      <a:lvl5pPr marL="648065" algn="l" defTabSz="324033" rtl="0" eaLnBrk="1" latinLnBrk="0" hangingPunct="1">
        <a:defRPr sz="638" kern="1200">
          <a:solidFill>
            <a:schemeClr val="tx1"/>
          </a:solidFill>
          <a:latin typeface="+mn-lt"/>
          <a:ea typeface="+mn-ea"/>
          <a:cs typeface="+mn-cs"/>
        </a:defRPr>
      </a:lvl5pPr>
      <a:lvl6pPr marL="810081" algn="l" defTabSz="324033" rtl="0" eaLnBrk="1" latinLnBrk="0" hangingPunct="1">
        <a:defRPr sz="638" kern="1200">
          <a:solidFill>
            <a:schemeClr val="tx1"/>
          </a:solidFill>
          <a:latin typeface="+mn-lt"/>
          <a:ea typeface="+mn-ea"/>
          <a:cs typeface="+mn-cs"/>
        </a:defRPr>
      </a:lvl6pPr>
      <a:lvl7pPr marL="972098" algn="l" defTabSz="324033" rtl="0" eaLnBrk="1" latinLnBrk="0" hangingPunct="1">
        <a:defRPr sz="638" kern="1200">
          <a:solidFill>
            <a:schemeClr val="tx1"/>
          </a:solidFill>
          <a:latin typeface="+mn-lt"/>
          <a:ea typeface="+mn-ea"/>
          <a:cs typeface="+mn-cs"/>
        </a:defRPr>
      </a:lvl7pPr>
      <a:lvl8pPr marL="1134114" algn="l" defTabSz="324033" rtl="0" eaLnBrk="1" latinLnBrk="0" hangingPunct="1">
        <a:defRPr sz="638" kern="1200">
          <a:solidFill>
            <a:schemeClr val="tx1"/>
          </a:solidFill>
          <a:latin typeface="+mn-lt"/>
          <a:ea typeface="+mn-ea"/>
          <a:cs typeface="+mn-cs"/>
        </a:defRPr>
      </a:lvl8pPr>
      <a:lvl9pPr marL="1296130" algn="l" defTabSz="324033" rtl="0" eaLnBrk="1" latinLnBrk="0" hangingPunct="1">
        <a:defRPr sz="63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43" userDrawn="1">
          <p15:clr>
            <a:srgbClr val="F26B43"/>
          </p15:clr>
        </p15:guide>
        <p15:guide id="2" pos="3387" userDrawn="1">
          <p15:clr>
            <a:srgbClr val="F26B43"/>
          </p15:clr>
        </p15:guide>
        <p15:guide id="3" orient="horz" pos="367" userDrawn="1">
          <p15:clr>
            <a:srgbClr val="F26B43"/>
          </p15:clr>
        </p15:guide>
        <p15:guide id="4" orient="horz" pos="2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C5307-7F58-9D46-AF20-E955739F9A71}"/>
              </a:ext>
            </a:extLst>
          </p:cNvPr>
          <p:cNvSpPr>
            <a:spLocks noGrp="1"/>
          </p:cNvSpPr>
          <p:nvPr>
            <p:ph type="ctrTitle"/>
          </p:nvPr>
        </p:nvSpPr>
        <p:spPr>
          <a:xfrm>
            <a:off x="1524032" y="1058955"/>
            <a:ext cx="3843316" cy="1122177"/>
          </a:xfrm>
        </p:spPr>
        <p:txBody>
          <a:bodyPr>
            <a:normAutofit/>
          </a:bodyPr>
          <a:lstStyle/>
          <a:p>
            <a:r>
              <a:rPr lang="en-US" dirty="0"/>
              <a:t>Import tax expenditures: Advanced Issues</a:t>
            </a:r>
          </a:p>
        </p:txBody>
      </p:sp>
      <p:sp>
        <p:nvSpPr>
          <p:cNvPr id="3" name="Subtitle 2">
            <a:extLst>
              <a:ext uri="{FF2B5EF4-FFF2-40B4-BE49-F238E27FC236}">
                <a16:creationId xmlns:a16="http://schemas.microsoft.com/office/drawing/2014/main" id="{72C19D26-0768-7E47-B585-0B2B4AACBBE7}"/>
              </a:ext>
            </a:extLst>
          </p:cNvPr>
          <p:cNvSpPr>
            <a:spLocks noGrp="1"/>
          </p:cNvSpPr>
          <p:nvPr>
            <p:ph type="subTitle" idx="1"/>
          </p:nvPr>
        </p:nvSpPr>
        <p:spPr>
          <a:xfrm>
            <a:off x="1578601" y="2290549"/>
            <a:ext cx="3990926" cy="859112"/>
          </a:xfrm>
        </p:spPr>
        <p:txBody>
          <a:bodyPr>
            <a:normAutofit/>
          </a:bodyPr>
          <a:lstStyle/>
          <a:p>
            <a:r>
              <a:rPr lang="en-US" dirty="0"/>
              <a:t>Edris </a:t>
            </a:r>
            <a:r>
              <a:rPr lang="en-US" dirty="0" err="1"/>
              <a:t>Seid</a:t>
            </a:r>
            <a:r>
              <a:rPr lang="en-US" dirty="0"/>
              <a:t> and Ben Waltmann, Institute for Fiscal Studies</a:t>
            </a:r>
          </a:p>
        </p:txBody>
      </p:sp>
      <p:sp>
        <p:nvSpPr>
          <p:cNvPr id="4" name="Text Placeholder 3">
            <a:extLst>
              <a:ext uri="{FF2B5EF4-FFF2-40B4-BE49-F238E27FC236}">
                <a16:creationId xmlns:a16="http://schemas.microsoft.com/office/drawing/2014/main" id="{E581BA81-96CA-8845-97C9-EADC18C19329}"/>
              </a:ext>
            </a:extLst>
          </p:cNvPr>
          <p:cNvSpPr>
            <a:spLocks noGrp="1"/>
          </p:cNvSpPr>
          <p:nvPr>
            <p:ph type="body" sz="quarter" idx="10"/>
          </p:nvPr>
        </p:nvSpPr>
        <p:spPr>
          <a:xfrm>
            <a:off x="400259" y="2262903"/>
            <a:ext cx="1123773" cy="457202"/>
          </a:xfrm>
        </p:spPr>
        <p:txBody>
          <a:bodyPr/>
          <a:lstStyle/>
          <a:p>
            <a:r>
              <a:rPr lang="en-US" dirty="0"/>
              <a:t>6 February 2023</a:t>
            </a:r>
          </a:p>
          <a:p>
            <a:r>
              <a:rPr lang="en-US" dirty="0"/>
              <a:t>Kampala, Uganda</a:t>
            </a:r>
          </a:p>
          <a:p>
            <a:endParaRPr lang="en-US" dirty="0"/>
          </a:p>
        </p:txBody>
      </p:sp>
    </p:spTree>
    <p:extLst>
      <p:ext uri="{BB962C8B-B14F-4D97-AF65-F5344CB8AC3E}">
        <p14:creationId xmlns:p14="http://schemas.microsoft.com/office/powerpoint/2010/main" val="123095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52A02-A132-4FF9-9C25-D23841AB41B4}"/>
              </a:ext>
            </a:extLst>
          </p:cNvPr>
          <p:cNvSpPr>
            <a:spLocks noGrp="1"/>
          </p:cNvSpPr>
          <p:nvPr>
            <p:ph type="title"/>
          </p:nvPr>
        </p:nvSpPr>
        <p:spPr/>
        <p:txBody>
          <a:bodyPr/>
          <a:lstStyle/>
          <a:p>
            <a:r>
              <a:rPr lang="en-GB" dirty="0"/>
              <a:t>Practical session on indirect effects</a:t>
            </a:r>
          </a:p>
        </p:txBody>
      </p:sp>
      <p:sp>
        <p:nvSpPr>
          <p:cNvPr id="3" name="Footer Placeholder 2">
            <a:extLst>
              <a:ext uri="{FF2B5EF4-FFF2-40B4-BE49-F238E27FC236}">
                <a16:creationId xmlns:a16="http://schemas.microsoft.com/office/drawing/2014/main" id="{4826BE4E-2A34-4F5F-9381-5969E362AD79}"/>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471379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847A71-F2E1-4FF2-85E8-A4238C4ADE1B}"/>
              </a:ext>
            </a:extLst>
          </p:cNvPr>
          <p:cNvSpPr>
            <a:spLocks noGrp="1"/>
          </p:cNvSpPr>
          <p:nvPr>
            <p:ph idx="1"/>
          </p:nvPr>
        </p:nvSpPr>
        <p:spPr/>
        <p:txBody>
          <a:bodyPr/>
          <a:lstStyle/>
          <a:p>
            <a:pPr marL="0" indent="0">
              <a:buNone/>
            </a:pPr>
            <a:r>
              <a:rPr lang="en-GB" dirty="0"/>
              <a:t>Calculate the indirect effect of customs tax expenditures on excise tax collection by commodity category (in ETB) using the demo dataset. Show results using the “standard approach” and the “Ethiopian approach”. Why are the results so different?</a:t>
            </a:r>
          </a:p>
          <a:p>
            <a:pPr marL="0" indent="0">
              <a:buNone/>
            </a:pPr>
            <a:endParaRPr lang="en-GB" dirty="0"/>
          </a:p>
          <a:p>
            <a:pPr marL="0" indent="0">
              <a:buNone/>
            </a:pPr>
            <a:r>
              <a:rPr lang="en-GB" b="1" dirty="0"/>
              <a:t>Helpful formulas:</a:t>
            </a:r>
            <a:endParaRPr lang="en-GB" dirty="0"/>
          </a:p>
          <a:p>
            <a:r>
              <a:rPr lang="en-GB" dirty="0"/>
              <a:t>Indirect effect (standard) = Direct customs duty expenditure * Actual excise tax rate</a:t>
            </a:r>
          </a:p>
          <a:p>
            <a:r>
              <a:rPr lang="en-GB" dirty="0"/>
              <a:t>Indirect effect (‘Ethiopian’) = Direct customs duty expenditure * Benchmark excise tax rate</a:t>
            </a:r>
          </a:p>
          <a:p>
            <a:pPr marL="0" indent="0">
              <a:buNone/>
            </a:pPr>
            <a:endParaRPr lang="en-GB" dirty="0"/>
          </a:p>
          <a:p>
            <a:pPr marL="0" indent="0">
              <a:buNone/>
            </a:pPr>
            <a:r>
              <a:rPr lang="en-GB" b="1" dirty="0"/>
              <a:t>Bonus question</a:t>
            </a:r>
            <a:r>
              <a:rPr lang="en-GB" dirty="0"/>
              <a:t>: Indirect effects do not need to be calculated directly when using the “alternative approach” to indirect effects. Why?</a:t>
            </a:r>
          </a:p>
          <a:p>
            <a:pPr marL="0" indent="0">
              <a:buNone/>
            </a:pPr>
            <a:endParaRPr lang="en-GB" dirty="0"/>
          </a:p>
        </p:txBody>
      </p:sp>
      <p:sp>
        <p:nvSpPr>
          <p:cNvPr id="3" name="Title 2">
            <a:extLst>
              <a:ext uri="{FF2B5EF4-FFF2-40B4-BE49-F238E27FC236}">
                <a16:creationId xmlns:a16="http://schemas.microsoft.com/office/drawing/2014/main" id="{63BF8C0F-8EC5-4A59-A8DB-E14057D83050}"/>
              </a:ext>
            </a:extLst>
          </p:cNvPr>
          <p:cNvSpPr>
            <a:spLocks noGrp="1"/>
          </p:cNvSpPr>
          <p:nvPr>
            <p:ph type="title"/>
          </p:nvPr>
        </p:nvSpPr>
        <p:spPr/>
        <p:txBody>
          <a:bodyPr>
            <a:normAutofit fontScale="90000"/>
          </a:bodyPr>
          <a:lstStyle/>
          <a:p>
            <a:r>
              <a:rPr lang="en-GB" dirty="0"/>
              <a:t>Task</a:t>
            </a:r>
          </a:p>
        </p:txBody>
      </p:sp>
      <p:sp>
        <p:nvSpPr>
          <p:cNvPr id="4" name="Footer Placeholder 3">
            <a:extLst>
              <a:ext uri="{FF2B5EF4-FFF2-40B4-BE49-F238E27FC236}">
                <a16:creationId xmlns:a16="http://schemas.microsoft.com/office/drawing/2014/main" id="{77A970AE-8236-4301-8583-E36397CFEE49}"/>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320963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52A02-A132-4FF9-9C25-D23841AB41B4}"/>
              </a:ext>
            </a:extLst>
          </p:cNvPr>
          <p:cNvSpPr>
            <a:spLocks noGrp="1"/>
          </p:cNvSpPr>
          <p:nvPr>
            <p:ph type="title"/>
          </p:nvPr>
        </p:nvSpPr>
        <p:spPr/>
        <p:txBody>
          <a:bodyPr/>
          <a:lstStyle/>
          <a:p>
            <a:r>
              <a:rPr lang="en-GB" dirty="0"/>
              <a:t>Treatment of import VAT expenditures</a:t>
            </a:r>
          </a:p>
        </p:txBody>
      </p:sp>
      <p:sp>
        <p:nvSpPr>
          <p:cNvPr id="3" name="Footer Placeholder 2">
            <a:extLst>
              <a:ext uri="{FF2B5EF4-FFF2-40B4-BE49-F238E27FC236}">
                <a16:creationId xmlns:a16="http://schemas.microsoft.com/office/drawing/2014/main" id="{1C4D7E93-EC4F-4F0F-8D35-2CA4858EF798}"/>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50941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normAutofit/>
          </a:bodyPr>
          <a:lstStyle/>
          <a:p>
            <a:pPr marL="0" indent="0">
              <a:buNone/>
            </a:pPr>
            <a:r>
              <a:rPr lang="en-GB" b="1" dirty="0"/>
              <a:t>Case 1: Goods are imported by final consumers or exempt businesses</a:t>
            </a:r>
          </a:p>
          <a:p>
            <a:pPr lvl="1"/>
            <a:r>
              <a:rPr lang="en-GB" b="1" dirty="0"/>
              <a:t>Then import VAT is a final tax</a:t>
            </a:r>
            <a:r>
              <a:rPr lang="en-GB" dirty="0"/>
              <a:t>, and tax expenditures on import VAT can be treated like those on other import taxes</a:t>
            </a:r>
          </a:p>
          <a:p>
            <a:pPr marL="162016" lvl="1" indent="0">
              <a:buNone/>
            </a:pPr>
            <a:endParaRPr lang="en-GB" dirty="0"/>
          </a:p>
          <a:p>
            <a:pPr marL="0" indent="0">
              <a:buNone/>
            </a:pPr>
            <a:r>
              <a:rPr lang="en-GB" b="1" dirty="0"/>
              <a:t>Case 2: Imports are </a:t>
            </a:r>
            <a:r>
              <a:rPr lang="en-GB" b="1" i="1" dirty="0"/>
              <a:t>resold as VAT-exempt </a:t>
            </a:r>
            <a:r>
              <a:rPr lang="en-GB" b="1" dirty="0"/>
              <a:t>or used in production of </a:t>
            </a:r>
            <a:r>
              <a:rPr lang="en-GB" b="1" i="1" dirty="0"/>
              <a:t>VAT-exempt</a:t>
            </a:r>
            <a:r>
              <a:rPr lang="en-GB" b="1" dirty="0"/>
              <a:t> </a:t>
            </a:r>
            <a:r>
              <a:rPr lang="en-GB" b="1" i="1" dirty="0"/>
              <a:t>goods </a:t>
            </a:r>
          </a:p>
          <a:p>
            <a:pPr lvl="1"/>
            <a:r>
              <a:rPr lang="en-GB" b="1" dirty="0"/>
              <a:t>Then import VAT is also a final tax</a:t>
            </a:r>
            <a:r>
              <a:rPr lang="en-GB" dirty="0"/>
              <a:t> </a:t>
            </a:r>
          </a:p>
          <a:p>
            <a:pPr lvl="1"/>
            <a:r>
              <a:rPr lang="en-GB" dirty="0"/>
              <a:t>A common case are basic food items</a:t>
            </a:r>
          </a:p>
          <a:p>
            <a:pPr lvl="1"/>
            <a:r>
              <a:rPr lang="en-GB" dirty="0"/>
              <a:t>Risk: </a:t>
            </a:r>
            <a:r>
              <a:rPr lang="en-GB" b="1" dirty="0"/>
              <a:t>double-counting of VAT expenditure</a:t>
            </a:r>
            <a:r>
              <a:rPr lang="en-GB" dirty="0"/>
              <a:t> if domestic VAT expenditures are reported separately</a:t>
            </a:r>
          </a:p>
          <a:p>
            <a:pPr lvl="1"/>
            <a:endParaRPr lang="en-GB" dirty="0"/>
          </a:p>
          <a:p>
            <a:pPr marL="228600" indent="-228600">
              <a:buFont typeface="+mj-lt"/>
              <a:buAutoNum type="arabicPeriod"/>
            </a:pPr>
            <a:endParaRPr lang="en-GB" dirty="0"/>
          </a:p>
          <a:p>
            <a:pPr lvl="1"/>
            <a:endParaRPr lang="en-GB" b="1" dirty="0"/>
          </a:p>
        </p:txBody>
      </p:sp>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p:txBody>
          <a:bodyPr>
            <a:normAutofit fontScale="90000"/>
          </a:bodyPr>
          <a:lstStyle/>
          <a:p>
            <a:r>
              <a:rPr lang="en-GB" dirty="0"/>
              <a:t>Import VAT: three cases to distinguish</a:t>
            </a:r>
          </a:p>
        </p:txBody>
      </p:sp>
      <p:sp>
        <p:nvSpPr>
          <p:cNvPr id="4" name="Footer Placeholder 3">
            <a:extLst>
              <a:ext uri="{FF2B5EF4-FFF2-40B4-BE49-F238E27FC236}">
                <a16:creationId xmlns:a16="http://schemas.microsoft.com/office/drawing/2014/main" id="{D8213A26-422C-48BE-8754-B27CF6216042}"/>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27137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normAutofit/>
          </a:bodyPr>
          <a:lstStyle/>
          <a:p>
            <a:pPr marL="0" indent="0">
              <a:buNone/>
            </a:pPr>
            <a:r>
              <a:rPr lang="en-GB" b="1" dirty="0"/>
              <a:t>Case 3: Imports are resold with VAT (including zero-rated) or used in production of VAT-able goods</a:t>
            </a:r>
          </a:p>
          <a:p>
            <a:pPr lvl="1"/>
            <a:r>
              <a:rPr lang="en-GB" b="1" dirty="0"/>
              <a:t>Then import VAT is not a final tax, and there is no import tax expenditure</a:t>
            </a:r>
          </a:p>
          <a:p>
            <a:pPr lvl="2"/>
            <a:r>
              <a:rPr lang="en-GB" dirty="0"/>
              <a:t>Lower import VAT collection is exactly counterbalanced by lower input tax credits</a:t>
            </a:r>
          </a:p>
          <a:p>
            <a:pPr lvl="1"/>
            <a:r>
              <a:rPr lang="en-GB" dirty="0"/>
              <a:t>Risk: </a:t>
            </a:r>
            <a:r>
              <a:rPr lang="en-GB" b="1" dirty="0"/>
              <a:t>overcounting of import VAT expenditure</a:t>
            </a:r>
          </a:p>
          <a:p>
            <a:pPr lvl="1"/>
            <a:endParaRPr lang="en-GB" b="1" dirty="0"/>
          </a:p>
          <a:p>
            <a:pPr marL="0" indent="0">
              <a:buNone/>
            </a:pPr>
            <a:r>
              <a:rPr lang="en-GB" b="1" dirty="0"/>
              <a:t>General lesson: ‘</a:t>
            </a:r>
            <a:r>
              <a:rPr lang="en-GB" dirty="0"/>
              <a:t>Naïve’ approaches to import VAT can overstate tax expenditures</a:t>
            </a:r>
          </a:p>
          <a:p>
            <a:pPr lvl="1"/>
            <a:r>
              <a:rPr lang="en-GB" dirty="0"/>
              <a:t>How exactly these issues are handled will differ between countries</a:t>
            </a:r>
          </a:p>
        </p:txBody>
      </p:sp>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p:txBody>
          <a:bodyPr>
            <a:normAutofit fontScale="90000"/>
          </a:bodyPr>
          <a:lstStyle/>
          <a:p>
            <a:r>
              <a:rPr lang="en-GB" dirty="0"/>
              <a:t>Import VAT: three cases to distinguish</a:t>
            </a:r>
          </a:p>
        </p:txBody>
      </p:sp>
      <p:sp>
        <p:nvSpPr>
          <p:cNvPr id="4" name="Footer Placeholder 3">
            <a:extLst>
              <a:ext uri="{FF2B5EF4-FFF2-40B4-BE49-F238E27FC236}">
                <a16:creationId xmlns:a16="http://schemas.microsoft.com/office/drawing/2014/main" id="{FA70BC76-51E6-489C-A9D7-554BFF9FD14A}"/>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814096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113FA6C-5DFF-4999-8B0A-77FDA11C1E7B}"/>
              </a:ext>
            </a:extLst>
          </p:cNvPr>
          <p:cNvSpPr/>
          <p:nvPr/>
        </p:nvSpPr>
        <p:spPr>
          <a:xfrm>
            <a:off x="1645840" y="144456"/>
            <a:ext cx="2449286" cy="248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Imports</a:t>
            </a:r>
          </a:p>
        </p:txBody>
      </p:sp>
      <p:sp>
        <p:nvSpPr>
          <p:cNvPr id="7" name="Oval 6">
            <a:extLst>
              <a:ext uri="{FF2B5EF4-FFF2-40B4-BE49-F238E27FC236}">
                <a16:creationId xmlns:a16="http://schemas.microsoft.com/office/drawing/2014/main" id="{F973C2AB-37DE-4514-B24B-F039E8FEF843}"/>
              </a:ext>
            </a:extLst>
          </p:cNvPr>
          <p:cNvSpPr/>
          <p:nvPr/>
        </p:nvSpPr>
        <p:spPr>
          <a:xfrm>
            <a:off x="2258008" y="587829"/>
            <a:ext cx="1224951" cy="3359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Import VAT</a:t>
            </a:r>
          </a:p>
        </p:txBody>
      </p:sp>
      <p:sp>
        <p:nvSpPr>
          <p:cNvPr id="8" name="Rectangle: Rounded Corners 7">
            <a:extLst>
              <a:ext uri="{FF2B5EF4-FFF2-40B4-BE49-F238E27FC236}">
                <a16:creationId xmlns:a16="http://schemas.microsoft.com/office/drawing/2014/main" id="{CC1E07FE-28B2-4F93-927F-B844B0AEE62F}"/>
              </a:ext>
            </a:extLst>
          </p:cNvPr>
          <p:cNvSpPr/>
          <p:nvPr/>
        </p:nvSpPr>
        <p:spPr>
          <a:xfrm>
            <a:off x="219268" y="1432249"/>
            <a:ext cx="1268965" cy="494522"/>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Final consumers or exempt businesses</a:t>
            </a:r>
          </a:p>
        </p:txBody>
      </p:sp>
      <p:sp>
        <p:nvSpPr>
          <p:cNvPr id="9" name="Rectangle: Rounded Corners 8">
            <a:extLst>
              <a:ext uri="{FF2B5EF4-FFF2-40B4-BE49-F238E27FC236}">
                <a16:creationId xmlns:a16="http://schemas.microsoft.com/office/drawing/2014/main" id="{145F6A8E-ABA9-4FE7-9A95-DDD448964717}"/>
              </a:ext>
            </a:extLst>
          </p:cNvPr>
          <p:cNvSpPr/>
          <p:nvPr/>
        </p:nvSpPr>
        <p:spPr>
          <a:xfrm>
            <a:off x="2087238" y="1432249"/>
            <a:ext cx="1584974" cy="494522"/>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Resold as VAT-exempt or used to produce VAT-exempt goods</a:t>
            </a:r>
          </a:p>
        </p:txBody>
      </p:sp>
      <p:sp>
        <p:nvSpPr>
          <p:cNvPr id="10" name="Rectangle: Rounded Corners 9">
            <a:extLst>
              <a:ext uri="{FF2B5EF4-FFF2-40B4-BE49-F238E27FC236}">
                <a16:creationId xmlns:a16="http://schemas.microsoft.com/office/drawing/2014/main" id="{337CAD86-84C6-4297-A16D-C8D1719600B7}"/>
              </a:ext>
            </a:extLst>
          </p:cNvPr>
          <p:cNvSpPr/>
          <p:nvPr/>
        </p:nvSpPr>
        <p:spPr>
          <a:xfrm>
            <a:off x="4104369" y="1426029"/>
            <a:ext cx="1435814" cy="494522"/>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Resold with VAT or used to produce VAT-able goods</a:t>
            </a:r>
          </a:p>
        </p:txBody>
      </p:sp>
      <p:sp>
        <p:nvSpPr>
          <p:cNvPr id="11" name="Rectangle 10">
            <a:extLst>
              <a:ext uri="{FF2B5EF4-FFF2-40B4-BE49-F238E27FC236}">
                <a16:creationId xmlns:a16="http://schemas.microsoft.com/office/drawing/2014/main" id="{9A6728DA-1859-4E02-8E08-5B51CFFEC45C}"/>
              </a:ext>
            </a:extLst>
          </p:cNvPr>
          <p:cNvSpPr/>
          <p:nvPr/>
        </p:nvSpPr>
        <p:spPr>
          <a:xfrm>
            <a:off x="4104368" y="2316358"/>
            <a:ext cx="1435815" cy="4945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Import VAT is </a:t>
            </a:r>
            <a:r>
              <a:rPr lang="en-GB" b="1" dirty="0">
                <a:solidFill>
                  <a:schemeClr val="tx1"/>
                </a:solidFill>
              </a:rPr>
              <a:t>not</a:t>
            </a:r>
            <a:r>
              <a:rPr lang="en-GB" dirty="0">
                <a:solidFill>
                  <a:schemeClr val="tx1"/>
                </a:solidFill>
              </a:rPr>
              <a:t> a final tax</a:t>
            </a:r>
          </a:p>
        </p:txBody>
      </p:sp>
      <p:sp>
        <p:nvSpPr>
          <p:cNvPr id="12" name="Rectangle 11">
            <a:extLst>
              <a:ext uri="{FF2B5EF4-FFF2-40B4-BE49-F238E27FC236}">
                <a16:creationId xmlns:a16="http://schemas.microsoft.com/office/drawing/2014/main" id="{905B3BBA-B97D-4181-98DB-AB355DDE94DE}"/>
              </a:ext>
            </a:extLst>
          </p:cNvPr>
          <p:cNvSpPr/>
          <p:nvPr/>
        </p:nvSpPr>
        <p:spPr>
          <a:xfrm>
            <a:off x="219268" y="2316358"/>
            <a:ext cx="3452944" cy="4945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Import VAT is a final tax</a:t>
            </a:r>
          </a:p>
        </p:txBody>
      </p:sp>
      <p:cxnSp>
        <p:nvCxnSpPr>
          <p:cNvPr id="14" name="Straight Arrow Connector 13">
            <a:extLst>
              <a:ext uri="{FF2B5EF4-FFF2-40B4-BE49-F238E27FC236}">
                <a16:creationId xmlns:a16="http://schemas.microsoft.com/office/drawing/2014/main" id="{B812B11F-9DB9-4332-8226-7F3C3CF032C1}"/>
              </a:ext>
            </a:extLst>
          </p:cNvPr>
          <p:cNvCxnSpPr>
            <a:cxnSpLocks/>
            <a:stCxn id="4" idx="2"/>
            <a:endCxn id="7" idx="0"/>
          </p:cNvCxnSpPr>
          <p:nvPr/>
        </p:nvCxnSpPr>
        <p:spPr>
          <a:xfrm>
            <a:off x="2870483" y="393035"/>
            <a:ext cx="1" cy="1947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2640C68F-41C7-4597-BD54-771D9E0677F4}"/>
              </a:ext>
            </a:extLst>
          </p:cNvPr>
          <p:cNvCxnSpPr>
            <a:stCxn id="7" idx="2"/>
            <a:endCxn id="8" idx="0"/>
          </p:cNvCxnSpPr>
          <p:nvPr/>
        </p:nvCxnSpPr>
        <p:spPr>
          <a:xfrm rot="10800000" flipV="1">
            <a:off x="853752" y="755779"/>
            <a:ext cx="1404257" cy="6764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83CB4B0F-79AC-423F-9A58-E1C96E55F315}"/>
              </a:ext>
            </a:extLst>
          </p:cNvPr>
          <p:cNvCxnSpPr>
            <a:stCxn id="7" idx="6"/>
            <a:endCxn id="10" idx="0"/>
          </p:cNvCxnSpPr>
          <p:nvPr/>
        </p:nvCxnSpPr>
        <p:spPr>
          <a:xfrm>
            <a:off x="3482959" y="755780"/>
            <a:ext cx="1339317" cy="67024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10CB829-DC53-448B-BB15-2049B2EF1FBC}"/>
              </a:ext>
            </a:extLst>
          </p:cNvPr>
          <p:cNvCxnSpPr>
            <a:stCxn id="7" idx="4"/>
            <a:endCxn id="9" idx="0"/>
          </p:cNvCxnSpPr>
          <p:nvPr/>
        </p:nvCxnSpPr>
        <p:spPr>
          <a:xfrm>
            <a:off x="2870484" y="923731"/>
            <a:ext cx="9241" cy="5085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F272651-01E5-4087-BC12-7DEB00BEC1CB}"/>
              </a:ext>
            </a:extLst>
          </p:cNvPr>
          <p:cNvCxnSpPr>
            <a:stCxn id="9" idx="2"/>
            <a:endCxn id="12" idx="0"/>
          </p:cNvCxnSpPr>
          <p:nvPr/>
        </p:nvCxnSpPr>
        <p:spPr>
          <a:xfrm rot="5400000">
            <a:off x="2217940" y="1654572"/>
            <a:ext cx="389587" cy="93398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9095A2E7-5DD5-4E2A-AAAB-2B49934754CE}"/>
              </a:ext>
            </a:extLst>
          </p:cNvPr>
          <p:cNvCxnSpPr>
            <a:stCxn id="8" idx="2"/>
            <a:endCxn id="12" idx="0"/>
          </p:cNvCxnSpPr>
          <p:nvPr/>
        </p:nvCxnSpPr>
        <p:spPr>
          <a:xfrm rot="16200000" flipH="1">
            <a:off x="1204952" y="1575569"/>
            <a:ext cx="389587" cy="109198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4DEFF6C4-E554-41B2-96DD-B488C4F4ABC0}"/>
              </a:ext>
            </a:extLst>
          </p:cNvPr>
          <p:cNvCxnSpPr>
            <a:stCxn id="10" idx="2"/>
            <a:endCxn id="11" idx="0"/>
          </p:cNvCxnSpPr>
          <p:nvPr/>
        </p:nvCxnSpPr>
        <p:spPr>
          <a:xfrm>
            <a:off x="4822276" y="1920551"/>
            <a:ext cx="0" cy="3958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6489B861-FB43-4515-BDFE-6F3346734F70}"/>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643083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8CC357-BA00-4FF7-9FEB-07494C6CEA9C}"/>
              </a:ext>
            </a:extLst>
          </p:cNvPr>
          <p:cNvSpPr>
            <a:spLocks noGrp="1"/>
          </p:cNvSpPr>
          <p:nvPr>
            <p:ph idx="1"/>
          </p:nvPr>
        </p:nvSpPr>
        <p:spPr/>
        <p:txBody>
          <a:bodyPr>
            <a:normAutofit fontScale="92500" lnSpcReduction="20000"/>
          </a:bodyPr>
          <a:lstStyle/>
          <a:p>
            <a:r>
              <a:rPr lang="en-GB" dirty="0"/>
              <a:t>If there is </a:t>
            </a:r>
            <a:r>
              <a:rPr lang="en-GB" b="1" dirty="0"/>
              <a:t>no detailed modelling of domestic VAT expenditures</a:t>
            </a:r>
          </a:p>
          <a:p>
            <a:pPr lvl="1"/>
            <a:r>
              <a:rPr lang="en-GB" dirty="0"/>
              <a:t>If VAT expenditures are concentrated on imported goods, can calculate TEs based on a smaller model of import destinations (as done in Uganda)</a:t>
            </a:r>
          </a:p>
          <a:p>
            <a:pPr lvl="1"/>
            <a:r>
              <a:rPr lang="en-GB" dirty="0"/>
              <a:t>If just focussing on imports themselves, can use information from VAT returns on reclaimed import VAT if available</a:t>
            </a:r>
          </a:p>
          <a:p>
            <a:pPr lvl="2"/>
            <a:r>
              <a:rPr lang="en-GB" dirty="0"/>
              <a:t>These could then be assigned to commodity groups based on sectors</a:t>
            </a:r>
          </a:p>
          <a:p>
            <a:pPr lvl="1"/>
            <a:r>
              <a:rPr lang="en-GB" dirty="0"/>
              <a:t>If unavailable, can report VAT expenditures as if import VAT were a final tax (as e.g. done in Ethiopia)</a:t>
            </a:r>
          </a:p>
          <a:p>
            <a:pPr lvl="2"/>
            <a:r>
              <a:rPr lang="en-GB" dirty="0"/>
              <a:t>Must then clearly state that these estimates are an upper bound of actual TEs</a:t>
            </a:r>
          </a:p>
          <a:p>
            <a:endParaRPr lang="en-GB" dirty="0"/>
          </a:p>
          <a:p>
            <a:r>
              <a:rPr lang="en-GB" dirty="0"/>
              <a:t>If </a:t>
            </a:r>
            <a:r>
              <a:rPr lang="en-GB" b="1" dirty="0"/>
              <a:t>domestic VAT expenditures are calculated separately</a:t>
            </a:r>
            <a:r>
              <a:rPr lang="en-GB" dirty="0"/>
              <a:t>, best to integrate import VAT expenditures into those estimates (as e.g. done in Rwanda)</a:t>
            </a:r>
          </a:p>
          <a:p>
            <a:pPr lvl="1"/>
            <a:r>
              <a:rPr lang="en-GB" dirty="0" err="1"/>
              <a:t>Harshil</a:t>
            </a:r>
            <a:r>
              <a:rPr lang="en-GB" dirty="0"/>
              <a:t> will say more on this tomorrow</a:t>
            </a:r>
          </a:p>
          <a:p>
            <a:pPr lvl="1"/>
            <a:r>
              <a:rPr lang="en-GB" dirty="0"/>
              <a:t>Still need to think about indirect effects</a:t>
            </a:r>
          </a:p>
        </p:txBody>
      </p:sp>
      <p:sp>
        <p:nvSpPr>
          <p:cNvPr id="3" name="Title 2">
            <a:extLst>
              <a:ext uri="{FF2B5EF4-FFF2-40B4-BE49-F238E27FC236}">
                <a16:creationId xmlns:a16="http://schemas.microsoft.com/office/drawing/2014/main" id="{AC53F2C5-E63E-4920-A6AE-94F263690349}"/>
              </a:ext>
            </a:extLst>
          </p:cNvPr>
          <p:cNvSpPr>
            <a:spLocks noGrp="1"/>
          </p:cNvSpPr>
          <p:nvPr>
            <p:ph type="title"/>
          </p:nvPr>
        </p:nvSpPr>
        <p:spPr/>
        <p:txBody>
          <a:bodyPr>
            <a:normAutofit fontScale="90000"/>
          </a:bodyPr>
          <a:lstStyle/>
          <a:p>
            <a:r>
              <a:rPr lang="en-GB" dirty="0"/>
              <a:t>Treatment of VAT: best practice</a:t>
            </a:r>
          </a:p>
        </p:txBody>
      </p:sp>
      <p:sp>
        <p:nvSpPr>
          <p:cNvPr id="4" name="Footer Placeholder 3">
            <a:extLst>
              <a:ext uri="{FF2B5EF4-FFF2-40B4-BE49-F238E27FC236}">
                <a16:creationId xmlns:a16="http://schemas.microsoft.com/office/drawing/2014/main" id="{C193ADD9-50C7-4A3A-8AEC-E9C68E3BF3E5}"/>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77977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8CC357-BA00-4FF7-9FEB-07494C6CEA9C}"/>
              </a:ext>
            </a:extLst>
          </p:cNvPr>
          <p:cNvSpPr>
            <a:spLocks noGrp="1"/>
          </p:cNvSpPr>
          <p:nvPr>
            <p:ph idx="1"/>
          </p:nvPr>
        </p:nvSpPr>
        <p:spPr/>
        <p:txBody>
          <a:bodyPr>
            <a:normAutofit lnSpcReduction="10000"/>
          </a:bodyPr>
          <a:lstStyle/>
          <a:p>
            <a:pPr marL="0" indent="0">
              <a:buNone/>
            </a:pPr>
            <a:r>
              <a:rPr lang="en-GB" b="1" dirty="0"/>
              <a:t>Two issues:</a:t>
            </a:r>
          </a:p>
          <a:p>
            <a:pPr marL="228600" indent="-228600">
              <a:buFont typeface="+mj-lt"/>
              <a:buAutoNum type="arabicPeriod"/>
            </a:pPr>
            <a:r>
              <a:rPr lang="en-GB" b="1" dirty="0"/>
              <a:t>Indirect effects of other taxes on the VAT base</a:t>
            </a:r>
          </a:p>
          <a:p>
            <a:pPr lvl="1"/>
            <a:r>
              <a:rPr lang="en-GB" dirty="0"/>
              <a:t>Import taxes earlier in the sequence (typically customs duty and excise tax) are part of the tax base for import VAT</a:t>
            </a:r>
          </a:p>
          <a:p>
            <a:pPr lvl="1"/>
            <a:r>
              <a:rPr lang="en-GB" dirty="0"/>
              <a:t>Tax expenditures on customs and excise tax therefore have indirect effects on both import VAT collection (where it is a final tax) and domestic VAT collection (where import VAT is not a final tax)</a:t>
            </a:r>
          </a:p>
          <a:p>
            <a:pPr marL="162016" lvl="1" indent="0">
              <a:buNone/>
            </a:pPr>
            <a:endParaRPr lang="en-GB" b="1" dirty="0"/>
          </a:p>
          <a:p>
            <a:pPr marL="228600" indent="-228600">
              <a:buFont typeface="+mj-lt"/>
              <a:buAutoNum type="arabicPeriod"/>
            </a:pPr>
            <a:r>
              <a:rPr lang="en-GB" b="1" dirty="0"/>
              <a:t>Indirect effects of VAT on the tax base of other taxes</a:t>
            </a:r>
          </a:p>
          <a:p>
            <a:pPr lvl="1"/>
            <a:r>
              <a:rPr lang="en-GB" dirty="0"/>
              <a:t>In countries where VAT is not the last tax in the import tax chain (such as Ethiopia), VAT exemptions will have </a:t>
            </a:r>
            <a:r>
              <a:rPr lang="en-GB" b="1" dirty="0"/>
              <a:t>indirect effects on subsequent taxes</a:t>
            </a:r>
          </a:p>
          <a:p>
            <a:pPr lvl="1"/>
            <a:r>
              <a:rPr lang="en-GB" dirty="0"/>
              <a:t>These indirect effects still need to be counted as part of import tax expenditures, even if the direct effects of VAT expenditures are covered separately</a:t>
            </a:r>
          </a:p>
          <a:p>
            <a:endParaRPr lang="en-GB" dirty="0"/>
          </a:p>
        </p:txBody>
      </p:sp>
      <p:sp>
        <p:nvSpPr>
          <p:cNvPr id="3" name="Title 2">
            <a:extLst>
              <a:ext uri="{FF2B5EF4-FFF2-40B4-BE49-F238E27FC236}">
                <a16:creationId xmlns:a16="http://schemas.microsoft.com/office/drawing/2014/main" id="{AC53F2C5-E63E-4920-A6AE-94F263690349}"/>
              </a:ext>
            </a:extLst>
          </p:cNvPr>
          <p:cNvSpPr>
            <a:spLocks noGrp="1"/>
          </p:cNvSpPr>
          <p:nvPr>
            <p:ph type="title"/>
          </p:nvPr>
        </p:nvSpPr>
        <p:spPr/>
        <p:txBody>
          <a:bodyPr>
            <a:normAutofit fontScale="90000"/>
          </a:bodyPr>
          <a:lstStyle/>
          <a:p>
            <a:r>
              <a:rPr lang="en-GB" dirty="0"/>
              <a:t>Import VAT and indirect effects</a:t>
            </a:r>
          </a:p>
        </p:txBody>
      </p:sp>
      <p:sp>
        <p:nvSpPr>
          <p:cNvPr id="4" name="Footer Placeholder 3">
            <a:extLst>
              <a:ext uri="{FF2B5EF4-FFF2-40B4-BE49-F238E27FC236}">
                <a16:creationId xmlns:a16="http://schemas.microsoft.com/office/drawing/2014/main" id="{6F469986-4DFE-4C6E-A44F-A2D7F6E2B676}"/>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871592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8CC357-BA00-4FF7-9FEB-07494C6CEA9C}"/>
              </a:ext>
            </a:extLst>
          </p:cNvPr>
          <p:cNvSpPr>
            <a:spLocks noGrp="1"/>
          </p:cNvSpPr>
          <p:nvPr>
            <p:ph idx="1"/>
          </p:nvPr>
        </p:nvSpPr>
        <p:spPr/>
        <p:txBody>
          <a:bodyPr>
            <a:normAutofit/>
          </a:bodyPr>
          <a:lstStyle/>
          <a:p>
            <a:pPr marL="0" indent="0">
              <a:buNone/>
            </a:pPr>
            <a:r>
              <a:rPr lang="en-GB" b="1" dirty="0"/>
              <a:t>Where to report these indirect effects?</a:t>
            </a:r>
          </a:p>
          <a:p>
            <a:pPr lvl="1"/>
            <a:r>
              <a:rPr lang="en-GB" b="1" dirty="0"/>
              <a:t>Answer:</a:t>
            </a:r>
            <a:r>
              <a:rPr lang="en-GB" dirty="0"/>
              <a:t> best to report consistently with other import tax expenditures</a:t>
            </a:r>
            <a:endParaRPr lang="en-GB" b="1" dirty="0"/>
          </a:p>
          <a:p>
            <a:pPr marL="0" indent="0">
              <a:buNone/>
            </a:pPr>
            <a:endParaRPr lang="en-GB" dirty="0"/>
          </a:p>
          <a:p>
            <a:r>
              <a:rPr lang="en-GB" b="1" dirty="0"/>
              <a:t>Countries using the ‘standard approach’ or the ‘Ethiopian approach’ </a:t>
            </a:r>
            <a:r>
              <a:rPr lang="en-GB" dirty="0"/>
              <a:t>to dealing with indirect effects across </a:t>
            </a:r>
            <a:r>
              <a:rPr lang="en-GB"/>
              <a:t>import taxes should </a:t>
            </a:r>
            <a:r>
              <a:rPr lang="en-GB" dirty="0"/>
              <a:t>report tax expenditures where they originate</a:t>
            </a:r>
          </a:p>
          <a:p>
            <a:pPr lvl="1"/>
            <a:r>
              <a:rPr lang="en-GB" dirty="0"/>
              <a:t>So: Indirect effects of other taxes on the VAT base under those taxes, potential indirect effects of VAT on other taxes under VAT</a:t>
            </a:r>
          </a:p>
          <a:p>
            <a:pPr marL="162016" lvl="1" indent="0">
              <a:buNone/>
            </a:pPr>
            <a:endParaRPr lang="en-GB" dirty="0"/>
          </a:p>
          <a:p>
            <a:r>
              <a:rPr lang="en-GB" b="1" dirty="0"/>
              <a:t>Countries using the ‘alternative approach’ </a:t>
            </a:r>
            <a:r>
              <a:rPr lang="en-GB" dirty="0"/>
              <a:t>should report them where they accrue</a:t>
            </a:r>
          </a:p>
          <a:p>
            <a:pPr lvl="1"/>
            <a:r>
              <a:rPr lang="en-GB" dirty="0"/>
              <a:t> So: Indirect effects of other taxes on the VAT base under VAT, potential indirect effects of VAT on other taxes under those taxes</a:t>
            </a:r>
          </a:p>
          <a:p>
            <a:pPr marL="162016" lvl="1" indent="0">
              <a:buNone/>
            </a:pPr>
            <a:endParaRPr lang="en-GB" dirty="0"/>
          </a:p>
        </p:txBody>
      </p:sp>
      <p:sp>
        <p:nvSpPr>
          <p:cNvPr id="3" name="Title 2">
            <a:extLst>
              <a:ext uri="{FF2B5EF4-FFF2-40B4-BE49-F238E27FC236}">
                <a16:creationId xmlns:a16="http://schemas.microsoft.com/office/drawing/2014/main" id="{AC53F2C5-E63E-4920-A6AE-94F263690349}"/>
              </a:ext>
            </a:extLst>
          </p:cNvPr>
          <p:cNvSpPr>
            <a:spLocks noGrp="1"/>
          </p:cNvSpPr>
          <p:nvPr>
            <p:ph type="title"/>
          </p:nvPr>
        </p:nvSpPr>
        <p:spPr/>
        <p:txBody>
          <a:bodyPr>
            <a:normAutofit fontScale="90000"/>
          </a:bodyPr>
          <a:lstStyle/>
          <a:p>
            <a:r>
              <a:rPr lang="en-GB" dirty="0"/>
              <a:t>Import VAT and indirect effects</a:t>
            </a:r>
          </a:p>
        </p:txBody>
      </p:sp>
      <p:sp>
        <p:nvSpPr>
          <p:cNvPr id="4" name="Footer Placeholder 3">
            <a:extLst>
              <a:ext uri="{FF2B5EF4-FFF2-40B4-BE49-F238E27FC236}">
                <a16:creationId xmlns:a16="http://schemas.microsoft.com/office/drawing/2014/main" id="{00E756CE-B916-4908-8222-D5EE41A0BC65}"/>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504612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8A67F-99B2-488E-981F-D1F1E2E2D132}"/>
              </a:ext>
            </a:extLst>
          </p:cNvPr>
          <p:cNvSpPr>
            <a:spLocks noGrp="1"/>
          </p:cNvSpPr>
          <p:nvPr>
            <p:ph type="title"/>
          </p:nvPr>
        </p:nvSpPr>
        <p:spPr>
          <a:xfrm>
            <a:off x="323091" y="1422918"/>
            <a:ext cx="3848998" cy="661357"/>
          </a:xfrm>
        </p:spPr>
        <p:txBody>
          <a:bodyPr>
            <a:noAutofit/>
          </a:bodyPr>
          <a:lstStyle/>
          <a:p>
            <a:r>
              <a:rPr lang="en-GB" sz="1200" dirty="0"/>
              <a:t>Question:</a:t>
            </a:r>
            <a:br>
              <a:rPr lang="en-GB" sz="1200" dirty="0"/>
            </a:br>
            <a:br>
              <a:rPr lang="en-GB" sz="1200" dirty="0"/>
            </a:br>
            <a:r>
              <a:rPr lang="en-GB" sz="1200" dirty="0"/>
              <a:t>How has your country dealt with or is planning to deal with import VAT expenditure reporting?</a:t>
            </a:r>
          </a:p>
        </p:txBody>
      </p:sp>
      <p:sp>
        <p:nvSpPr>
          <p:cNvPr id="3" name="Footer Placeholder 2">
            <a:extLst>
              <a:ext uri="{FF2B5EF4-FFF2-40B4-BE49-F238E27FC236}">
                <a16:creationId xmlns:a16="http://schemas.microsoft.com/office/drawing/2014/main" id="{BDC49B4C-C49A-44F5-96D6-B480498EFB01}"/>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932422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52A02-A132-4FF9-9C25-D23841AB41B4}"/>
              </a:ext>
            </a:extLst>
          </p:cNvPr>
          <p:cNvSpPr>
            <a:spLocks noGrp="1"/>
          </p:cNvSpPr>
          <p:nvPr>
            <p:ph type="title"/>
          </p:nvPr>
        </p:nvSpPr>
        <p:spPr/>
        <p:txBody>
          <a:bodyPr/>
          <a:lstStyle/>
          <a:p>
            <a:r>
              <a:rPr lang="en-GB" dirty="0"/>
              <a:t>Accounting for indirect effects and interactions</a:t>
            </a:r>
          </a:p>
        </p:txBody>
      </p:sp>
      <p:sp>
        <p:nvSpPr>
          <p:cNvPr id="3" name="Footer Placeholder 2">
            <a:extLst>
              <a:ext uri="{FF2B5EF4-FFF2-40B4-BE49-F238E27FC236}">
                <a16:creationId xmlns:a16="http://schemas.microsoft.com/office/drawing/2014/main" id="{EC80916E-3116-4F05-8C75-56E6495419BB}"/>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98909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52A02-A132-4FF9-9C25-D23841AB41B4}"/>
              </a:ext>
            </a:extLst>
          </p:cNvPr>
          <p:cNvSpPr>
            <a:spLocks noGrp="1"/>
          </p:cNvSpPr>
          <p:nvPr>
            <p:ph type="title"/>
          </p:nvPr>
        </p:nvSpPr>
        <p:spPr/>
        <p:txBody>
          <a:bodyPr/>
          <a:lstStyle/>
          <a:p>
            <a:r>
              <a:rPr lang="en-GB" dirty="0"/>
              <a:t>Thank you for listening and participating!</a:t>
            </a:r>
          </a:p>
        </p:txBody>
      </p:sp>
      <p:sp>
        <p:nvSpPr>
          <p:cNvPr id="3" name="Footer Placeholder 2">
            <a:extLst>
              <a:ext uri="{FF2B5EF4-FFF2-40B4-BE49-F238E27FC236}">
                <a16:creationId xmlns:a16="http://schemas.microsoft.com/office/drawing/2014/main" id="{1F45D755-CF85-40BA-8171-27AD64471E84}"/>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7082209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862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52A02-A132-4FF9-9C25-D23841AB41B4}"/>
              </a:ext>
            </a:extLst>
          </p:cNvPr>
          <p:cNvSpPr>
            <a:spLocks noGrp="1"/>
          </p:cNvSpPr>
          <p:nvPr>
            <p:ph type="title"/>
          </p:nvPr>
        </p:nvSpPr>
        <p:spPr/>
        <p:txBody>
          <a:bodyPr/>
          <a:lstStyle/>
          <a:p>
            <a:r>
              <a:rPr lang="en-GB" dirty="0"/>
              <a:t>Annex: ‘Prohibitive’ tax rates</a:t>
            </a:r>
          </a:p>
        </p:txBody>
      </p:sp>
      <p:sp>
        <p:nvSpPr>
          <p:cNvPr id="3" name="Footer Placeholder 2">
            <a:extLst>
              <a:ext uri="{FF2B5EF4-FFF2-40B4-BE49-F238E27FC236}">
                <a16:creationId xmlns:a16="http://schemas.microsoft.com/office/drawing/2014/main" id="{FC74AF88-090B-474E-8C71-FBDA14AC30BA}"/>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486211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D7583-12F9-4BBA-A6CC-4F0B09046890}"/>
              </a:ext>
            </a:extLst>
          </p:cNvPr>
          <p:cNvSpPr>
            <a:spLocks noGrp="1"/>
          </p:cNvSpPr>
          <p:nvPr>
            <p:ph type="title"/>
          </p:nvPr>
        </p:nvSpPr>
        <p:spPr/>
        <p:txBody>
          <a:bodyPr>
            <a:normAutofit fontScale="90000"/>
          </a:bodyPr>
          <a:lstStyle/>
          <a:p>
            <a:r>
              <a:rPr lang="en-GB" dirty="0"/>
              <a:t>Example: used cars in Ethiopia</a:t>
            </a:r>
          </a:p>
        </p:txBody>
      </p:sp>
      <p:sp>
        <p:nvSpPr>
          <p:cNvPr id="3" name="Content Placeholder 2">
            <a:extLst>
              <a:ext uri="{FF2B5EF4-FFF2-40B4-BE49-F238E27FC236}">
                <a16:creationId xmlns:a16="http://schemas.microsoft.com/office/drawing/2014/main" id="{C84E7293-2484-4FCE-8CBF-D2E11D0F5DE7}"/>
              </a:ext>
            </a:extLst>
          </p:cNvPr>
          <p:cNvSpPr>
            <a:spLocks noGrp="1"/>
          </p:cNvSpPr>
          <p:nvPr>
            <p:ph sz="half" idx="1"/>
          </p:nvPr>
        </p:nvSpPr>
        <p:spPr/>
        <p:txBody>
          <a:bodyPr>
            <a:normAutofit fontScale="92500" lnSpcReduction="20000"/>
          </a:bodyPr>
          <a:lstStyle/>
          <a:p>
            <a:r>
              <a:rPr lang="en-GB" dirty="0"/>
              <a:t>Ethiopia has very high tax rates on imported used cars</a:t>
            </a:r>
          </a:p>
          <a:p>
            <a:endParaRPr lang="en-GB" dirty="0"/>
          </a:p>
          <a:p>
            <a:r>
              <a:rPr lang="en-GB" dirty="0"/>
              <a:t>Can reach 5 times purchase prices value</a:t>
            </a:r>
          </a:p>
          <a:p>
            <a:endParaRPr lang="en-GB" dirty="0"/>
          </a:p>
          <a:p>
            <a:r>
              <a:rPr lang="en-GB" dirty="0"/>
              <a:t>Arguably, these tax rates are ‘prohibitive’</a:t>
            </a:r>
          </a:p>
          <a:p>
            <a:pPr lvl="1"/>
            <a:r>
              <a:rPr lang="en-GB" dirty="0"/>
              <a:t>Goal is to stop import of these cars</a:t>
            </a:r>
          </a:p>
          <a:p>
            <a:pPr lvl="1"/>
            <a:r>
              <a:rPr lang="en-GB" dirty="0"/>
              <a:t>They are rarely imported </a:t>
            </a:r>
            <a:r>
              <a:rPr lang="en-GB" i="1" dirty="0"/>
              <a:t>unless there is a tax exemption</a:t>
            </a:r>
          </a:p>
          <a:p>
            <a:pPr lvl="1"/>
            <a:endParaRPr lang="en-GB" i="1" dirty="0"/>
          </a:p>
          <a:p>
            <a:r>
              <a:rPr lang="en-GB" dirty="0"/>
              <a:t>Contradicts the assumption of no behavioural effects of tax expenditures</a:t>
            </a:r>
          </a:p>
          <a:p>
            <a:pPr lvl="1"/>
            <a:r>
              <a:rPr lang="en-GB" b="1" dirty="0"/>
              <a:t>Overestimate of tax expenditures</a:t>
            </a:r>
          </a:p>
        </p:txBody>
      </p:sp>
      <p:pic>
        <p:nvPicPr>
          <p:cNvPr id="5" name="Content Placeholder 2">
            <a:extLst>
              <a:ext uri="{FF2B5EF4-FFF2-40B4-BE49-F238E27FC236}">
                <a16:creationId xmlns:a16="http://schemas.microsoft.com/office/drawing/2014/main" id="{7EC47540-C2C1-4BF2-B800-3D8C1CA8F4B3}"/>
              </a:ext>
            </a:extLst>
          </p:cNvPr>
          <p:cNvPicPr>
            <a:picLocks noGrp="1" noChangeAspect="1"/>
          </p:cNvPicPr>
          <p:nvPr>
            <p:ph type="pic" sz="quarter" idx="13"/>
          </p:nvPr>
        </p:nvPicPr>
        <p:blipFill>
          <a:blip r:embed="rId2"/>
          <a:srcRect t="573" b="573"/>
          <a:stretch>
            <a:fillRect/>
          </a:stretch>
        </p:blipFill>
        <p:spPr>
          <a:xfrm>
            <a:off x="2913063" y="658813"/>
            <a:ext cx="2462212" cy="2243137"/>
          </a:xfrm>
          <a:prstGeom prst="rect">
            <a:avLst/>
          </a:prstGeom>
        </p:spPr>
      </p:pic>
      <p:sp>
        <p:nvSpPr>
          <p:cNvPr id="7" name="TextBox 6">
            <a:extLst>
              <a:ext uri="{FF2B5EF4-FFF2-40B4-BE49-F238E27FC236}">
                <a16:creationId xmlns:a16="http://schemas.microsoft.com/office/drawing/2014/main" id="{66E54EDF-F827-4402-8A03-0C7D91FBF4C9}"/>
              </a:ext>
            </a:extLst>
          </p:cNvPr>
          <p:cNvSpPr txBox="1"/>
          <p:nvPr/>
        </p:nvSpPr>
        <p:spPr>
          <a:xfrm>
            <a:off x="3050796" y="2789925"/>
            <a:ext cx="1820743" cy="215444"/>
          </a:xfrm>
          <a:prstGeom prst="rect">
            <a:avLst/>
          </a:prstGeom>
          <a:noFill/>
        </p:spPr>
        <p:txBody>
          <a:bodyPr wrap="square" rtlCol="0">
            <a:spAutoFit/>
          </a:bodyPr>
          <a:lstStyle/>
          <a:p>
            <a:r>
              <a:rPr lang="en-GB" sz="800" dirty="0"/>
              <a:t>Source: Nair et al. (2021)</a:t>
            </a:r>
          </a:p>
        </p:txBody>
      </p:sp>
      <p:sp>
        <p:nvSpPr>
          <p:cNvPr id="4" name="Footer Placeholder 3">
            <a:extLst>
              <a:ext uri="{FF2B5EF4-FFF2-40B4-BE49-F238E27FC236}">
                <a16:creationId xmlns:a16="http://schemas.microsoft.com/office/drawing/2014/main" id="{6547589C-FECA-49AA-A935-EBB5BBA43C53}"/>
              </a:ext>
            </a:extLst>
          </p:cNvPr>
          <p:cNvSpPr>
            <a:spLocks noGrp="1"/>
          </p:cNvSpPr>
          <p:nvPr>
            <p:ph type="ftr" sz="quarter" idx="14"/>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1453747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p:txBody>
          <a:bodyPr>
            <a:normAutofit fontScale="90000"/>
          </a:bodyPr>
          <a:lstStyle/>
          <a:p>
            <a:r>
              <a:rPr lang="en-GB" dirty="0"/>
              <a:t>‘Prohibitive’ tax rates: addressing the issue</a:t>
            </a:r>
          </a:p>
        </p:txBody>
      </p:sp>
      <p:sp>
        <p:nvSpPr>
          <p:cNvPr id="7" name="Content Placeholder 6">
            <a:extLst>
              <a:ext uri="{FF2B5EF4-FFF2-40B4-BE49-F238E27FC236}">
                <a16:creationId xmlns:a16="http://schemas.microsoft.com/office/drawing/2014/main" id="{6EB064F6-8289-4C33-8C0D-4CA581A976DD}"/>
              </a:ext>
            </a:extLst>
          </p:cNvPr>
          <p:cNvSpPr>
            <a:spLocks noGrp="1"/>
          </p:cNvSpPr>
          <p:nvPr>
            <p:ph idx="1"/>
          </p:nvPr>
        </p:nvSpPr>
        <p:spPr/>
        <p:txBody>
          <a:bodyPr>
            <a:normAutofit lnSpcReduction="10000"/>
          </a:bodyPr>
          <a:lstStyle/>
          <a:p>
            <a:r>
              <a:rPr lang="en-GB" dirty="0"/>
              <a:t>What constitutes a ‘prohibitive’ tax rate is a </a:t>
            </a:r>
            <a:r>
              <a:rPr lang="en-GB" b="1" dirty="0"/>
              <a:t>matter of judgment</a:t>
            </a:r>
          </a:p>
          <a:p>
            <a:pPr lvl="1"/>
            <a:r>
              <a:rPr lang="en-GB" dirty="0"/>
              <a:t>Suggestive evidence: low rate of importers paying the statutory rate</a:t>
            </a:r>
          </a:p>
          <a:p>
            <a:endParaRPr lang="en-GB" dirty="0"/>
          </a:p>
          <a:p>
            <a:r>
              <a:rPr lang="en-GB" dirty="0"/>
              <a:t>For consistency, </a:t>
            </a:r>
            <a:r>
              <a:rPr lang="en-GB" b="1" dirty="0"/>
              <a:t>baseline estimates </a:t>
            </a:r>
            <a:r>
              <a:rPr lang="en-GB" dirty="0"/>
              <a:t>should still be produced under the assumption of no behavioural effects</a:t>
            </a:r>
          </a:p>
          <a:p>
            <a:pPr marL="0" indent="0">
              <a:buNone/>
            </a:pPr>
            <a:endParaRPr lang="en-GB" dirty="0"/>
          </a:p>
          <a:p>
            <a:r>
              <a:rPr lang="en-GB" dirty="0"/>
              <a:t>Can </a:t>
            </a:r>
            <a:r>
              <a:rPr lang="en-GB" b="1" dirty="0"/>
              <a:t>additionally report </a:t>
            </a:r>
            <a:r>
              <a:rPr lang="en-GB" dirty="0"/>
              <a:t>what happens when the benchmark tax system is modified to a lower tax rate</a:t>
            </a:r>
          </a:p>
          <a:p>
            <a:pPr lvl="1"/>
            <a:r>
              <a:rPr lang="en-GB" dirty="0"/>
              <a:t>In Ethiopia, we looked at what happens if we cap statutory tax rates in the benchmark system at 100% of import value</a:t>
            </a:r>
          </a:p>
          <a:p>
            <a:pPr lvl="1"/>
            <a:r>
              <a:rPr lang="en-GB" b="1" dirty="0"/>
              <a:t>Conclusion</a:t>
            </a:r>
            <a:r>
              <a:rPr lang="en-GB" dirty="0"/>
              <a:t>: ‘prohibitive’ tax rates account for a substantial proportion of estimated tax expenditures on motor vehicles, but definitely not the entire amount</a:t>
            </a:r>
          </a:p>
          <a:p>
            <a:endParaRPr lang="en-GB" dirty="0"/>
          </a:p>
        </p:txBody>
      </p:sp>
      <p:sp>
        <p:nvSpPr>
          <p:cNvPr id="3" name="Footer Placeholder 2">
            <a:extLst>
              <a:ext uri="{FF2B5EF4-FFF2-40B4-BE49-F238E27FC236}">
                <a16:creationId xmlns:a16="http://schemas.microsoft.com/office/drawing/2014/main" id="{A3962E7F-0D77-44D2-BF52-441438A419DD}"/>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4188857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normAutofit lnSpcReduction="10000"/>
          </a:bodyPr>
          <a:lstStyle/>
          <a:p>
            <a:pPr marL="0" indent="0">
              <a:buNone/>
            </a:pPr>
            <a:r>
              <a:rPr lang="en-GB" b="1" dirty="0"/>
              <a:t>Indirect effects </a:t>
            </a:r>
            <a:r>
              <a:rPr lang="en-GB" dirty="0"/>
              <a:t>arise when exemptions or rate reductions on one tax affect the </a:t>
            </a:r>
            <a:r>
              <a:rPr lang="en-GB" i="1" dirty="0"/>
              <a:t>tax base</a:t>
            </a:r>
            <a:r>
              <a:rPr lang="en-GB" dirty="0"/>
              <a:t> of another tax</a:t>
            </a:r>
          </a:p>
          <a:p>
            <a:endParaRPr lang="en-GB" dirty="0"/>
          </a:p>
          <a:p>
            <a:pPr marL="0" indent="0">
              <a:buNone/>
            </a:pPr>
            <a:r>
              <a:rPr lang="en-GB" dirty="0"/>
              <a:t>This is common for import taxes, which are commonly applied sequentially in the order: customs duty, excise tax, VAT</a:t>
            </a:r>
          </a:p>
          <a:p>
            <a:r>
              <a:rPr lang="en-GB" dirty="0"/>
              <a:t>The excise tax base typically includes customs duty</a:t>
            </a:r>
          </a:p>
          <a:p>
            <a:r>
              <a:rPr lang="en-GB" dirty="0"/>
              <a:t>The VAT tax base typically includes both excise tax and customs duty</a:t>
            </a:r>
          </a:p>
          <a:p>
            <a:pPr marL="0" indent="0">
              <a:buNone/>
            </a:pPr>
            <a:endParaRPr lang="en-GB" dirty="0"/>
          </a:p>
          <a:p>
            <a:pPr marL="0" indent="0">
              <a:buNone/>
            </a:pPr>
            <a:r>
              <a:rPr lang="en-GB" dirty="0"/>
              <a:t>So:</a:t>
            </a:r>
          </a:p>
          <a:p>
            <a:r>
              <a:rPr lang="en-GB" dirty="0"/>
              <a:t>tax exemptions from and rate reductions on customs duty typically reduce excise and VAT collection</a:t>
            </a:r>
          </a:p>
          <a:p>
            <a:r>
              <a:rPr lang="en-GB" dirty="0"/>
              <a:t>Tax exemptions from and rate reductions on excise duty typically reduce VAT collection</a:t>
            </a:r>
          </a:p>
        </p:txBody>
      </p:sp>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a:xfrm>
            <a:off x="323091" y="161968"/>
            <a:ext cx="4363704" cy="270044"/>
          </a:xfrm>
        </p:spPr>
        <p:txBody>
          <a:bodyPr>
            <a:normAutofit fontScale="90000"/>
          </a:bodyPr>
          <a:lstStyle/>
          <a:p>
            <a:r>
              <a:rPr lang="en-GB" dirty="0"/>
              <a:t>What are indirect effects of tax expenditures?</a:t>
            </a:r>
          </a:p>
        </p:txBody>
      </p:sp>
      <p:sp>
        <p:nvSpPr>
          <p:cNvPr id="4" name="Footer Placeholder 3">
            <a:extLst>
              <a:ext uri="{FF2B5EF4-FFF2-40B4-BE49-F238E27FC236}">
                <a16:creationId xmlns:a16="http://schemas.microsoft.com/office/drawing/2014/main" id="{9FD254A4-FB3D-45B0-BC35-38FF75226762}"/>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441270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normAutofit/>
          </a:bodyPr>
          <a:lstStyle/>
          <a:p>
            <a:r>
              <a:rPr lang="en-GB" dirty="0"/>
              <a:t>These indirect effects often give rise to </a:t>
            </a:r>
            <a:r>
              <a:rPr lang="en-GB" b="1" dirty="0"/>
              <a:t>interactions</a:t>
            </a:r>
            <a:r>
              <a:rPr lang="en-GB" dirty="0"/>
              <a:t> between tax expenditures.</a:t>
            </a:r>
          </a:p>
          <a:p>
            <a:pPr lvl="1"/>
            <a:r>
              <a:rPr lang="en-GB" dirty="0"/>
              <a:t>Example: repealing customs duty and VAT exemptions on imported cooking oil will raise </a:t>
            </a:r>
            <a:r>
              <a:rPr lang="en-GB" b="1" i="1" dirty="0"/>
              <a:t>more</a:t>
            </a:r>
            <a:r>
              <a:rPr lang="en-GB" b="1" dirty="0"/>
              <a:t> </a:t>
            </a:r>
            <a:r>
              <a:rPr lang="en-GB" dirty="0"/>
              <a:t>revenue than the sum of what each measure would raise individually</a:t>
            </a:r>
          </a:p>
          <a:p>
            <a:endParaRPr lang="en-GB" dirty="0"/>
          </a:p>
          <a:p>
            <a:r>
              <a:rPr lang="en-GB" dirty="0"/>
              <a:t>Interactions can also occur within the same tax</a:t>
            </a:r>
          </a:p>
          <a:p>
            <a:pPr lvl="1"/>
            <a:r>
              <a:rPr lang="en-GB" dirty="0"/>
              <a:t>Example: armed forces exemption and child tax credit on income tax (discussed tomorrow)</a:t>
            </a:r>
          </a:p>
          <a:p>
            <a:endParaRPr lang="en-GB" dirty="0"/>
          </a:p>
          <a:p>
            <a:r>
              <a:rPr lang="en-GB" dirty="0"/>
              <a:t>These interactions can be important for policy, but are difficult to capture in a tax expenditure report</a:t>
            </a:r>
          </a:p>
          <a:p>
            <a:pPr lvl="1"/>
            <a:r>
              <a:rPr lang="en-GB" dirty="0"/>
              <a:t>Each particular package of policies will give rise to different interactions</a:t>
            </a:r>
          </a:p>
          <a:p>
            <a:endParaRPr lang="en-GB" dirty="0"/>
          </a:p>
          <a:p>
            <a:endParaRPr lang="en-GB" dirty="0"/>
          </a:p>
          <a:p>
            <a:pPr marL="0" indent="0">
              <a:buNone/>
            </a:pPr>
            <a:endParaRPr lang="en-GB" dirty="0"/>
          </a:p>
        </p:txBody>
      </p:sp>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a:xfrm>
            <a:off x="323091" y="161968"/>
            <a:ext cx="4363704" cy="270044"/>
          </a:xfrm>
        </p:spPr>
        <p:txBody>
          <a:bodyPr>
            <a:normAutofit fontScale="90000"/>
          </a:bodyPr>
          <a:lstStyle/>
          <a:p>
            <a:r>
              <a:rPr lang="en-GB" dirty="0"/>
              <a:t>Interactions between expenditures</a:t>
            </a:r>
          </a:p>
        </p:txBody>
      </p:sp>
      <p:sp>
        <p:nvSpPr>
          <p:cNvPr id="4" name="Footer Placeholder 3">
            <a:extLst>
              <a:ext uri="{FF2B5EF4-FFF2-40B4-BE49-F238E27FC236}">
                <a16:creationId xmlns:a16="http://schemas.microsoft.com/office/drawing/2014/main" id="{1F279E1F-9A13-4EBC-9534-19046B2417DD}"/>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457105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normAutofit/>
          </a:bodyPr>
          <a:lstStyle/>
          <a:p>
            <a:pPr marL="0" indent="0">
              <a:buNone/>
            </a:pPr>
            <a:r>
              <a:rPr lang="en-GB" b="1" dirty="0"/>
              <a:t>There is no ‘correct’ way of doing this.</a:t>
            </a:r>
          </a:p>
          <a:p>
            <a:pPr lvl="1"/>
            <a:r>
              <a:rPr lang="en-GB" dirty="0"/>
              <a:t>Different methods have advantages and disadvantages</a:t>
            </a:r>
          </a:p>
          <a:p>
            <a:endParaRPr lang="en-GB" dirty="0"/>
          </a:p>
          <a:p>
            <a:pPr marL="0" indent="0">
              <a:buNone/>
            </a:pPr>
            <a:r>
              <a:rPr lang="en-GB" b="1" dirty="0"/>
              <a:t>I will focus here on indirect effects of TEs across sequential import taxes</a:t>
            </a:r>
          </a:p>
          <a:p>
            <a:pPr lvl="1"/>
            <a:r>
              <a:rPr lang="en-GB" dirty="0"/>
              <a:t>Applies overall but also </a:t>
            </a:r>
            <a:r>
              <a:rPr lang="en-GB" i="1" dirty="0"/>
              <a:t>within</a:t>
            </a:r>
            <a:r>
              <a:rPr lang="en-GB" dirty="0"/>
              <a:t> expenditure or commodity category</a:t>
            </a:r>
          </a:p>
          <a:p>
            <a:pPr marL="0" indent="0">
              <a:buNone/>
            </a:pPr>
            <a:endParaRPr lang="en-GB" b="1" dirty="0"/>
          </a:p>
          <a:p>
            <a:pPr marL="0" indent="0">
              <a:buNone/>
            </a:pPr>
            <a:r>
              <a:rPr lang="en-GB" b="1" dirty="0"/>
              <a:t>1. Standard approach. </a:t>
            </a:r>
            <a:r>
              <a:rPr lang="en-GB" dirty="0"/>
              <a:t>Include indirect effects of tax expenditures where they </a:t>
            </a:r>
            <a:r>
              <a:rPr lang="en-GB" i="1" dirty="0"/>
              <a:t>originate</a:t>
            </a:r>
            <a:r>
              <a:rPr lang="en-GB" dirty="0"/>
              <a:t>, keeping all other aspects of the tax system constant.</a:t>
            </a:r>
          </a:p>
          <a:p>
            <a:pPr lvl="2"/>
            <a:r>
              <a:rPr lang="en-GB" b="1" dirty="0"/>
              <a:t>Advantage: </a:t>
            </a:r>
            <a:r>
              <a:rPr lang="en-GB" dirty="0"/>
              <a:t>Direct link to policy</a:t>
            </a:r>
            <a:endParaRPr lang="en-GB" b="1" dirty="0"/>
          </a:p>
          <a:p>
            <a:pPr lvl="2"/>
            <a:r>
              <a:rPr lang="en-GB" b="1" dirty="0"/>
              <a:t>Disadvantage</a:t>
            </a:r>
            <a:r>
              <a:rPr lang="en-GB" dirty="0"/>
              <a:t>: Does not properly capture interaction effects, so tax expenditure estimates should not be summed up</a:t>
            </a:r>
          </a:p>
          <a:p>
            <a:pPr marL="162016" lvl="1" indent="0">
              <a:buNone/>
            </a:pPr>
            <a:endParaRPr lang="en-GB" dirty="0"/>
          </a:p>
          <a:p>
            <a:endParaRPr lang="en-GB" dirty="0"/>
          </a:p>
        </p:txBody>
      </p:sp>
      <p:sp>
        <p:nvSpPr>
          <p:cNvPr id="2" name="Title 1">
            <a:extLst>
              <a:ext uri="{FF2B5EF4-FFF2-40B4-BE49-F238E27FC236}">
                <a16:creationId xmlns:a16="http://schemas.microsoft.com/office/drawing/2014/main" id="{0F60A489-4F27-4D33-B242-836AB67972F5}"/>
              </a:ext>
            </a:extLst>
          </p:cNvPr>
          <p:cNvSpPr>
            <a:spLocks noGrp="1"/>
          </p:cNvSpPr>
          <p:nvPr>
            <p:ph type="title"/>
          </p:nvPr>
        </p:nvSpPr>
        <p:spPr>
          <a:xfrm>
            <a:off x="323090" y="161968"/>
            <a:ext cx="4589335" cy="270044"/>
          </a:xfrm>
        </p:spPr>
        <p:txBody>
          <a:bodyPr>
            <a:noAutofit/>
          </a:bodyPr>
          <a:lstStyle/>
          <a:p>
            <a:r>
              <a:rPr lang="en-GB" sz="1400" dirty="0"/>
              <a:t>Accounting for indirect effects and interactions</a:t>
            </a:r>
          </a:p>
        </p:txBody>
      </p:sp>
      <p:sp>
        <p:nvSpPr>
          <p:cNvPr id="4" name="Footer Placeholder 3">
            <a:extLst>
              <a:ext uri="{FF2B5EF4-FFF2-40B4-BE49-F238E27FC236}">
                <a16:creationId xmlns:a16="http://schemas.microsoft.com/office/drawing/2014/main" id="{9478159C-22B7-4D38-988B-92E83BCC516C}"/>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431806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a:xfrm>
            <a:off x="323092" y="582767"/>
            <a:ext cx="5040397" cy="2335563"/>
          </a:xfrm>
        </p:spPr>
        <p:txBody>
          <a:bodyPr>
            <a:normAutofit/>
          </a:bodyPr>
          <a:lstStyle/>
          <a:p>
            <a:pPr marL="0" indent="0">
              <a:buNone/>
            </a:pPr>
            <a:r>
              <a:rPr lang="en-GB" b="1" dirty="0"/>
              <a:t>2. ‘Ethiopian approach’ (for import taxes). </a:t>
            </a:r>
            <a:r>
              <a:rPr lang="en-GB" dirty="0"/>
              <a:t>Like the standard approach, but use </a:t>
            </a:r>
            <a:r>
              <a:rPr lang="en-GB" i="1" dirty="0"/>
              <a:t>benchmark</a:t>
            </a:r>
            <a:r>
              <a:rPr lang="en-GB" dirty="0"/>
              <a:t> not </a:t>
            </a:r>
            <a:r>
              <a:rPr lang="en-GB" i="1" dirty="0"/>
              <a:t>actual</a:t>
            </a:r>
            <a:r>
              <a:rPr lang="en-GB" dirty="0"/>
              <a:t> tax rates for downstream taxes to measure indirect effects.</a:t>
            </a:r>
          </a:p>
          <a:p>
            <a:pPr lvl="1"/>
            <a:r>
              <a:rPr lang="en-GB" dirty="0"/>
              <a:t>Unless there are large interactions, this is close to the standard approach.</a:t>
            </a:r>
          </a:p>
          <a:p>
            <a:pPr marL="162016" lvl="1" indent="0">
              <a:buNone/>
            </a:pPr>
            <a:endParaRPr lang="en-GB" dirty="0"/>
          </a:p>
          <a:p>
            <a:pPr marL="0" indent="0">
              <a:buNone/>
            </a:pPr>
            <a:r>
              <a:rPr lang="en-GB" b="1" dirty="0"/>
              <a:t>Advantages:</a:t>
            </a:r>
          </a:p>
          <a:p>
            <a:pPr lvl="1"/>
            <a:r>
              <a:rPr lang="en-GB" dirty="0"/>
              <a:t>Tax expenditures on different taxes can be summed up</a:t>
            </a:r>
          </a:p>
          <a:p>
            <a:pPr lvl="1"/>
            <a:r>
              <a:rPr lang="en-GB" dirty="0"/>
              <a:t>Link to policy: removing tax expenditures sequentially starting from the last tax in the sequence</a:t>
            </a:r>
          </a:p>
          <a:p>
            <a:pPr lvl="1"/>
            <a:endParaRPr lang="en-GB" dirty="0"/>
          </a:p>
          <a:p>
            <a:pPr marL="0" indent="0">
              <a:buNone/>
            </a:pPr>
            <a:r>
              <a:rPr lang="en-GB" b="1" dirty="0"/>
              <a:t>Disadvantage</a:t>
            </a:r>
            <a:r>
              <a:rPr lang="en-GB" dirty="0"/>
              <a:t>: More difficult to calculate than an alternative approach that is commonly used in other African economies.</a:t>
            </a:r>
          </a:p>
          <a:p>
            <a:pPr lvl="1"/>
            <a:endParaRPr lang="en-GB" dirty="0"/>
          </a:p>
          <a:p>
            <a:endParaRPr lang="en-GB" dirty="0"/>
          </a:p>
        </p:txBody>
      </p:sp>
      <p:sp>
        <p:nvSpPr>
          <p:cNvPr id="7" name="Title 1">
            <a:extLst>
              <a:ext uri="{FF2B5EF4-FFF2-40B4-BE49-F238E27FC236}">
                <a16:creationId xmlns:a16="http://schemas.microsoft.com/office/drawing/2014/main" id="{F5D660B8-53C4-4585-B73D-47783F2B835D}"/>
              </a:ext>
            </a:extLst>
          </p:cNvPr>
          <p:cNvSpPr>
            <a:spLocks noGrp="1"/>
          </p:cNvSpPr>
          <p:nvPr>
            <p:ph type="title"/>
          </p:nvPr>
        </p:nvSpPr>
        <p:spPr>
          <a:xfrm>
            <a:off x="323090" y="161968"/>
            <a:ext cx="4589335" cy="270044"/>
          </a:xfrm>
        </p:spPr>
        <p:txBody>
          <a:bodyPr>
            <a:noAutofit/>
          </a:bodyPr>
          <a:lstStyle/>
          <a:p>
            <a:r>
              <a:rPr lang="en-GB" sz="1400" dirty="0"/>
              <a:t>Accounting for indirect effects and interactions</a:t>
            </a:r>
          </a:p>
        </p:txBody>
      </p:sp>
      <p:sp>
        <p:nvSpPr>
          <p:cNvPr id="2" name="Footer Placeholder 1">
            <a:extLst>
              <a:ext uri="{FF2B5EF4-FFF2-40B4-BE49-F238E27FC236}">
                <a16:creationId xmlns:a16="http://schemas.microsoft.com/office/drawing/2014/main" id="{8F16DAE1-D976-4997-916A-1D0DDFC2E64A}"/>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63905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BC6F3-F150-4923-84DE-9B6E190FFED5}"/>
              </a:ext>
            </a:extLst>
          </p:cNvPr>
          <p:cNvSpPr>
            <a:spLocks noGrp="1"/>
          </p:cNvSpPr>
          <p:nvPr>
            <p:ph idx="1"/>
          </p:nvPr>
        </p:nvSpPr>
        <p:spPr/>
        <p:txBody>
          <a:bodyPr/>
          <a:lstStyle/>
          <a:p>
            <a:pPr marL="0" indent="0">
              <a:buNone/>
            </a:pPr>
            <a:r>
              <a:rPr lang="en-GB" b="1" dirty="0"/>
              <a:t>3. Alternative approach for import taxes (many African economies). </a:t>
            </a:r>
            <a:r>
              <a:rPr lang="en-GB" dirty="0"/>
              <a:t>Compare actual tax collection on each tax with theoretical collection under the benchmark system.</a:t>
            </a:r>
          </a:p>
          <a:p>
            <a:pPr lvl="1"/>
            <a:r>
              <a:rPr lang="en-GB" dirty="0"/>
              <a:t>This means that tax expenditures are counted where they </a:t>
            </a:r>
            <a:r>
              <a:rPr lang="en-GB" i="1" dirty="0"/>
              <a:t>accrue</a:t>
            </a:r>
            <a:r>
              <a:rPr lang="en-GB" dirty="0"/>
              <a:t>, not where they </a:t>
            </a:r>
            <a:r>
              <a:rPr lang="en-GB" i="1" dirty="0"/>
              <a:t>originate</a:t>
            </a:r>
          </a:p>
          <a:p>
            <a:pPr lvl="1"/>
            <a:endParaRPr lang="en-GB" b="1" i="1" dirty="0"/>
          </a:p>
          <a:p>
            <a:pPr marL="0" indent="0">
              <a:buNone/>
            </a:pPr>
            <a:r>
              <a:rPr lang="en-GB" b="1" dirty="0"/>
              <a:t>Advantages:</a:t>
            </a:r>
          </a:p>
          <a:p>
            <a:pPr lvl="1"/>
            <a:r>
              <a:rPr lang="en-GB" dirty="0"/>
              <a:t>Straightforward to calculate</a:t>
            </a:r>
          </a:p>
          <a:p>
            <a:pPr lvl="1"/>
            <a:r>
              <a:rPr lang="en-GB" dirty="0"/>
              <a:t>Captures interactions, so tax expenditures on different taxes can be summed up</a:t>
            </a:r>
          </a:p>
          <a:p>
            <a:pPr lvl="1"/>
            <a:endParaRPr lang="en-GB" dirty="0"/>
          </a:p>
          <a:p>
            <a:pPr marL="0" indent="0">
              <a:buNone/>
            </a:pPr>
            <a:r>
              <a:rPr lang="en-GB" b="1" dirty="0"/>
              <a:t>Disadvantage</a:t>
            </a:r>
            <a:r>
              <a:rPr lang="en-GB" dirty="0"/>
              <a:t>: Estimates for individual taxes have no direct connection to policy</a:t>
            </a:r>
          </a:p>
          <a:p>
            <a:pPr lvl="1"/>
            <a:r>
              <a:rPr lang="en-GB" dirty="0"/>
              <a:t>May be less problematic with fine-grained expenditure categories</a:t>
            </a:r>
          </a:p>
          <a:p>
            <a:pPr lvl="1"/>
            <a:endParaRPr lang="en-GB" dirty="0"/>
          </a:p>
          <a:p>
            <a:endParaRPr lang="en-GB" dirty="0"/>
          </a:p>
        </p:txBody>
      </p:sp>
      <p:sp>
        <p:nvSpPr>
          <p:cNvPr id="4" name="Title 1">
            <a:extLst>
              <a:ext uri="{FF2B5EF4-FFF2-40B4-BE49-F238E27FC236}">
                <a16:creationId xmlns:a16="http://schemas.microsoft.com/office/drawing/2014/main" id="{6E229595-E49A-48DB-8652-4CBDBC2A2A83}"/>
              </a:ext>
            </a:extLst>
          </p:cNvPr>
          <p:cNvSpPr>
            <a:spLocks noGrp="1"/>
          </p:cNvSpPr>
          <p:nvPr>
            <p:ph type="title"/>
          </p:nvPr>
        </p:nvSpPr>
        <p:spPr>
          <a:xfrm>
            <a:off x="323090" y="161968"/>
            <a:ext cx="4589335" cy="270044"/>
          </a:xfrm>
        </p:spPr>
        <p:txBody>
          <a:bodyPr>
            <a:noAutofit/>
          </a:bodyPr>
          <a:lstStyle/>
          <a:p>
            <a:r>
              <a:rPr lang="en-GB" sz="1400" dirty="0"/>
              <a:t>Accounting for indirect effects and interactions</a:t>
            </a:r>
          </a:p>
        </p:txBody>
      </p:sp>
      <p:sp>
        <p:nvSpPr>
          <p:cNvPr id="2" name="Footer Placeholder 1">
            <a:extLst>
              <a:ext uri="{FF2B5EF4-FFF2-40B4-BE49-F238E27FC236}">
                <a16:creationId xmlns:a16="http://schemas.microsoft.com/office/drawing/2014/main" id="{7C97965C-91AA-452A-A961-652FBE442642}"/>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862385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2429FE-8807-4DE7-B9B6-9C175B19BF34}"/>
              </a:ext>
            </a:extLst>
          </p:cNvPr>
          <p:cNvSpPr>
            <a:spLocks noGrp="1"/>
          </p:cNvSpPr>
          <p:nvPr>
            <p:ph idx="1"/>
          </p:nvPr>
        </p:nvSpPr>
        <p:spPr>
          <a:xfrm>
            <a:off x="323092" y="582767"/>
            <a:ext cx="5040397" cy="2335563"/>
          </a:xfrm>
        </p:spPr>
        <p:txBody>
          <a:bodyPr>
            <a:normAutofit fontScale="92500" lnSpcReduction="10000"/>
          </a:bodyPr>
          <a:lstStyle/>
          <a:p>
            <a:r>
              <a:rPr lang="en-GB" dirty="0"/>
              <a:t>Suppose an investor would like to import a vehicle with a CIF value of $20,000</a:t>
            </a:r>
          </a:p>
          <a:p>
            <a:pPr lvl="1"/>
            <a:r>
              <a:rPr lang="en-GB" dirty="0"/>
              <a:t>Under the benchmark system, customs duty of 50% and excise tax of 100% would be payable (let’s ignore all other import taxes)</a:t>
            </a:r>
          </a:p>
          <a:p>
            <a:pPr lvl="1"/>
            <a:r>
              <a:rPr lang="en-GB" dirty="0"/>
              <a:t>She is granted </a:t>
            </a:r>
          </a:p>
          <a:p>
            <a:pPr lvl="2"/>
            <a:r>
              <a:rPr lang="en-GB" dirty="0"/>
              <a:t>a complete exemption from customs duty and </a:t>
            </a:r>
          </a:p>
          <a:p>
            <a:pPr lvl="2"/>
            <a:r>
              <a:rPr lang="en-GB" dirty="0"/>
              <a:t>a complete exemption from excise tax</a:t>
            </a:r>
          </a:p>
          <a:p>
            <a:pPr lvl="1"/>
            <a:endParaRPr lang="en-GB" dirty="0"/>
          </a:p>
          <a:p>
            <a:r>
              <a:rPr lang="en-GB" dirty="0"/>
              <a:t>Under the benchmark system, she would pay:</a:t>
            </a:r>
          </a:p>
          <a:p>
            <a:pPr lvl="1"/>
            <a:r>
              <a:rPr lang="en-GB" dirty="0"/>
              <a:t>Customs duty = 50% * $20,000 = $10,000</a:t>
            </a:r>
          </a:p>
          <a:p>
            <a:pPr lvl="1"/>
            <a:r>
              <a:rPr lang="en-GB" dirty="0"/>
              <a:t>Excise tax = 100% *($20,000 + $10,000) = $30,000</a:t>
            </a:r>
          </a:p>
          <a:p>
            <a:pPr lvl="1"/>
            <a:endParaRPr lang="en-GB" dirty="0"/>
          </a:p>
          <a:p>
            <a:r>
              <a:rPr lang="en-GB" dirty="0"/>
              <a:t>What is the tax expenditure on each import tax considered separately?</a:t>
            </a:r>
          </a:p>
        </p:txBody>
      </p:sp>
      <p:sp>
        <p:nvSpPr>
          <p:cNvPr id="3" name="Title 2">
            <a:extLst>
              <a:ext uri="{FF2B5EF4-FFF2-40B4-BE49-F238E27FC236}">
                <a16:creationId xmlns:a16="http://schemas.microsoft.com/office/drawing/2014/main" id="{3333B4E9-4A0F-41C3-B718-A36A77C3D28E}"/>
              </a:ext>
            </a:extLst>
          </p:cNvPr>
          <p:cNvSpPr>
            <a:spLocks noGrp="1"/>
          </p:cNvSpPr>
          <p:nvPr>
            <p:ph type="title"/>
          </p:nvPr>
        </p:nvSpPr>
        <p:spPr/>
        <p:txBody>
          <a:bodyPr>
            <a:normAutofit fontScale="90000"/>
          </a:bodyPr>
          <a:lstStyle/>
          <a:p>
            <a:r>
              <a:rPr lang="en-GB" dirty="0"/>
              <a:t>Example: Exemption for vehicle imports</a:t>
            </a:r>
          </a:p>
        </p:txBody>
      </p:sp>
      <p:sp>
        <p:nvSpPr>
          <p:cNvPr id="4" name="Footer Placeholder 3">
            <a:extLst>
              <a:ext uri="{FF2B5EF4-FFF2-40B4-BE49-F238E27FC236}">
                <a16:creationId xmlns:a16="http://schemas.microsoft.com/office/drawing/2014/main" id="{57AC746F-F977-4783-98CD-886F6EFE8E5E}"/>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3551806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416F041-A4E9-42EF-93A5-057B021E447C}"/>
              </a:ext>
            </a:extLst>
          </p:cNvPr>
          <p:cNvGraphicFramePr>
            <a:graphicFrameLocks noGrp="1"/>
          </p:cNvGraphicFramePr>
          <p:nvPr>
            <p:ph idx="1"/>
            <p:extLst>
              <p:ext uri="{D42A27DB-BD31-4B8C-83A1-F6EECF244321}">
                <p14:modId xmlns:p14="http://schemas.microsoft.com/office/powerpoint/2010/main" val="1127578097"/>
              </p:ext>
            </p:extLst>
          </p:nvPr>
        </p:nvGraphicFramePr>
        <p:xfrm>
          <a:off x="323091" y="524528"/>
          <a:ext cx="5239510" cy="2255751"/>
        </p:xfrm>
        <a:graphic>
          <a:graphicData uri="http://schemas.openxmlformats.org/drawingml/2006/table">
            <a:tbl>
              <a:tblPr firstRow="1" bandRow="1">
                <a:tableStyleId>{3B4B98B0-60AC-42C2-AFA5-B58CD77FA1E5}</a:tableStyleId>
              </a:tblPr>
              <a:tblGrid>
                <a:gridCol w="711449">
                  <a:extLst>
                    <a:ext uri="{9D8B030D-6E8A-4147-A177-3AD203B41FA5}">
                      <a16:colId xmlns:a16="http://schemas.microsoft.com/office/drawing/2014/main" val="1277375383"/>
                    </a:ext>
                  </a:extLst>
                </a:gridCol>
                <a:gridCol w="2295715">
                  <a:extLst>
                    <a:ext uri="{9D8B030D-6E8A-4147-A177-3AD203B41FA5}">
                      <a16:colId xmlns:a16="http://schemas.microsoft.com/office/drawing/2014/main" val="1208400472"/>
                    </a:ext>
                  </a:extLst>
                </a:gridCol>
                <a:gridCol w="1665137">
                  <a:extLst>
                    <a:ext uri="{9D8B030D-6E8A-4147-A177-3AD203B41FA5}">
                      <a16:colId xmlns:a16="http://schemas.microsoft.com/office/drawing/2014/main" val="2451842422"/>
                    </a:ext>
                  </a:extLst>
                </a:gridCol>
                <a:gridCol w="567209">
                  <a:extLst>
                    <a:ext uri="{9D8B030D-6E8A-4147-A177-3AD203B41FA5}">
                      <a16:colId xmlns:a16="http://schemas.microsoft.com/office/drawing/2014/main" val="3466044896"/>
                    </a:ext>
                  </a:extLst>
                </a:gridCol>
              </a:tblGrid>
              <a:tr h="206813">
                <a:tc>
                  <a:txBody>
                    <a:bodyPr/>
                    <a:lstStyle/>
                    <a:p>
                      <a:endParaRPr lang="en-GB" sz="800" b="1" dirty="0"/>
                    </a:p>
                  </a:txBody>
                  <a:tcPr/>
                </a:tc>
                <a:tc>
                  <a:txBody>
                    <a:bodyPr/>
                    <a:lstStyle/>
                    <a:p>
                      <a:r>
                        <a:rPr lang="en-GB" sz="800" dirty="0"/>
                        <a:t>Customs duty expenditure</a:t>
                      </a:r>
                    </a:p>
                  </a:txBody>
                  <a:tcPr/>
                </a:tc>
                <a:tc>
                  <a:txBody>
                    <a:bodyPr/>
                    <a:lstStyle/>
                    <a:p>
                      <a:r>
                        <a:rPr lang="en-GB" sz="800" dirty="0"/>
                        <a:t>Excise tax expenditure</a:t>
                      </a:r>
                    </a:p>
                  </a:txBody>
                  <a:tcPr/>
                </a:tc>
                <a:tc>
                  <a:txBody>
                    <a:bodyPr/>
                    <a:lstStyle/>
                    <a:p>
                      <a:r>
                        <a:rPr lang="en-GB" sz="800" dirty="0"/>
                        <a:t>Sum</a:t>
                      </a:r>
                    </a:p>
                  </a:txBody>
                  <a:tcPr/>
                </a:tc>
                <a:extLst>
                  <a:ext uri="{0D108BD9-81ED-4DB2-BD59-A6C34878D82A}">
                    <a16:rowId xmlns:a16="http://schemas.microsoft.com/office/drawing/2014/main" val="770065500"/>
                  </a:ext>
                </a:extLst>
              </a:tr>
              <a:tr h="658014">
                <a:tc>
                  <a:txBody>
                    <a:bodyPr/>
                    <a:lstStyle/>
                    <a:p>
                      <a:r>
                        <a:rPr lang="en-GB" sz="800" b="1" dirty="0"/>
                        <a:t>Standard approach</a:t>
                      </a:r>
                    </a:p>
                  </a:txBody>
                  <a:tcPr/>
                </a:tc>
                <a:tc>
                  <a:txBody>
                    <a:bodyPr/>
                    <a:lstStyle/>
                    <a:p>
                      <a:pPr marL="0" marR="0" lvl="0" indent="0" algn="l" defTabSz="324033" rtl="0" eaLnBrk="1" fontAlgn="auto" latinLnBrk="0" hangingPunct="1">
                        <a:lnSpc>
                          <a:spcPct val="100000"/>
                        </a:lnSpc>
                        <a:spcBef>
                          <a:spcPts val="0"/>
                        </a:spcBef>
                        <a:spcAft>
                          <a:spcPts val="0"/>
                        </a:spcAft>
                        <a:buClrTx/>
                        <a:buSzTx/>
                        <a:buFontTx/>
                        <a:buNone/>
                        <a:tabLst/>
                        <a:defRPr/>
                      </a:pPr>
                      <a:r>
                        <a:rPr lang="en-GB" sz="800" dirty="0"/>
                        <a:t>Direct effect of customs exemption ($10,000)</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a:t>
                      </a:r>
                      <a:r>
                        <a:rPr lang="en-GB" sz="800" b="1" i="0" dirty="0"/>
                        <a:t>Actual</a:t>
                      </a:r>
                      <a:r>
                        <a:rPr lang="en-GB" sz="800" dirty="0"/>
                        <a:t> excise tax rate (0%) </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Direct effect of customs exemption ($10,000)</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a:t>
                      </a:r>
                      <a:r>
                        <a:rPr lang="en-GB" sz="800" b="1" u="sng" dirty="0"/>
                        <a:t>$10,000</a:t>
                      </a:r>
                    </a:p>
                  </a:txBody>
                  <a:tcPr/>
                </a:tc>
                <a:tc>
                  <a:txBody>
                    <a:bodyPr/>
                    <a:lstStyle/>
                    <a:p>
                      <a:r>
                        <a:rPr lang="en-GB" sz="800" dirty="0"/>
                        <a:t>Direct effect of excise tax exemption</a:t>
                      </a:r>
                    </a:p>
                    <a:p>
                      <a:pPr marL="0" indent="0">
                        <a:buFont typeface="Arial" panose="020B0604020202020204" pitchFamily="34" charset="0"/>
                        <a:buNone/>
                      </a:pPr>
                      <a:r>
                        <a:rPr lang="en-GB" sz="800" dirty="0"/>
                        <a:t>= </a:t>
                      </a:r>
                      <a:r>
                        <a:rPr lang="en-GB" sz="800" b="1" u="sng" dirty="0"/>
                        <a:t>$20,000</a:t>
                      </a:r>
                    </a:p>
                  </a:txBody>
                  <a:tcPr/>
                </a:tc>
                <a:tc>
                  <a:txBody>
                    <a:bodyPr/>
                    <a:lstStyle/>
                    <a:p>
                      <a:r>
                        <a:rPr lang="en-GB" sz="800" dirty="0">
                          <a:solidFill>
                            <a:schemeClr val="accent5"/>
                          </a:solidFill>
                        </a:rPr>
                        <a:t>Not allowed</a:t>
                      </a:r>
                    </a:p>
                  </a:txBody>
                  <a:tcPr/>
                </a:tc>
                <a:extLst>
                  <a:ext uri="{0D108BD9-81ED-4DB2-BD59-A6C34878D82A}">
                    <a16:rowId xmlns:a16="http://schemas.microsoft.com/office/drawing/2014/main" val="3383595459"/>
                  </a:ext>
                </a:extLst>
              </a:tr>
              <a:tr h="704850">
                <a:tc>
                  <a:txBody>
                    <a:bodyPr/>
                    <a:lstStyle/>
                    <a:p>
                      <a:r>
                        <a:rPr lang="en-GB" sz="800" b="1" dirty="0"/>
                        <a:t>‘Ethiopian approach’</a:t>
                      </a:r>
                    </a:p>
                  </a:txBody>
                  <a:tcPr/>
                </a:tc>
                <a:tc>
                  <a:txBody>
                    <a:bodyPr/>
                    <a:lstStyle/>
                    <a:p>
                      <a:pPr marL="0" marR="0" lvl="0" indent="0" algn="l" defTabSz="324033" rtl="0" eaLnBrk="1" fontAlgn="auto" latinLnBrk="0" hangingPunct="1">
                        <a:lnSpc>
                          <a:spcPct val="100000"/>
                        </a:lnSpc>
                        <a:spcBef>
                          <a:spcPts val="0"/>
                        </a:spcBef>
                        <a:spcAft>
                          <a:spcPts val="0"/>
                        </a:spcAft>
                        <a:buClrTx/>
                        <a:buSzTx/>
                        <a:buFontTx/>
                        <a:buNone/>
                        <a:tabLst/>
                        <a:defRPr/>
                      </a:pPr>
                      <a:r>
                        <a:rPr lang="en-GB" sz="800" dirty="0"/>
                        <a:t>Direct effect of customs exemption ($10,000)</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a:t>
                      </a:r>
                      <a:r>
                        <a:rPr lang="en-GB" sz="800" b="1" i="0" dirty="0"/>
                        <a:t>Benchmark</a:t>
                      </a:r>
                      <a:r>
                        <a:rPr lang="en-GB" sz="800" dirty="0"/>
                        <a:t> excise tax rate (100%) </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Direct effect of customs exemption ($10,000)</a:t>
                      </a:r>
                    </a:p>
                    <a:p>
                      <a:pPr marL="0" marR="0" lvl="0" indent="0" algn="l" defTabSz="32403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 </a:t>
                      </a:r>
                      <a:r>
                        <a:rPr lang="en-GB" sz="800" b="1" u="sng" dirty="0"/>
                        <a:t>$20,000</a:t>
                      </a:r>
                    </a:p>
                  </a:txBody>
                  <a:tcPr/>
                </a:tc>
                <a:tc>
                  <a:txBody>
                    <a:bodyPr/>
                    <a:lstStyle/>
                    <a:p>
                      <a:r>
                        <a:rPr lang="en-GB" sz="800" dirty="0"/>
                        <a:t>Direct effect of excise tax exemption</a:t>
                      </a:r>
                    </a:p>
                    <a:p>
                      <a:pPr marL="0" indent="0">
                        <a:buFont typeface="Arial" panose="020B0604020202020204" pitchFamily="34" charset="0"/>
                        <a:buNone/>
                      </a:pPr>
                      <a:r>
                        <a:rPr lang="en-GB" sz="800" dirty="0"/>
                        <a:t>= </a:t>
                      </a:r>
                      <a:r>
                        <a:rPr lang="en-GB" sz="800" b="1" u="sng" dirty="0"/>
                        <a:t>$20,000</a:t>
                      </a:r>
                    </a:p>
                    <a:p>
                      <a:endParaRPr lang="en-GB" sz="800" dirty="0"/>
                    </a:p>
                  </a:txBody>
                  <a:tcPr/>
                </a:tc>
                <a:tc>
                  <a:txBody>
                    <a:bodyPr/>
                    <a:lstStyle/>
                    <a:p>
                      <a:pPr marL="0" marR="0" lvl="0" indent="0" algn="l" defTabSz="324033" rtl="0" eaLnBrk="1" fontAlgn="auto" latinLnBrk="0" hangingPunct="1">
                        <a:lnSpc>
                          <a:spcPct val="100000"/>
                        </a:lnSpc>
                        <a:spcBef>
                          <a:spcPts val="0"/>
                        </a:spcBef>
                        <a:spcAft>
                          <a:spcPts val="0"/>
                        </a:spcAft>
                        <a:buClrTx/>
                        <a:buSzTx/>
                        <a:buFontTx/>
                        <a:buNone/>
                        <a:tabLst/>
                        <a:defRPr/>
                      </a:pPr>
                      <a:r>
                        <a:rPr lang="en-GB" sz="800" b="1" u="sng" dirty="0"/>
                        <a:t>$40,000</a:t>
                      </a:r>
                    </a:p>
                    <a:p>
                      <a:endParaRPr lang="en-GB" sz="800" dirty="0"/>
                    </a:p>
                  </a:txBody>
                  <a:tcPr/>
                </a:tc>
                <a:extLst>
                  <a:ext uri="{0D108BD9-81ED-4DB2-BD59-A6C34878D82A}">
                    <a16:rowId xmlns:a16="http://schemas.microsoft.com/office/drawing/2014/main" val="3802515572"/>
                  </a:ext>
                </a:extLst>
              </a:tr>
              <a:tr h="679527">
                <a:tc>
                  <a:txBody>
                    <a:bodyPr/>
                    <a:lstStyle/>
                    <a:p>
                      <a:r>
                        <a:rPr lang="en-GB" sz="800" b="1" dirty="0"/>
                        <a:t>Alternative approach</a:t>
                      </a:r>
                    </a:p>
                  </a:txBody>
                  <a:tcPr/>
                </a:tc>
                <a:tc>
                  <a:txBody>
                    <a:bodyPr/>
                    <a:lstStyle/>
                    <a:p>
                      <a:r>
                        <a:rPr lang="en-GB" sz="800" dirty="0"/>
                        <a:t>Benchmark customs duty ($10,000) </a:t>
                      </a:r>
                    </a:p>
                    <a:p>
                      <a:r>
                        <a:rPr lang="en-GB" sz="800" dirty="0"/>
                        <a:t>– Actual customs duty ($0)</a:t>
                      </a:r>
                    </a:p>
                    <a:p>
                      <a:r>
                        <a:rPr lang="en-GB" sz="800" dirty="0"/>
                        <a:t>= </a:t>
                      </a:r>
                      <a:r>
                        <a:rPr lang="en-GB" sz="800" b="1" u="sng" dirty="0"/>
                        <a:t>$10,000</a:t>
                      </a:r>
                    </a:p>
                  </a:txBody>
                  <a:tcPr/>
                </a:tc>
                <a:tc>
                  <a:txBody>
                    <a:bodyPr/>
                    <a:lstStyle/>
                    <a:p>
                      <a:pPr marL="0" marR="0" lvl="0" indent="0" algn="l" defTabSz="324033" rtl="0" eaLnBrk="1" fontAlgn="auto" latinLnBrk="0" hangingPunct="1">
                        <a:lnSpc>
                          <a:spcPct val="100000"/>
                        </a:lnSpc>
                        <a:spcBef>
                          <a:spcPts val="0"/>
                        </a:spcBef>
                        <a:spcAft>
                          <a:spcPts val="0"/>
                        </a:spcAft>
                        <a:buClrTx/>
                        <a:buSzTx/>
                        <a:buFontTx/>
                        <a:buNone/>
                        <a:tabLst/>
                        <a:defRPr/>
                      </a:pPr>
                      <a:r>
                        <a:rPr lang="en-GB" sz="800" dirty="0"/>
                        <a:t>Benchmark excise tax ($30,000)</a:t>
                      </a:r>
                    </a:p>
                    <a:p>
                      <a:pPr marL="0" marR="0" lvl="0" indent="0" algn="l" defTabSz="324033" rtl="0" eaLnBrk="1" fontAlgn="auto" latinLnBrk="0" hangingPunct="1">
                        <a:lnSpc>
                          <a:spcPct val="100000"/>
                        </a:lnSpc>
                        <a:spcBef>
                          <a:spcPts val="0"/>
                        </a:spcBef>
                        <a:spcAft>
                          <a:spcPts val="0"/>
                        </a:spcAft>
                        <a:buClrTx/>
                        <a:buSzTx/>
                        <a:buFontTx/>
                        <a:buNone/>
                        <a:tabLst/>
                        <a:defRPr/>
                      </a:pPr>
                      <a:r>
                        <a:rPr lang="en-GB" sz="800" dirty="0"/>
                        <a:t>– Actual excise tax ($0)</a:t>
                      </a:r>
                    </a:p>
                    <a:p>
                      <a:pPr marL="0" marR="0" lvl="0" indent="0" algn="l" defTabSz="324033" rtl="0" eaLnBrk="1" fontAlgn="auto" latinLnBrk="0" hangingPunct="1">
                        <a:lnSpc>
                          <a:spcPct val="100000"/>
                        </a:lnSpc>
                        <a:spcBef>
                          <a:spcPts val="0"/>
                        </a:spcBef>
                        <a:spcAft>
                          <a:spcPts val="0"/>
                        </a:spcAft>
                        <a:buClrTx/>
                        <a:buSzTx/>
                        <a:buFontTx/>
                        <a:buNone/>
                        <a:tabLst/>
                        <a:defRPr/>
                      </a:pPr>
                      <a:r>
                        <a:rPr lang="en-GB" sz="800" dirty="0"/>
                        <a:t>= </a:t>
                      </a:r>
                      <a:r>
                        <a:rPr lang="en-GB" sz="800" b="1" u="sng" dirty="0"/>
                        <a:t>$30,000</a:t>
                      </a:r>
                    </a:p>
                  </a:txBody>
                  <a:tcPr/>
                </a:tc>
                <a:tc>
                  <a:txBody>
                    <a:bodyPr/>
                    <a:lstStyle/>
                    <a:p>
                      <a:r>
                        <a:rPr lang="en-GB" sz="800" b="1" u="sng" dirty="0"/>
                        <a:t>$40,000</a:t>
                      </a:r>
                    </a:p>
                  </a:txBody>
                  <a:tcPr/>
                </a:tc>
                <a:extLst>
                  <a:ext uri="{0D108BD9-81ED-4DB2-BD59-A6C34878D82A}">
                    <a16:rowId xmlns:a16="http://schemas.microsoft.com/office/drawing/2014/main" val="1960194058"/>
                  </a:ext>
                </a:extLst>
              </a:tr>
            </a:tbl>
          </a:graphicData>
        </a:graphic>
      </p:graphicFrame>
      <p:sp>
        <p:nvSpPr>
          <p:cNvPr id="3" name="Title 2">
            <a:extLst>
              <a:ext uri="{FF2B5EF4-FFF2-40B4-BE49-F238E27FC236}">
                <a16:creationId xmlns:a16="http://schemas.microsoft.com/office/drawing/2014/main" id="{3333B4E9-4A0F-41C3-B718-A36A77C3D28E}"/>
              </a:ext>
            </a:extLst>
          </p:cNvPr>
          <p:cNvSpPr>
            <a:spLocks noGrp="1"/>
          </p:cNvSpPr>
          <p:nvPr>
            <p:ph type="title"/>
          </p:nvPr>
        </p:nvSpPr>
        <p:spPr/>
        <p:txBody>
          <a:bodyPr>
            <a:normAutofit fontScale="90000"/>
          </a:bodyPr>
          <a:lstStyle/>
          <a:p>
            <a:r>
              <a:rPr lang="en-GB" dirty="0"/>
              <a:t>Example: Exemption for vehicle imports</a:t>
            </a:r>
          </a:p>
        </p:txBody>
      </p:sp>
      <p:sp>
        <p:nvSpPr>
          <p:cNvPr id="2" name="Footer Placeholder 1">
            <a:extLst>
              <a:ext uri="{FF2B5EF4-FFF2-40B4-BE49-F238E27FC236}">
                <a16:creationId xmlns:a16="http://schemas.microsoft.com/office/drawing/2014/main" id="{4A7830B1-F180-4015-ACDD-F8AC4C4CB917}"/>
              </a:ext>
            </a:extLst>
          </p:cNvPr>
          <p:cNvSpPr>
            <a:spLocks noGrp="1"/>
          </p:cNvSpPr>
          <p:nvPr>
            <p:ph type="ftr" sz="quarter" idx="10"/>
          </p:nvPr>
        </p:nvSpPr>
        <p:spPr/>
        <p:txBody>
          <a:bodyPr/>
          <a:lstStyle/>
          <a:p>
            <a:r>
              <a:rPr lang="en-US"/>
              <a:t>Import tax expenditures (continued)</a:t>
            </a:r>
            <a:endParaRPr lang="en-US" dirty="0"/>
          </a:p>
        </p:txBody>
      </p:sp>
    </p:spTree>
    <p:extLst>
      <p:ext uri="{BB962C8B-B14F-4D97-AF65-F5344CB8AC3E}">
        <p14:creationId xmlns:p14="http://schemas.microsoft.com/office/powerpoint/2010/main" val="2685894597"/>
      </p:ext>
    </p:extLst>
  </p:cSld>
  <p:clrMapOvr>
    <a:masterClrMapping/>
  </p:clrMapOvr>
</p:sld>
</file>

<file path=ppt/theme/theme1.xml><?xml version="1.0" encoding="utf-8"?>
<a:theme xmlns:a="http://schemas.openxmlformats.org/drawingml/2006/main" name="IFS-Theme">
  <a:themeElements>
    <a:clrScheme name="IFS-Theme">
      <a:dk1>
        <a:srgbClr val="000000"/>
      </a:dk1>
      <a:lt1>
        <a:srgbClr val="FFFFFF"/>
      </a:lt1>
      <a:dk2>
        <a:srgbClr val="309E75"/>
      </a:dk2>
      <a:lt2>
        <a:srgbClr val="40646D"/>
      </a:lt2>
      <a:accent1>
        <a:srgbClr val="247658"/>
      </a:accent1>
      <a:accent2>
        <a:srgbClr val="334F56"/>
      </a:accent2>
      <a:accent3>
        <a:srgbClr val="F2B517"/>
      </a:accent3>
      <a:accent4>
        <a:srgbClr val="8F3363"/>
      </a:accent4>
      <a:accent5>
        <a:srgbClr val="EB5C40"/>
      </a:accent5>
      <a:accent6>
        <a:srgbClr val="2478C7"/>
      </a:accent6>
      <a:hlink>
        <a:srgbClr val="247658"/>
      </a:hlink>
      <a:folHlink>
        <a:srgbClr val="D5E3E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axDev Powerpoint Template" id="{BFC43A56-2B86-45E2-9737-3812A41C18C3}" vid="{09341B10-ED2C-427E-865C-019E3DD6E4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TaxDev Powerpoint Template</Template>
  <TotalTime>10839</TotalTime>
  <Words>1831</Words>
  <Application>Microsoft Office PowerPoint</Application>
  <PresentationFormat>Custom</PresentationFormat>
  <Paragraphs>203</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Roboto Bk</vt:lpstr>
      <vt:lpstr>Wingdings</vt:lpstr>
      <vt:lpstr>IFS-Theme</vt:lpstr>
      <vt:lpstr>Import tax expenditures: Advanced Issues</vt:lpstr>
      <vt:lpstr>Accounting for indirect effects and interactions</vt:lpstr>
      <vt:lpstr>What are indirect effects of tax expenditures?</vt:lpstr>
      <vt:lpstr>Interactions between expenditures</vt:lpstr>
      <vt:lpstr>Accounting for indirect effects and interactions</vt:lpstr>
      <vt:lpstr>Accounting for indirect effects and interactions</vt:lpstr>
      <vt:lpstr>Accounting for indirect effects and interactions</vt:lpstr>
      <vt:lpstr>Example: Exemption for vehicle imports</vt:lpstr>
      <vt:lpstr>Example: Exemption for vehicle imports</vt:lpstr>
      <vt:lpstr>Practical session on indirect effects</vt:lpstr>
      <vt:lpstr>Task</vt:lpstr>
      <vt:lpstr>Treatment of import VAT expenditures</vt:lpstr>
      <vt:lpstr>Import VAT: three cases to distinguish</vt:lpstr>
      <vt:lpstr>Import VAT: three cases to distinguish</vt:lpstr>
      <vt:lpstr>PowerPoint Presentation</vt:lpstr>
      <vt:lpstr>Treatment of VAT: best practice</vt:lpstr>
      <vt:lpstr>Import VAT and indirect effects</vt:lpstr>
      <vt:lpstr>Import VAT and indirect effects</vt:lpstr>
      <vt:lpstr>Question:  How has your country dealt with or is planning to deal with import VAT expenditure reporting?</vt:lpstr>
      <vt:lpstr>Thank you for listening and participating!</vt:lpstr>
      <vt:lpstr>PowerPoint Presentation</vt:lpstr>
      <vt:lpstr>Annex: ‘Prohibitive’ tax rates</vt:lpstr>
      <vt:lpstr>Example: used cars in Ethiopia</vt:lpstr>
      <vt:lpstr>‘Prohibitive’ tax rates: addressing the issue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report in about  three lines</dc:title>
  <dc:creator>Harriet_b</dc:creator>
  <cp:lastModifiedBy>David Phillips</cp:lastModifiedBy>
  <cp:revision>150</cp:revision>
  <dcterms:created xsi:type="dcterms:W3CDTF">2021-06-21T09:53:30Z</dcterms:created>
  <dcterms:modified xsi:type="dcterms:W3CDTF">2023-03-24T18:05:08Z</dcterms:modified>
</cp:coreProperties>
</file>