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  <p:sldMasterId id="2147483697" r:id="rId2"/>
    <p:sldMasterId id="2147483715" r:id="rId3"/>
  </p:sldMasterIdLst>
  <p:notesMasterIdLst>
    <p:notesMasterId r:id="rId33"/>
  </p:notesMasterIdLst>
  <p:handoutMasterIdLst>
    <p:handoutMasterId r:id="rId34"/>
  </p:handoutMasterIdLst>
  <p:sldIdLst>
    <p:sldId id="276" r:id="rId4"/>
    <p:sldId id="332" r:id="rId5"/>
    <p:sldId id="352" r:id="rId6"/>
    <p:sldId id="314" r:id="rId7"/>
    <p:sldId id="333" r:id="rId8"/>
    <p:sldId id="334" r:id="rId9"/>
    <p:sldId id="335" r:id="rId10"/>
    <p:sldId id="345" r:id="rId11"/>
    <p:sldId id="336" r:id="rId12"/>
    <p:sldId id="337" r:id="rId13"/>
    <p:sldId id="348" r:id="rId14"/>
    <p:sldId id="258" r:id="rId15"/>
    <p:sldId id="259" r:id="rId16"/>
    <p:sldId id="260" r:id="rId17"/>
    <p:sldId id="261" r:id="rId18"/>
    <p:sldId id="265" r:id="rId19"/>
    <p:sldId id="338" r:id="rId20"/>
    <p:sldId id="346" r:id="rId21"/>
    <p:sldId id="347" r:id="rId22"/>
    <p:sldId id="339" r:id="rId23"/>
    <p:sldId id="341" r:id="rId24"/>
    <p:sldId id="351" r:id="rId25"/>
    <p:sldId id="350" r:id="rId26"/>
    <p:sldId id="728" r:id="rId27"/>
    <p:sldId id="703" r:id="rId28"/>
    <p:sldId id="726" r:id="rId29"/>
    <p:sldId id="727" r:id="rId30"/>
    <p:sldId id="729" r:id="rId31"/>
    <p:sldId id="272" r:id="rId32"/>
  </p:sldIdLst>
  <p:sldSz cx="5759450" cy="3240088"/>
  <p:notesSz cx="6858000" cy="9144000"/>
  <p:defaultTextStyle>
    <a:defPPr>
      <a:defRPr lang="en-US"/>
    </a:defPPr>
    <a:lvl1pPr marL="0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1pPr>
    <a:lvl2pPr marL="257129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2pPr>
    <a:lvl3pPr marL="514259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3pPr>
    <a:lvl4pPr marL="771388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4pPr>
    <a:lvl5pPr marL="1028517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5pPr>
    <a:lvl6pPr marL="1285646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6pPr>
    <a:lvl7pPr marL="1542776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7pPr>
    <a:lvl8pPr marL="1799905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8pPr>
    <a:lvl9pPr marL="2057034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943" userDrawn="1">
          <p15:clr>
            <a:srgbClr val="A4A3A4"/>
          </p15:clr>
        </p15:guide>
        <p15:guide id="2" orient="horz" pos="18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–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75" autoAdjust="0"/>
    <p:restoredTop sz="82082" autoAdjust="0"/>
  </p:normalViewPr>
  <p:slideViewPr>
    <p:cSldViewPr snapToGrid="0" snapToObjects="1">
      <p:cViewPr varScale="1">
        <p:scale>
          <a:sx n="186" d="100"/>
          <a:sy n="186" d="100"/>
        </p:scale>
        <p:origin x="1428" y="144"/>
      </p:cViewPr>
      <p:guideLst>
        <p:guide pos="2943"/>
        <p:guide orient="horz" pos="18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88B6467-4A3E-0145-AA3E-17E02008F8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A72738-6400-2A41-AC7A-40F4371056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2FFDE-B5C7-814B-87CA-77C159E55A4A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C65E01-0C07-4B45-8F01-F70786EC98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58A8CE-36DE-E540-A889-B366608B78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56785-C915-AE4A-B18E-A4C8F0602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11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39EB6-B7EA-F940-9096-0D176A7425F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8C5F6-2000-A44D-9F30-3827A51FF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164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1pPr>
    <a:lvl2pPr marL="192847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2pPr>
    <a:lvl3pPr marL="385694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3pPr>
    <a:lvl4pPr marL="578541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4pPr>
    <a:lvl5pPr marL="771388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5pPr>
    <a:lvl6pPr marL="964235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6pPr>
    <a:lvl7pPr marL="1157082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7pPr>
    <a:lvl8pPr marL="1349929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8pPr>
    <a:lvl9pPr marL="1542776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09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3074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5451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478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5878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961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771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12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204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315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454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373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131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3856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AGaramondPro"/>
              </a:rPr>
              <a:t>The Irish evaluation guidelines for TEs, for instance, require </a:t>
            </a:r>
            <a:r>
              <a:rPr lang="en-GB" sz="1800" u="sng" dirty="0">
                <a:effectLst/>
                <a:latin typeface="AGaramondPro"/>
              </a:rPr>
              <a:t>ex ante </a:t>
            </a:r>
            <a:r>
              <a:rPr lang="en-GB" sz="1800" dirty="0">
                <a:effectLst/>
                <a:latin typeface="AGaramondPro"/>
              </a:rPr>
              <a:t>assessment for costly TEs to provide information on </a:t>
            </a:r>
          </a:p>
          <a:p>
            <a:pPr marL="342900" marR="0" lvl="0" indent="-342900" algn="l" defTabSz="3856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lang="en-GB" sz="1800" dirty="0">
                <a:effectLst/>
                <a:latin typeface="AGaramondPro"/>
              </a:rPr>
              <a:t>the objective of the TE; </a:t>
            </a:r>
          </a:p>
          <a:p>
            <a:pPr marL="342900" marR="0" lvl="0" indent="-342900" algn="l" defTabSz="3856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lang="en-GB" sz="1800" dirty="0">
                <a:effectLst/>
                <a:latin typeface="AGaramondPro"/>
              </a:rPr>
              <a:t>the market failure that is being addressed; </a:t>
            </a:r>
          </a:p>
          <a:p>
            <a:pPr marL="342900" marR="0" lvl="0" indent="-342900" algn="l" defTabSz="3856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lang="en-GB" sz="1800" dirty="0">
                <a:effectLst/>
                <a:latin typeface="AGaramondPro"/>
              </a:rPr>
              <a:t>why a TE is the best approach to deliver the benefit; </a:t>
            </a:r>
          </a:p>
          <a:p>
            <a:pPr marL="342900" marR="0" lvl="0" indent="-342900" algn="l" defTabSz="3856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lang="en-GB" sz="1800" dirty="0">
                <a:effectLst/>
                <a:latin typeface="AGaramondPro"/>
              </a:rPr>
              <a:t>potential redundancies, displacement, and opportunity costs; &amp; </a:t>
            </a:r>
          </a:p>
          <a:p>
            <a:pPr marL="342900" marR="0" lvl="0" indent="-342900" algn="l" defTabSz="3856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lang="en-GB" sz="1800" dirty="0">
                <a:effectLst/>
                <a:latin typeface="AGaramondPro"/>
              </a:rPr>
              <a:t>administrative and compliance costs as well abusive claims and other effects </a:t>
            </a: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057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2285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670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6"/>
            <a:ext cx="5759450" cy="312095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31176" y="882620"/>
            <a:ext cx="3843316" cy="1122177"/>
          </a:xfrm>
        </p:spPr>
        <p:txBody>
          <a:bodyPr anchor="b">
            <a:normAutofit/>
          </a:bodyPr>
          <a:lstStyle>
            <a:lvl1pPr algn="l">
              <a:defRPr sz="2599" spc="-7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br>
              <a:rPr lang="en-GB" dirty="0"/>
            </a:br>
            <a:r>
              <a:rPr lang="en-GB" dirty="0"/>
              <a:t>max three lines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85745" y="2043576"/>
            <a:ext cx="2299757" cy="510948"/>
          </a:xfrm>
        </p:spPr>
        <p:txBody>
          <a:bodyPr anchor="t">
            <a:normAutofit/>
          </a:bodyPr>
          <a:lstStyle>
            <a:lvl1pPr marL="0" marR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756">
                <a:solidFill>
                  <a:schemeClr val="bg1"/>
                </a:solidFill>
              </a:defRPr>
            </a:lvl1pPr>
            <a:lvl2pPr marL="162016" indent="0" algn="ctr">
              <a:buNone/>
              <a:defRPr sz="709"/>
            </a:lvl2pPr>
            <a:lvl3pPr marL="324033" indent="0" algn="ctr">
              <a:buNone/>
              <a:defRPr sz="638"/>
            </a:lvl3pPr>
            <a:lvl4pPr marL="486049" indent="0" algn="ctr">
              <a:buNone/>
              <a:defRPr sz="567"/>
            </a:lvl4pPr>
            <a:lvl5pPr marL="648065" indent="0" algn="ctr">
              <a:buNone/>
              <a:defRPr sz="567"/>
            </a:lvl5pPr>
            <a:lvl6pPr marL="810081" indent="0" algn="ctr">
              <a:buNone/>
              <a:defRPr sz="567"/>
            </a:lvl6pPr>
            <a:lvl7pPr marL="972098" indent="0" algn="ctr">
              <a:buNone/>
              <a:defRPr sz="567"/>
            </a:lvl7pPr>
            <a:lvl8pPr marL="1134114" indent="0" algn="ctr">
              <a:buNone/>
              <a:defRPr sz="567"/>
            </a:lvl8pPr>
            <a:lvl9pPr marL="1296130" indent="0" algn="ctr">
              <a:buNone/>
              <a:defRPr sz="567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1496058" y="0"/>
            <a:ext cx="35119" cy="312095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4196" y="1796114"/>
            <a:ext cx="1123773" cy="748192"/>
          </a:xfrm>
        </p:spPr>
        <p:txBody>
          <a:bodyPr anchor="b">
            <a:normAutofit/>
          </a:bodyPr>
          <a:lstStyle>
            <a:lvl1pPr algn="r">
              <a:spcBef>
                <a:spcPts val="213"/>
              </a:spcBef>
              <a:defRPr sz="56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450188" y="2772755"/>
            <a:ext cx="1017357" cy="194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662" b="1" dirty="0">
                <a:solidFill>
                  <a:srgbClr val="FFFFFF"/>
                </a:solidFill>
              </a:rPr>
              <a:t>#TaxDev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5E7301-0431-46C2-AB75-31AA8529C1B7}"/>
              </a:ext>
            </a:extLst>
          </p:cNvPr>
          <p:cNvSpPr txBox="1"/>
          <p:nvPr userDrawn="1"/>
        </p:nvSpPr>
        <p:spPr>
          <a:xfrm>
            <a:off x="89014" y="185086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F56872-1492-46A3-ABDB-21E38EDECC7F}"/>
              </a:ext>
            </a:extLst>
          </p:cNvPr>
          <p:cNvGrpSpPr/>
          <p:nvPr userDrawn="1"/>
        </p:nvGrpSpPr>
        <p:grpSpPr>
          <a:xfrm>
            <a:off x="4098076" y="63304"/>
            <a:ext cx="1502645" cy="247971"/>
            <a:chOff x="6515105" y="63640"/>
            <a:chExt cx="2385677" cy="52485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43503E8-76B2-7E4C-A757-B1F42F47A7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5105" y="63640"/>
              <a:ext cx="853033" cy="51552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B3AB7E1-03F5-4824-BF0A-F564FEBEA98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8174053" y="234069"/>
              <a:ext cx="726729" cy="354429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F4179D7-F6EE-448C-B288-8EEA4E46CE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309262" y="2665224"/>
            <a:ext cx="394874" cy="27893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6719729-560C-4DFA-B368-0F4162A3EE58}"/>
              </a:ext>
            </a:extLst>
          </p:cNvPr>
          <p:cNvCxnSpPr>
            <a:cxnSpLocks/>
          </p:cNvCxnSpPr>
          <p:nvPr userDrawn="1"/>
        </p:nvCxnSpPr>
        <p:spPr>
          <a:xfrm flipH="1">
            <a:off x="1531173" y="2632094"/>
            <a:ext cx="438041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D045E7C-AB27-497F-B52E-D3AD9F666BB8}"/>
              </a:ext>
            </a:extLst>
          </p:cNvPr>
          <p:cNvCxnSpPr>
            <a:cxnSpLocks/>
          </p:cNvCxnSpPr>
          <p:nvPr userDrawn="1"/>
        </p:nvCxnSpPr>
        <p:spPr>
          <a:xfrm flipH="1">
            <a:off x="4" y="2966975"/>
            <a:ext cx="575944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2C86768-FA2C-4D41-B323-D4CC2CDADB38}"/>
              </a:ext>
            </a:extLst>
          </p:cNvPr>
          <p:cNvGrpSpPr/>
          <p:nvPr userDrawn="1"/>
        </p:nvGrpSpPr>
        <p:grpSpPr>
          <a:xfrm>
            <a:off x="5" y="2965385"/>
            <a:ext cx="5759442" cy="203899"/>
            <a:chOff x="-1328937" y="6276548"/>
            <a:chExt cx="10565156" cy="43157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5F3B7FB-9D90-4BC8-85B9-8B8B8062EFBB}"/>
                </a:ext>
              </a:extLst>
            </p:cNvPr>
            <p:cNvSpPr/>
            <p:nvPr userDrawn="1"/>
          </p:nvSpPr>
          <p:spPr>
            <a:xfrm>
              <a:off x="2425391" y="6279927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78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C4E387-DFB7-4687-9004-4085028CB3BD}"/>
                </a:ext>
              </a:extLst>
            </p:cNvPr>
            <p:cNvSpPr/>
            <p:nvPr userDrawn="1"/>
          </p:nvSpPr>
          <p:spPr>
            <a:xfrm>
              <a:off x="-1328937" y="6276548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78"/>
            </a:p>
          </p:txBody>
        </p:sp>
      </p:grpSp>
    </p:spTree>
    <p:extLst>
      <p:ext uri="{BB962C8B-B14F-4D97-AF65-F5344CB8AC3E}">
        <p14:creationId xmlns:p14="http://schemas.microsoft.com/office/powerpoint/2010/main" val="38603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56">
          <p15:clr>
            <a:srgbClr val="FBAE40"/>
          </p15:clr>
        </p15:guide>
        <p15:guide id="2" pos="815">
          <p15:clr>
            <a:srgbClr val="FBAE40"/>
          </p15:clr>
        </p15:guide>
        <p15:guide id="3" pos="187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964" y="582766"/>
            <a:ext cx="5009522" cy="2098868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72946E9-25ED-C14E-80CB-BEA1E668364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83141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2970" y="582772"/>
            <a:ext cx="5051518" cy="209886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37077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2970" y="800802"/>
            <a:ext cx="5051518" cy="188083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5A86368F-6E45-E642-8A7E-A07DE1FA8FA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22969" y="537142"/>
            <a:ext cx="4305541" cy="226780"/>
          </a:xfrm>
        </p:spPr>
        <p:txBody>
          <a:bodyPr anchor="t">
            <a:normAutofit/>
          </a:bodyPr>
          <a:lstStyle>
            <a:lvl1pPr marL="0" indent="0">
              <a:buNone/>
              <a:defRPr sz="118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2120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B3852D-47F9-0241-98E4-0BAAB742F8D1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cxnSp>
        <p:nvCxnSpPr>
          <p:cNvPr id="3" name="Straight Connector 2"/>
          <p:cNvCxnSpPr>
            <a:cxnSpLocks/>
          </p:cNvCxnSpPr>
          <p:nvPr userDrawn="1"/>
        </p:nvCxnSpPr>
        <p:spPr>
          <a:xfrm>
            <a:off x="347499" y="1376179"/>
            <a:ext cx="385475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cxnSpLocks/>
          </p:cNvCxnSpPr>
          <p:nvPr userDrawn="1"/>
        </p:nvCxnSpPr>
        <p:spPr>
          <a:xfrm>
            <a:off x="347774" y="2189327"/>
            <a:ext cx="385475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B2BA015-7E5A-B043-A462-E5531861A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091" y="1458008"/>
            <a:ext cx="3848998" cy="626267"/>
          </a:xfrm>
        </p:spPr>
        <p:txBody>
          <a:bodyPr>
            <a:normAutofit/>
          </a:bodyPr>
          <a:lstStyle>
            <a:lvl1pPr>
              <a:defRPr sz="189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GB" dirty="0"/>
              <a:t>Click to edit Master divider style in two lines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4C2E8EA-534F-8749-9926-4BC88B23CB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Monitoring and Evaluating TEs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DD3E76-1D97-4868-9CB2-73A3C52EBD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FA07248-6741-4C5D-9CC1-9BBDD5A6F7EC}"/>
              </a:ext>
            </a:extLst>
          </p:cNvPr>
          <p:cNvGrpSpPr/>
          <p:nvPr userDrawn="1"/>
        </p:nvGrpSpPr>
        <p:grpSpPr>
          <a:xfrm>
            <a:off x="4072798" y="34481"/>
            <a:ext cx="1527928" cy="243563"/>
            <a:chOff x="6474966" y="72970"/>
            <a:chExt cx="2425816" cy="51552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ECD9EAE-7084-4EA0-ACA5-44ECA8E944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B7A3F97-8108-4811-9076-8FEE4577F4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ED65EDE-44D7-42D3-AB98-B849E6861C29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</p:spTree>
    <p:extLst>
      <p:ext uri="{BB962C8B-B14F-4D97-AF65-F5344CB8AC3E}">
        <p14:creationId xmlns:p14="http://schemas.microsoft.com/office/powerpoint/2010/main" val="2238351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Medium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47500" y="1226385"/>
            <a:ext cx="3387898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7233" y="1286279"/>
            <a:ext cx="3388169" cy="843379"/>
          </a:xfrm>
        </p:spPr>
        <p:txBody>
          <a:bodyPr anchor="ctr"/>
          <a:lstStyle>
            <a:lvl1pPr marL="0" marR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5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medium quote of about 6 lines Click to edit medium quote of about 6 lines Click to edit medium quote of about 6 lines Click to edit medium quote of about 6 lines Click to edit medium quote of about 6 lines Click to edit medium quote of about 6 lines Click to edit medium quote of about 6 lines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47772" y="2385470"/>
            <a:ext cx="338762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7772" y="2159538"/>
            <a:ext cx="1878821" cy="119510"/>
          </a:xfrm>
        </p:spPr>
        <p:txBody>
          <a:bodyPr anchor="ctr">
            <a:noAutofit/>
          </a:bodyPr>
          <a:lstStyle>
            <a:lvl1pPr marL="0" indent="0">
              <a:buNone/>
              <a:defRPr sz="662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Monitoring and Evaluating TEs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697DC58-F2CA-4A03-962B-30EFA43EC6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A2FBD37-43A9-414C-B4EF-2B34BD7384D0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8FFB0D-C942-4A3E-87A8-0F43D9B7771A}"/>
              </a:ext>
            </a:extLst>
          </p:cNvPr>
          <p:cNvGrpSpPr/>
          <p:nvPr userDrawn="1"/>
        </p:nvGrpSpPr>
        <p:grpSpPr>
          <a:xfrm>
            <a:off x="4072798" y="34481"/>
            <a:ext cx="1527928" cy="243563"/>
            <a:chOff x="6474966" y="72970"/>
            <a:chExt cx="2425816" cy="51552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E36994E-0090-4F7B-83A6-9AF92893CD4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25554D3-55BD-43F3-951B-9978A1FD51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834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Small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47500" y="1409272"/>
            <a:ext cx="3387898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7233" y="1480204"/>
            <a:ext cx="3388169" cy="446833"/>
          </a:xfrm>
        </p:spPr>
        <p:txBody>
          <a:bodyPr anchor="ctr"/>
          <a:lstStyle>
            <a:lvl1pPr marL="0" marR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5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small quote of about 3 lines Click to edit small quote of about 3 lines Click to edit small quote of about 3 lines Click to edit small quote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47772" y="2193464"/>
            <a:ext cx="338762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7772" y="1967532"/>
            <a:ext cx="1878821" cy="119510"/>
          </a:xfrm>
        </p:spPr>
        <p:txBody>
          <a:bodyPr anchor="ctr">
            <a:noAutofit/>
          </a:bodyPr>
          <a:lstStyle>
            <a:lvl1pPr marL="0" indent="0">
              <a:buNone/>
              <a:defRPr sz="662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51799B-69E0-4523-8176-5116C28B5CE5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4D7AE7-016F-4C42-91B4-901A34BF77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0E308EA-E2C4-419F-9A0D-99F20BCEFA67}"/>
              </a:ext>
            </a:extLst>
          </p:cNvPr>
          <p:cNvGrpSpPr/>
          <p:nvPr userDrawn="1"/>
        </p:nvGrpSpPr>
        <p:grpSpPr>
          <a:xfrm>
            <a:off x="4072798" y="34481"/>
            <a:ext cx="1527928" cy="243563"/>
            <a:chOff x="6474966" y="72970"/>
            <a:chExt cx="2425816" cy="51552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B5FF3A0-92D9-4DD8-B338-DF96FC4B02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BC459B8-F53C-42C7-8991-01D96946EFB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69886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6D134D9-F12F-EF44-843F-D4FEB4EB5EBC}"/>
              </a:ext>
            </a:extLst>
          </p:cNvPr>
          <p:cNvSpPr/>
          <p:nvPr userDrawn="1"/>
        </p:nvSpPr>
        <p:spPr>
          <a:xfrm>
            <a:off x="0" y="0"/>
            <a:ext cx="5759450" cy="3240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B888AA-D217-494B-976C-4BBDBA116DC9}"/>
              </a:ext>
            </a:extLst>
          </p:cNvPr>
          <p:cNvSpPr/>
          <p:nvPr userDrawn="1"/>
        </p:nvSpPr>
        <p:spPr>
          <a:xfrm flipV="1">
            <a:off x="0" y="0"/>
            <a:ext cx="5759450" cy="240823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9" name="TextBox 8"/>
          <p:cNvSpPr txBox="1"/>
          <p:nvPr userDrawn="1"/>
        </p:nvSpPr>
        <p:spPr>
          <a:xfrm>
            <a:off x="1996723" y="1549882"/>
            <a:ext cx="1752178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62" dirty="0">
                <a:solidFill>
                  <a:srgbClr val="FFFFFF"/>
                </a:solidFill>
              </a:rPr>
              <a:t>The Institute for Fiscal Studies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7 </a:t>
            </a:r>
            <a:r>
              <a:rPr lang="en-US" sz="662" dirty="0" err="1">
                <a:solidFill>
                  <a:srgbClr val="FFFFFF"/>
                </a:solidFill>
              </a:rPr>
              <a:t>Ridgmount</a:t>
            </a:r>
            <a:r>
              <a:rPr lang="en-US" sz="662" dirty="0">
                <a:solidFill>
                  <a:srgbClr val="FFFFFF"/>
                </a:solidFill>
              </a:rPr>
              <a:t> Street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London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WC1E 7AE</a:t>
            </a:r>
          </a:p>
          <a:p>
            <a:pPr lvl="0"/>
            <a:endParaRPr lang="en-US" sz="662" dirty="0">
              <a:solidFill>
                <a:srgbClr val="FFFFFF"/>
              </a:solidFill>
            </a:endParaRPr>
          </a:p>
          <a:p>
            <a:pPr marL="0" marR="0" lvl="0" indent="0" algn="l" defTabSz="4320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2" b="1" dirty="0">
                <a:solidFill>
                  <a:srgbClr val="FFFFFF"/>
                </a:solidFill>
              </a:rPr>
              <a:t>www.ifs.org.uk</a:t>
            </a:r>
          </a:p>
          <a:p>
            <a:pPr lvl="0"/>
            <a:endParaRPr lang="en-US" sz="662" dirty="0">
              <a:solidFill>
                <a:srgbClr val="FFFF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93BDE4-4C2D-4FE9-B897-A3CDEE8E08B3}"/>
              </a:ext>
            </a:extLst>
          </p:cNvPr>
          <p:cNvSpPr txBox="1"/>
          <p:nvPr userDrawn="1"/>
        </p:nvSpPr>
        <p:spPr>
          <a:xfrm>
            <a:off x="324174" y="2606470"/>
            <a:ext cx="1665454" cy="485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52" b="1" kern="1200" dirty="0">
                <a:solidFill>
                  <a:schemeClr val="tx2"/>
                </a:solidFill>
                <a:latin typeface="Roboto Bk" pitchFamily="2" charset="0"/>
                <a:ea typeface="Roboto Bk" pitchFamily="2" charset="0"/>
                <a:cs typeface="+mj-cs"/>
              </a:rPr>
              <a:t>TaxDev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AA235B-A1AE-4188-8983-092B1E5F19FB}"/>
              </a:ext>
            </a:extLst>
          </p:cNvPr>
          <p:cNvSpPr txBox="1"/>
          <p:nvPr userDrawn="1"/>
        </p:nvSpPr>
        <p:spPr>
          <a:xfrm>
            <a:off x="3702118" y="1553647"/>
            <a:ext cx="1994864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62" dirty="0">
                <a:solidFill>
                  <a:srgbClr val="FFFFFF"/>
                </a:solidFill>
              </a:rPr>
              <a:t>The Overseas Development Institute</a:t>
            </a:r>
          </a:p>
          <a:p>
            <a:pPr lvl="0"/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203 Blackfriars Road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London </a:t>
            </a:r>
          </a:p>
          <a:p>
            <a:pPr lvl="0"/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SE1 8NJ</a:t>
            </a:r>
          </a:p>
          <a:p>
            <a:pPr lvl="0"/>
            <a:endParaRPr lang="en-GB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662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www.odi.org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F1D64E-F403-43F8-859C-44FD6D7D5BA4}"/>
              </a:ext>
            </a:extLst>
          </p:cNvPr>
          <p:cNvSpPr txBox="1"/>
          <p:nvPr userDrawn="1"/>
        </p:nvSpPr>
        <p:spPr>
          <a:xfrm>
            <a:off x="175563" y="1553646"/>
            <a:ext cx="1994864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662" dirty="0">
                <a:solidFill>
                  <a:srgbClr val="FFFFFF"/>
                </a:solidFill>
              </a:rPr>
              <a:t>The Centre for Tax Analysis in Developing Countries (TaxDev)</a:t>
            </a:r>
          </a:p>
          <a:p>
            <a:pPr lvl="0"/>
            <a:r>
              <a:rPr lang="en-GB" sz="662" dirty="0">
                <a:solidFill>
                  <a:srgbClr val="FFFFFF"/>
                </a:solidFill>
              </a:rPr>
              <a:t>LinkedIn: @</a:t>
            </a:r>
            <a:r>
              <a:rPr lang="en-GB" sz="662" dirty="0" err="1">
                <a:solidFill>
                  <a:srgbClr val="FFFFFF"/>
                </a:solidFill>
              </a:rPr>
              <a:t>taxdev</a:t>
            </a:r>
            <a:endParaRPr lang="en-GB" sz="662" dirty="0">
              <a:solidFill>
                <a:srgbClr val="FFFFFF"/>
              </a:solidFill>
            </a:endParaRPr>
          </a:p>
          <a:p>
            <a:pPr lvl="0"/>
            <a:r>
              <a:rPr lang="en-GB" sz="662" dirty="0">
                <a:solidFill>
                  <a:srgbClr val="FFFFFF"/>
                </a:solidFill>
              </a:rPr>
              <a:t>Twitter: #TaxDev</a:t>
            </a:r>
          </a:p>
          <a:p>
            <a:pPr lvl="0"/>
            <a:endParaRPr lang="en-GB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662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www.taxdev.org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999FAA-517F-4D1D-9E29-2CC35A2335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55968" y="2816384"/>
            <a:ext cx="603484" cy="390472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F927AF3-FEEF-44A4-9EF8-73B5860C5AF3}"/>
              </a:ext>
            </a:extLst>
          </p:cNvPr>
          <p:cNvGrpSpPr/>
          <p:nvPr userDrawn="1"/>
        </p:nvGrpSpPr>
        <p:grpSpPr>
          <a:xfrm>
            <a:off x="4072798" y="34481"/>
            <a:ext cx="1527928" cy="243563"/>
            <a:chOff x="6474966" y="72970"/>
            <a:chExt cx="2425816" cy="51552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DE149AE-77A6-44E0-A958-1FC5D5BAB1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42BEF30-3164-4F68-B3F9-07BECC234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73838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F0FD9-3BFA-E00C-1425-01904F067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6E92B-8592-C11F-C5AF-AB99AD7AB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EB9567-E5F2-047B-07FF-4BC5FF30A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9EF54-BA4C-E170-1FA9-E583A4C5A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Monitoring and Evaluating TEs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A1C74-0681-2461-D822-538CC10B1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294E-E6B2-4314-BC09-A28787FAB8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5329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6"/>
            <a:ext cx="5759450" cy="312095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31176" y="882620"/>
            <a:ext cx="3843316" cy="1122177"/>
          </a:xfrm>
        </p:spPr>
        <p:txBody>
          <a:bodyPr anchor="b">
            <a:normAutofit/>
          </a:bodyPr>
          <a:lstStyle>
            <a:lvl1pPr algn="l">
              <a:defRPr sz="2599" spc="-7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br>
              <a:rPr lang="en-GB" dirty="0"/>
            </a:br>
            <a:r>
              <a:rPr lang="en-GB" dirty="0"/>
              <a:t>max three lines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85745" y="2043576"/>
            <a:ext cx="2299757" cy="510948"/>
          </a:xfrm>
        </p:spPr>
        <p:txBody>
          <a:bodyPr anchor="t">
            <a:normAutofit/>
          </a:bodyPr>
          <a:lstStyle>
            <a:lvl1pPr marL="0" marR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756">
                <a:solidFill>
                  <a:schemeClr val="bg1"/>
                </a:solidFill>
              </a:defRPr>
            </a:lvl1pPr>
            <a:lvl2pPr marL="162016" indent="0" algn="ctr">
              <a:buNone/>
              <a:defRPr sz="709"/>
            </a:lvl2pPr>
            <a:lvl3pPr marL="324033" indent="0" algn="ctr">
              <a:buNone/>
              <a:defRPr sz="638"/>
            </a:lvl3pPr>
            <a:lvl4pPr marL="486049" indent="0" algn="ctr">
              <a:buNone/>
              <a:defRPr sz="567"/>
            </a:lvl4pPr>
            <a:lvl5pPr marL="648065" indent="0" algn="ctr">
              <a:buNone/>
              <a:defRPr sz="567"/>
            </a:lvl5pPr>
            <a:lvl6pPr marL="810081" indent="0" algn="ctr">
              <a:buNone/>
              <a:defRPr sz="567"/>
            </a:lvl6pPr>
            <a:lvl7pPr marL="972098" indent="0" algn="ctr">
              <a:buNone/>
              <a:defRPr sz="567"/>
            </a:lvl7pPr>
            <a:lvl8pPr marL="1134114" indent="0" algn="ctr">
              <a:buNone/>
              <a:defRPr sz="567"/>
            </a:lvl8pPr>
            <a:lvl9pPr marL="1296130" indent="0" algn="ctr">
              <a:buNone/>
              <a:defRPr sz="567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1496058" y="0"/>
            <a:ext cx="35119" cy="312095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4196" y="1796114"/>
            <a:ext cx="1123773" cy="748192"/>
          </a:xfrm>
        </p:spPr>
        <p:txBody>
          <a:bodyPr anchor="b">
            <a:normAutofit/>
          </a:bodyPr>
          <a:lstStyle>
            <a:lvl1pPr algn="r">
              <a:spcBef>
                <a:spcPts val="213"/>
              </a:spcBef>
              <a:defRPr sz="56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450188" y="2772755"/>
            <a:ext cx="1017357" cy="194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662" b="1" dirty="0">
                <a:solidFill>
                  <a:srgbClr val="FFFFFF"/>
                </a:solidFill>
              </a:rPr>
              <a:t>#TaxDev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5E7301-0431-46C2-AB75-31AA8529C1B7}"/>
              </a:ext>
            </a:extLst>
          </p:cNvPr>
          <p:cNvSpPr txBox="1"/>
          <p:nvPr userDrawn="1"/>
        </p:nvSpPr>
        <p:spPr>
          <a:xfrm>
            <a:off x="89014" y="185086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F56872-1492-46A3-ABDB-21E38EDECC7F}"/>
              </a:ext>
            </a:extLst>
          </p:cNvPr>
          <p:cNvGrpSpPr/>
          <p:nvPr userDrawn="1"/>
        </p:nvGrpSpPr>
        <p:grpSpPr>
          <a:xfrm>
            <a:off x="4098076" y="63304"/>
            <a:ext cx="1502645" cy="247971"/>
            <a:chOff x="6515105" y="63640"/>
            <a:chExt cx="2385677" cy="52485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43503E8-76B2-7E4C-A757-B1F42F47A7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5105" y="63640"/>
              <a:ext cx="853033" cy="51552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B3AB7E1-03F5-4824-BF0A-F564FEBEA98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8174053" y="234069"/>
              <a:ext cx="726729" cy="354429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F4179D7-F6EE-448C-B288-8EEA4E46CE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309262" y="2665224"/>
            <a:ext cx="394874" cy="27893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6719729-560C-4DFA-B368-0F4162A3EE58}"/>
              </a:ext>
            </a:extLst>
          </p:cNvPr>
          <p:cNvCxnSpPr>
            <a:cxnSpLocks/>
          </p:cNvCxnSpPr>
          <p:nvPr userDrawn="1"/>
        </p:nvCxnSpPr>
        <p:spPr>
          <a:xfrm flipH="1">
            <a:off x="1531173" y="2632094"/>
            <a:ext cx="438041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D045E7C-AB27-497F-B52E-D3AD9F666BB8}"/>
              </a:ext>
            </a:extLst>
          </p:cNvPr>
          <p:cNvCxnSpPr>
            <a:cxnSpLocks/>
          </p:cNvCxnSpPr>
          <p:nvPr userDrawn="1"/>
        </p:nvCxnSpPr>
        <p:spPr>
          <a:xfrm flipH="1">
            <a:off x="4" y="2966975"/>
            <a:ext cx="575944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2C86768-FA2C-4D41-B323-D4CC2CDADB38}"/>
              </a:ext>
            </a:extLst>
          </p:cNvPr>
          <p:cNvGrpSpPr/>
          <p:nvPr userDrawn="1"/>
        </p:nvGrpSpPr>
        <p:grpSpPr>
          <a:xfrm>
            <a:off x="-837044" y="2965385"/>
            <a:ext cx="6654581" cy="203899"/>
            <a:chOff x="-1328937" y="6276548"/>
            <a:chExt cx="10565156" cy="43157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5F3B7FB-9D90-4BC8-85B9-8B8B8062EFBB}"/>
                </a:ext>
              </a:extLst>
            </p:cNvPr>
            <p:cNvSpPr/>
            <p:nvPr userDrawn="1"/>
          </p:nvSpPr>
          <p:spPr>
            <a:xfrm>
              <a:off x="2425391" y="6279927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78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C4E387-DFB7-4687-9004-4085028CB3BD}"/>
                </a:ext>
              </a:extLst>
            </p:cNvPr>
            <p:cNvSpPr/>
            <p:nvPr userDrawn="1"/>
          </p:nvSpPr>
          <p:spPr>
            <a:xfrm>
              <a:off x="-1328937" y="6276548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78"/>
            </a:p>
          </p:txBody>
        </p:sp>
      </p:grpSp>
    </p:spTree>
    <p:extLst>
      <p:ext uri="{BB962C8B-B14F-4D97-AF65-F5344CB8AC3E}">
        <p14:creationId xmlns:p14="http://schemas.microsoft.com/office/powerpoint/2010/main" val="39205365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56">
          <p15:clr>
            <a:srgbClr val="FBAE40"/>
          </p15:clr>
        </p15:guide>
        <p15:guide id="2" pos="815">
          <p15:clr>
            <a:srgbClr val="FBAE40"/>
          </p15:clr>
        </p15:guide>
        <p15:guide id="3" pos="1877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1F1E56D-DD80-7947-9F86-D6CA399B1D36}"/>
              </a:ext>
            </a:extLst>
          </p:cNvPr>
          <p:cNvSpPr/>
          <p:nvPr userDrawn="1"/>
        </p:nvSpPr>
        <p:spPr>
          <a:xfrm>
            <a:off x="0" y="2686902"/>
            <a:ext cx="5759450" cy="5531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6"/>
            <a:ext cx="5759450" cy="26921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31172" y="1912443"/>
            <a:ext cx="3843316" cy="437280"/>
          </a:xfrm>
        </p:spPr>
        <p:txBody>
          <a:bodyPr anchor="b">
            <a:normAutofit/>
          </a:bodyPr>
          <a:lstStyle>
            <a:lvl1pPr algn="l">
              <a:defRPr sz="2599" spc="-7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7660" y="1306663"/>
            <a:ext cx="3846828" cy="510948"/>
          </a:xfrm>
        </p:spPr>
        <p:txBody>
          <a:bodyPr anchor="t">
            <a:normAutofit/>
          </a:bodyPr>
          <a:lstStyle>
            <a:lvl1pPr marL="0" marR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756">
                <a:solidFill>
                  <a:schemeClr val="bg1"/>
                </a:solidFill>
              </a:defRPr>
            </a:lvl1pPr>
            <a:lvl2pPr marL="162016" indent="0" algn="ctr">
              <a:buNone/>
              <a:defRPr sz="709"/>
            </a:lvl2pPr>
            <a:lvl3pPr marL="324033" indent="0" algn="ctr">
              <a:buNone/>
              <a:defRPr sz="638"/>
            </a:lvl3pPr>
            <a:lvl4pPr marL="486049" indent="0" algn="ctr">
              <a:buNone/>
              <a:defRPr sz="567"/>
            </a:lvl4pPr>
            <a:lvl5pPr marL="648065" indent="0" algn="ctr">
              <a:buNone/>
              <a:defRPr sz="567"/>
            </a:lvl5pPr>
            <a:lvl6pPr marL="810081" indent="0" algn="ctr">
              <a:buNone/>
              <a:defRPr sz="567"/>
            </a:lvl6pPr>
            <a:lvl7pPr marL="972098" indent="0" algn="ctr">
              <a:buNone/>
              <a:defRPr sz="567"/>
            </a:lvl7pPr>
            <a:lvl8pPr marL="1134114" indent="0" algn="ctr">
              <a:buNone/>
              <a:defRPr sz="567"/>
            </a:lvl8pPr>
            <a:lvl9pPr marL="1296130" indent="0" algn="ctr">
              <a:buNone/>
              <a:defRPr sz="567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3503E8-76B2-7E4C-A757-B1F42F47A7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71" y="267003"/>
            <a:ext cx="907000" cy="379365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1496054" y="6"/>
            <a:ext cx="0" cy="224931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784" y="1327649"/>
            <a:ext cx="1123773" cy="669167"/>
          </a:xfrm>
        </p:spPr>
        <p:txBody>
          <a:bodyPr anchor="t">
            <a:normAutofit/>
          </a:bodyPr>
          <a:lstStyle>
            <a:lvl1pPr algn="r">
              <a:spcBef>
                <a:spcPts val="213"/>
              </a:spcBef>
              <a:defRPr sz="56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338200" y="2086684"/>
            <a:ext cx="1017357" cy="194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662" b="1" dirty="0">
                <a:solidFill>
                  <a:srgbClr val="FFFFFF"/>
                </a:solidFill>
              </a:rPr>
              <a:t>@</a:t>
            </a:r>
            <a:r>
              <a:rPr lang="en-US" sz="662" b="1" dirty="0" err="1">
                <a:solidFill>
                  <a:srgbClr val="FFFFFF"/>
                </a:solidFill>
              </a:rPr>
              <a:t>TheIFS</a:t>
            </a:r>
            <a:endParaRPr lang="en-US" sz="662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3393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17">
          <p15:clr>
            <a:srgbClr val="FBAE40"/>
          </p15:clr>
        </p15:guide>
        <p15:guide id="2" pos="815">
          <p15:clr>
            <a:srgbClr val="FBAE40"/>
          </p15:clr>
        </p15:guide>
        <p15:guide id="3" pos="1877">
          <p15:clr>
            <a:srgbClr val="FBAE40"/>
          </p15:clr>
        </p15:guide>
        <p15:guide id="4" orient="horz" pos="89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1F1E56D-DD80-7947-9F86-D6CA399B1D36}"/>
              </a:ext>
            </a:extLst>
          </p:cNvPr>
          <p:cNvSpPr/>
          <p:nvPr userDrawn="1"/>
        </p:nvSpPr>
        <p:spPr>
          <a:xfrm>
            <a:off x="0" y="2686902"/>
            <a:ext cx="5759450" cy="5531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6"/>
            <a:ext cx="5759450" cy="26921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31172" y="1912443"/>
            <a:ext cx="3843316" cy="437280"/>
          </a:xfrm>
        </p:spPr>
        <p:txBody>
          <a:bodyPr anchor="b">
            <a:normAutofit/>
          </a:bodyPr>
          <a:lstStyle>
            <a:lvl1pPr algn="l">
              <a:defRPr sz="2599" spc="-7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7660" y="1306663"/>
            <a:ext cx="3846828" cy="510948"/>
          </a:xfrm>
        </p:spPr>
        <p:txBody>
          <a:bodyPr anchor="t">
            <a:normAutofit/>
          </a:bodyPr>
          <a:lstStyle>
            <a:lvl1pPr marL="0" marR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756">
                <a:solidFill>
                  <a:schemeClr val="bg1"/>
                </a:solidFill>
              </a:defRPr>
            </a:lvl1pPr>
            <a:lvl2pPr marL="162016" indent="0" algn="ctr">
              <a:buNone/>
              <a:defRPr sz="709"/>
            </a:lvl2pPr>
            <a:lvl3pPr marL="324033" indent="0" algn="ctr">
              <a:buNone/>
              <a:defRPr sz="638"/>
            </a:lvl3pPr>
            <a:lvl4pPr marL="486049" indent="0" algn="ctr">
              <a:buNone/>
              <a:defRPr sz="567"/>
            </a:lvl4pPr>
            <a:lvl5pPr marL="648065" indent="0" algn="ctr">
              <a:buNone/>
              <a:defRPr sz="567"/>
            </a:lvl5pPr>
            <a:lvl6pPr marL="810081" indent="0" algn="ctr">
              <a:buNone/>
              <a:defRPr sz="567"/>
            </a:lvl6pPr>
            <a:lvl7pPr marL="972098" indent="0" algn="ctr">
              <a:buNone/>
              <a:defRPr sz="567"/>
            </a:lvl7pPr>
            <a:lvl8pPr marL="1134114" indent="0" algn="ctr">
              <a:buNone/>
              <a:defRPr sz="567"/>
            </a:lvl8pPr>
            <a:lvl9pPr marL="1296130" indent="0" algn="ctr">
              <a:buNone/>
              <a:defRPr sz="567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3503E8-76B2-7E4C-A757-B1F42F47A7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71" y="267003"/>
            <a:ext cx="907000" cy="379365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1496054" y="6"/>
            <a:ext cx="0" cy="224931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784" y="1327649"/>
            <a:ext cx="1123773" cy="669167"/>
          </a:xfrm>
        </p:spPr>
        <p:txBody>
          <a:bodyPr anchor="t">
            <a:normAutofit/>
          </a:bodyPr>
          <a:lstStyle>
            <a:lvl1pPr algn="r">
              <a:spcBef>
                <a:spcPts val="213"/>
              </a:spcBef>
              <a:defRPr sz="56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338200" y="2086684"/>
            <a:ext cx="1017357" cy="194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662" b="1" dirty="0">
                <a:solidFill>
                  <a:srgbClr val="FFFFFF"/>
                </a:solidFill>
              </a:rPr>
              <a:t>@</a:t>
            </a:r>
            <a:r>
              <a:rPr lang="en-US" sz="662" b="1" dirty="0" err="1">
                <a:solidFill>
                  <a:srgbClr val="FFFFFF"/>
                </a:solidFill>
              </a:rPr>
              <a:t>TheIFS</a:t>
            </a:r>
            <a:endParaRPr lang="en-US" sz="662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17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17" userDrawn="1">
          <p15:clr>
            <a:srgbClr val="FBAE40"/>
          </p15:clr>
        </p15:guide>
        <p15:guide id="2" pos="815" userDrawn="1">
          <p15:clr>
            <a:srgbClr val="FBAE40"/>
          </p15:clr>
        </p15:guide>
        <p15:guide id="3" pos="1877" userDrawn="1">
          <p15:clr>
            <a:srgbClr val="FBAE40"/>
          </p15:clr>
        </p15:guide>
        <p15:guide id="4" orient="horz" pos="892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58971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 lines)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2" y="799688"/>
            <a:ext cx="5040397" cy="21186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091" y="161968"/>
            <a:ext cx="4305540" cy="490854"/>
          </a:xfrm>
        </p:spPr>
        <p:txBody>
          <a:bodyPr/>
          <a:lstStyle/>
          <a:p>
            <a:r>
              <a:rPr lang="en-GB" dirty="0"/>
              <a:t>Click to edit Master title style </a:t>
            </a:r>
            <a:br>
              <a:rPr lang="en-GB" dirty="0"/>
            </a:br>
            <a:r>
              <a:rPr lang="en-GB" dirty="0"/>
              <a:t>in two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4005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8AA792A-3C0B-4049-9A76-977F067CF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DA8A8B9-3FE0-C441-B741-FEE0B4C2BA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645E6EF-80E5-DA4C-B7C8-6F606A0CCE3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23094" y="800802"/>
            <a:ext cx="5051395" cy="21179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3B19EBF-85B8-AE46-A225-77F72C09D25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15972" y="537142"/>
            <a:ext cx="4333733" cy="226780"/>
          </a:xfrm>
        </p:spPr>
        <p:txBody>
          <a:bodyPr anchor="t">
            <a:normAutofit/>
          </a:bodyPr>
          <a:lstStyle>
            <a:lvl1pPr marL="0" indent="0">
              <a:buNone/>
              <a:defRPr sz="118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4074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column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91" y="582767"/>
            <a:ext cx="2448900" cy="2335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15723" y="582767"/>
            <a:ext cx="2447766" cy="2335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2061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column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94" y="582766"/>
            <a:ext cx="5051395" cy="1125952"/>
          </a:xfrm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2498" y="1701705"/>
            <a:ext cx="5051990" cy="121543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2164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964" y="582772"/>
            <a:ext cx="5009522" cy="2339313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01D8A57-B71E-2B49-847E-1B8E55E399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144872" y="3003088"/>
            <a:ext cx="1295876" cy="17250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662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6BD12-4C02-1C49-98E9-7D53932A5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4959D-0BD7-2843-8556-41F3269F8E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6068" y="584910"/>
            <a:ext cx="2502200" cy="23127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2151A72-4740-D448-96FD-5A6BA89907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13091" y="658557"/>
            <a:ext cx="2461398" cy="22440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762570-5DE2-2541-9901-949C0BE0B58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259970-BE81-E245-9853-9023A201EB3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144872" y="3003088"/>
            <a:ext cx="1295876" cy="17250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0919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815">
          <p15:clr>
            <a:srgbClr val="FBAE40"/>
          </p15:clr>
        </p15:guide>
        <p15:guide id="2" orient="horz" pos="41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964" y="582766"/>
            <a:ext cx="5009522" cy="2098868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72946E9-25ED-C14E-80CB-BEA1E668364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62615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2970" y="582772"/>
            <a:ext cx="5051518" cy="209886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22320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2970" y="800802"/>
            <a:ext cx="5051518" cy="188083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5A86368F-6E45-E642-8A7E-A07DE1FA8FA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22969" y="537142"/>
            <a:ext cx="4305541" cy="226780"/>
          </a:xfrm>
        </p:spPr>
        <p:txBody>
          <a:bodyPr anchor="t">
            <a:normAutofit/>
          </a:bodyPr>
          <a:lstStyle>
            <a:lvl1pPr marL="0" indent="0">
              <a:buNone/>
              <a:defRPr sz="118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8776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9754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B3852D-47F9-0241-98E4-0BAAB742F8D1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cxnSp>
        <p:nvCxnSpPr>
          <p:cNvPr id="3" name="Straight Connector 2"/>
          <p:cNvCxnSpPr>
            <a:cxnSpLocks/>
          </p:cNvCxnSpPr>
          <p:nvPr userDrawn="1"/>
        </p:nvCxnSpPr>
        <p:spPr>
          <a:xfrm>
            <a:off x="347499" y="1376179"/>
            <a:ext cx="385475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cxnSpLocks/>
          </p:cNvCxnSpPr>
          <p:nvPr userDrawn="1"/>
        </p:nvCxnSpPr>
        <p:spPr>
          <a:xfrm>
            <a:off x="347774" y="2189327"/>
            <a:ext cx="385475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B2BA015-7E5A-B043-A462-E5531861A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091" y="1458008"/>
            <a:ext cx="3848998" cy="626267"/>
          </a:xfrm>
        </p:spPr>
        <p:txBody>
          <a:bodyPr>
            <a:normAutofit/>
          </a:bodyPr>
          <a:lstStyle>
            <a:lvl1pPr>
              <a:defRPr sz="189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GB" dirty="0"/>
              <a:t>Click to edit Master divider style in two lines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4C2E8EA-534F-8749-9926-4BC88B23CB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Monitoring and Evaluating TEs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DD3E76-1D97-4868-9CB2-73A3C52EBD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FA07248-6741-4C5D-9CC1-9BBDD5A6F7EC}"/>
              </a:ext>
            </a:extLst>
          </p:cNvPr>
          <p:cNvGrpSpPr/>
          <p:nvPr userDrawn="1"/>
        </p:nvGrpSpPr>
        <p:grpSpPr>
          <a:xfrm>
            <a:off x="4072798" y="34481"/>
            <a:ext cx="1527928" cy="243563"/>
            <a:chOff x="6474966" y="72970"/>
            <a:chExt cx="2425816" cy="51552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ECD9EAE-7084-4EA0-ACA5-44ECA8E944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B7A3F97-8108-4811-9076-8FEE4577F4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ED65EDE-44D7-42D3-AB98-B849E6861C29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</p:spTree>
    <p:extLst>
      <p:ext uri="{BB962C8B-B14F-4D97-AF65-F5344CB8AC3E}">
        <p14:creationId xmlns:p14="http://schemas.microsoft.com/office/powerpoint/2010/main" val="19337618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Medium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47500" y="1226385"/>
            <a:ext cx="3387898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7233" y="1286279"/>
            <a:ext cx="3388169" cy="843379"/>
          </a:xfrm>
        </p:spPr>
        <p:txBody>
          <a:bodyPr anchor="ctr"/>
          <a:lstStyle>
            <a:lvl1pPr marL="0" marR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5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medium quote of about 6 lines Click to edit medium quote of about 6 lines Click to edit medium quote of about 6 lines Click to edit medium quote of about 6 lines Click to edit medium quote of about 6 lines Click to edit medium quote of about 6 lines Click to edit medium quote of about 6 lines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47772" y="2385470"/>
            <a:ext cx="338762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7772" y="2159538"/>
            <a:ext cx="1878821" cy="119510"/>
          </a:xfrm>
        </p:spPr>
        <p:txBody>
          <a:bodyPr anchor="ctr">
            <a:noAutofit/>
          </a:bodyPr>
          <a:lstStyle>
            <a:lvl1pPr marL="0" indent="0">
              <a:buNone/>
              <a:defRPr sz="662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Monitoring and Evaluating TEs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697DC58-F2CA-4A03-962B-30EFA43EC6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A2FBD37-43A9-414C-B4EF-2B34BD7384D0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8FFB0D-C942-4A3E-87A8-0F43D9B7771A}"/>
              </a:ext>
            </a:extLst>
          </p:cNvPr>
          <p:cNvGrpSpPr/>
          <p:nvPr userDrawn="1"/>
        </p:nvGrpSpPr>
        <p:grpSpPr>
          <a:xfrm>
            <a:off x="4072798" y="34481"/>
            <a:ext cx="1527928" cy="243563"/>
            <a:chOff x="6474966" y="72970"/>
            <a:chExt cx="2425816" cy="51552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E36994E-0090-4F7B-83A6-9AF92893CD4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25554D3-55BD-43F3-951B-9978A1FD51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704197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Small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47500" y="1409272"/>
            <a:ext cx="3387898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7233" y="1480204"/>
            <a:ext cx="3388169" cy="446833"/>
          </a:xfrm>
        </p:spPr>
        <p:txBody>
          <a:bodyPr anchor="ctr"/>
          <a:lstStyle>
            <a:lvl1pPr marL="0" marR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5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small quote of about 3 lines Click to edit small quote of about 3 lines Click to edit small quote of about 3 lines Click to edit small quote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47772" y="2193464"/>
            <a:ext cx="338762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7772" y="1967532"/>
            <a:ext cx="1878821" cy="119510"/>
          </a:xfrm>
        </p:spPr>
        <p:txBody>
          <a:bodyPr anchor="ctr">
            <a:noAutofit/>
          </a:bodyPr>
          <a:lstStyle>
            <a:lvl1pPr marL="0" indent="0">
              <a:buNone/>
              <a:defRPr sz="662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51799B-69E0-4523-8176-5116C28B5CE5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4D7AE7-016F-4C42-91B4-901A34BF77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0E308EA-E2C4-419F-9A0D-99F20BCEFA67}"/>
              </a:ext>
            </a:extLst>
          </p:cNvPr>
          <p:cNvGrpSpPr/>
          <p:nvPr userDrawn="1"/>
        </p:nvGrpSpPr>
        <p:grpSpPr>
          <a:xfrm>
            <a:off x="4072798" y="34481"/>
            <a:ext cx="1527928" cy="243563"/>
            <a:chOff x="6474966" y="72970"/>
            <a:chExt cx="2425816" cy="51552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B5FF3A0-92D9-4DD8-B338-DF96FC4B02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BC459B8-F53C-42C7-8991-01D96946EFB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07517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6D134D9-F12F-EF44-843F-D4FEB4EB5EBC}"/>
              </a:ext>
            </a:extLst>
          </p:cNvPr>
          <p:cNvSpPr/>
          <p:nvPr userDrawn="1"/>
        </p:nvSpPr>
        <p:spPr>
          <a:xfrm>
            <a:off x="0" y="0"/>
            <a:ext cx="5759450" cy="3240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B888AA-D217-494B-976C-4BBDBA116DC9}"/>
              </a:ext>
            </a:extLst>
          </p:cNvPr>
          <p:cNvSpPr/>
          <p:nvPr userDrawn="1"/>
        </p:nvSpPr>
        <p:spPr>
          <a:xfrm flipV="1">
            <a:off x="0" y="0"/>
            <a:ext cx="5759450" cy="240823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9" name="TextBox 8"/>
          <p:cNvSpPr txBox="1"/>
          <p:nvPr userDrawn="1"/>
        </p:nvSpPr>
        <p:spPr>
          <a:xfrm>
            <a:off x="1996723" y="1549882"/>
            <a:ext cx="1752178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62" dirty="0">
                <a:solidFill>
                  <a:srgbClr val="FFFFFF"/>
                </a:solidFill>
              </a:rPr>
              <a:t>The Institute for Fiscal Studies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7 </a:t>
            </a:r>
            <a:r>
              <a:rPr lang="en-US" sz="662" dirty="0" err="1">
                <a:solidFill>
                  <a:srgbClr val="FFFFFF"/>
                </a:solidFill>
              </a:rPr>
              <a:t>Ridgmount</a:t>
            </a:r>
            <a:r>
              <a:rPr lang="en-US" sz="662" dirty="0">
                <a:solidFill>
                  <a:srgbClr val="FFFFFF"/>
                </a:solidFill>
              </a:rPr>
              <a:t> Street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London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WC1E 7AE</a:t>
            </a:r>
          </a:p>
          <a:p>
            <a:pPr lvl="0"/>
            <a:endParaRPr lang="en-US" sz="662" dirty="0">
              <a:solidFill>
                <a:srgbClr val="FFFFFF"/>
              </a:solidFill>
            </a:endParaRPr>
          </a:p>
          <a:p>
            <a:pPr marL="0" marR="0" lvl="0" indent="0" algn="l" defTabSz="4320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2" b="1" dirty="0">
                <a:solidFill>
                  <a:srgbClr val="FFFFFF"/>
                </a:solidFill>
              </a:rPr>
              <a:t>www.ifs.org.uk</a:t>
            </a:r>
          </a:p>
          <a:p>
            <a:pPr lvl="0"/>
            <a:endParaRPr lang="en-US" sz="662" dirty="0">
              <a:solidFill>
                <a:srgbClr val="FFFF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93BDE4-4C2D-4FE9-B897-A3CDEE8E08B3}"/>
              </a:ext>
            </a:extLst>
          </p:cNvPr>
          <p:cNvSpPr txBox="1"/>
          <p:nvPr userDrawn="1"/>
        </p:nvSpPr>
        <p:spPr>
          <a:xfrm>
            <a:off x="324174" y="2606470"/>
            <a:ext cx="1665454" cy="485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52" b="1" kern="1200" dirty="0">
                <a:solidFill>
                  <a:schemeClr val="tx2"/>
                </a:solidFill>
                <a:latin typeface="Roboto Bk" pitchFamily="2" charset="0"/>
                <a:ea typeface="Roboto Bk" pitchFamily="2" charset="0"/>
                <a:cs typeface="+mj-cs"/>
              </a:rPr>
              <a:t>TaxDev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AA235B-A1AE-4188-8983-092B1E5F19FB}"/>
              </a:ext>
            </a:extLst>
          </p:cNvPr>
          <p:cNvSpPr txBox="1"/>
          <p:nvPr userDrawn="1"/>
        </p:nvSpPr>
        <p:spPr>
          <a:xfrm>
            <a:off x="3702118" y="1553647"/>
            <a:ext cx="1994864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62" dirty="0">
                <a:solidFill>
                  <a:srgbClr val="FFFFFF"/>
                </a:solidFill>
              </a:rPr>
              <a:t>The Overseas Development Institute</a:t>
            </a:r>
          </a:p>
          <a:p>
            <a:pPr lvl="0"/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203 Blackfriars Road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London </a:t>
            </a:r>
          </a:p>
          <a:p>
            <a:pPr lvl="0"/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SE1 8NJ</a:t>
            </a:r>
          </a:p>
          <a:p>
            <a:pPr lvl="0"/>
            <a:endParaRPr lang="en-GB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662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www.odi.org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F1D64E-F403-43F8-859C-44FD6D7D5BA4}"/>
              </a:ext>
            </a:extLst>
          </p:cNvPr>
          <p:cNvSpPr txBox="1"/>
          <p:nvPr userDrawn="1"/>
        </p:nvSpPr>
        <p:spPr>
          <a:xfrm>
            <a:off x="175563" y="1553646"/>
            <a:ext cx="1994864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662" dirty="0">
                <a:solidFill>
                  <a:srgbClr val="FFFFFF"/>
                </a:solidFill>
              </a:rPr>
              <a:t>The Centre for Tax Analysis in Developing Countries (TaxDev)</a:t>
            </a:r>
          </a:p>
          <a:p>
            <a:pPr lvl="0"/>
            <a:r>
              <a:rPr lang="en-GB" sz="662" dirty="0">
                <a:solidFill>
                  <a:srgbClr val="FFFFFF"/>
                </a:solidFill>
              </a:rPr>
              <a:t>LinkedIn: @</a:t>
            </a:r>
            <a:r>
              <a:rPr lang="en-GB" sz="662" dirty="0" err="1">
                <a:solidFill>
                  <a:srgbClr val="FFFFFF"/>
                </a:solidFill>
              </a:rPr>
              <a:t>taxdev</a:t>
            </a:r>
            <a:endParaRPr lang="en-GB" sz="662" dirty="0">
              <a:solidFill>
                <a:srgbClr val="FFFFFF"/>
              </a:solidFill>
            </a:endParaRPr>
          </a:p>
          <a:p>
            <a:pPr lvl="0"/>
            <a:r>
              <a:rPr lang="en-GB" sz="662" dirty="0">
                <a:solidFill>
                  <a:srgbClr val="FFFFFF"/>
                </a:solidFill>
              </a:rPr>
              <a:t>Twitter: #TaxDev</a:t>
            </a:r>
          </a:p>
          <a:p>
            <a:pPr lvl="0"/>
            <a:endParaRPr lang="en-GB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662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www.taxdev.org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999FAA-517F-4D1D-9E29-2CC35A2335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55968" y="2816384"/>
            <a:ext cx="603484" cy="390472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F927AF3-FEEF-44A4-9EF8-73B5860C5AF3}"/>
              </a:ext>
            </a:extLst>
          </p:cNvPr>
          <p:cNvGrpSpPr/>
          <p:nvPr userDrawn="1"/>
        </p:nvGrpSpPr>
        <p:grpSpPr>
          <a:xfrm>
            <a:off x="4072798" y="34481"/>
            <a:ext cx="1527928" cy="243563"/>
            <a:chOff x="6474966" y="72970"/>
            <a:chExt cx="2425816" cy="51552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DE149AE-77A6-44E0-A958-1FC5D5BAB1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42BEF30-3164-4F68-B3F9-07BECC234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154821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F0FD9-3BFA-E00C-1425-01904F067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6E92B-8592-C11F-C5AF-AB99AD7AB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EB9567-E5F2-047B-07FF-4BC5FF30A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9EF54-BA4C-E170-1FA9-E583A4C5A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A1C74-0681-2461-D822-538CC10B1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294E-E6B2-4314-BC09-A28787FAB8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338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7"/>
            <a:ext cx="5759450" cy="312095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31176" y="882621"/>
            <a:ext cx="3843316" cy="1122177"/>
          </a:xfrm>
        </p:spPr>
        <p:txBody>
          <a:bodyPr anchor="b">
            <a:normAutofit/>
          </a:bodyPr>
          <a:lstStyle>
            <a:lvl1pPr algn="l">
              <a:defRPr sz="2599" spc="-7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br>
              <a:rPr lang="en-GB" dirty="0"/>
            </a:br>
            <a:r>
              <a:rPr lang="en-GB" dirty="0"/>
              <a:t>max three lines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85745" y="2043576"/>
            <a:ext cx="2299757" cy="510948"/>
          </a:xfrm>
        </p:spPr>
        <p:txBody>
          <a:bodyPr anchor="t">
            <a:normAutofit/>
          </a:bodyPr>
          <a:lstStyle>
            <a:lvl1pPr marL="0" marR="0" indent="0" algn="l" defTabSz="3239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756">
                <a:solidFill>
                  <a:schemeClr val="bg1"/>
                </a:solidFill>
              </a:defRPr>
            </a:lvl1pPr>
            <a:lvl2pPr marL="161997" indent="0" algn="ctr">
              <a:buNone/>
              <a:defRPr sz="709"/>
            </a:lvl2pPr>
            <a:lvl3pPr marL="323995" indent="0" algn="ctr">
              <a:buNone/>
              <a:defRPr sz="638"/>
            </a:lvl3pPr>
            <a:lvl4pPr marL="485991" indent="0" algn="ctr">
              <a:buNone/>
              <a:defRPr sz="567"/>
            </a:lvl4pPr>
            <a:lvl5pPr marL="647988" indent="0" algn="ctr">
              <a:buNone/>
              <a:defRPr sz="567"/>
            </a:lvl5pPr>
            <a:lvl6pPr marL="809985" indent="0" algn="ctr">
              <a:buNone/>
              <a:defRPr sz="567"/>
            </a:lvl6pPr>
            <a:lvl7pPr marL="971983" indent="0" algn="ctr">
              <a:buNone/>
              <a:defRPr sz="567"/>
            </a:lvl7pPr>
            <a:lvl8pPr marL="1133980" indent="0" algn="ctr">
              <a:buNone/>
              <a:defRPr sz="567"/>
            </a:lvl8pPr>
            <a:lvl9pPr marL="1295977" indent="0" algn="ctr">
              <a:buNone/>
              <a:defRPr sz="567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3239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1496059" y="0"/>
            <a:ext cx="35119" cy="312095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4197" y="1796114"/>
            <a:ext cx="1123773" cy="748192"/>
          </a:xfrm>
        </p:spPr>
        <p:txBody>
          <a:bodyPr anchor="b">
            <a:normAutofit/>
          </a:bodyPr>
          <a:lstStyle>
            <a:lvl1pPr algn="r">
              <a:spcBef>
                <a:spcPts val="213"/>
              </a:spcBef>
              <a:defRPr sz="56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450189" y="2772756"/>
            <a:ext cx="1017357" cy="194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662" b="1" dirty="0">
                <a:solidFill>
                  <a:srgbClr val="FFFFFF"/>
                </a:solidFill>
              </a:rPr>
              <a:t>#TaxDev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5E7301-0431-46C2-AB75-31AA8529C1B7}"/>
              </a:ext>
            </a:extLst>
          </p:cNvPr>
          <p:cNvSpPr txBox="1"/>
          <p:nvPr userDrawn="1"/>
        </p:nvSpPr>
        <p:spPr>
          <a:xfrm>
            <a:off x="89015" y="185087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Arial" panose="020B0604020202020204" pitchFamily="34" charset="0"/>
                <a:ea typeface="Roboto Bk" pitchFamily="2" charset="0"/>
              </a:rPr>
              <a:t>TaxDev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F56872-1492-46A3-ABDB-21E38EDECC7F}"/>
              </a:ext>
            </a:extLst>
          </p:cNvPr>
          <p:cNvGrpSpPr/>
          <p:nvPr userDrawn="1"/>
        </p:nvGrpSpPr>
        <p:grpSpPr>
          <a:xfrm>
            <a:off x="4098076" y="63305"/>
            <a:ext cx="1502645" cy="247971"/>
            <a:chOff x="6515105" y="63640"/>
            <a:chExt cx="2385677" cy="52485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43503E8-76B2-7E4C-A757-B1F42F47A7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5105" y="63640"/>
              <a:ext cx="853033" cy="51552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B3AB7E1-03F5-4824-BF0A-F564FEBEA98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8174053" y="234069"/>
              <a:ext cx="726729" cy="354429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F4179D7-F6EE-448C-B288-8EEA4E46CE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309262" y="2665224"/>
            <a:ext cx="394874" cy="27893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6719729-560C-4DFA-B368-0F4162A3EE58}"/>
              </a:ext>
            </a:extLst>
          </p:cNvPr>
          <p:cNvCxnSpPr>
            <a:cxnSpLocks/>
          </p:cNvCxnSpPr>
          <p:nvPr userDrawn="1"/>
        </p:nvCxnSpPr>
        <p:spPr>
          <a:xfrm flipH="1">
            <a:off x="1531173" y="2632094"/>
            <a:ext cx="438041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D045E7C-AB27-497F-B52E-D3AD9F666BB8}"/>
              </a:ext>
            </a:extLst>
          </p:cNvPr>
          <p:cNvCxnSpPr>
            <a:cxnSpLocks/>
          </p:cNvCxnSpPr>
          <p:nvPr userDrawn="1"/>
        </p:nvCxnSpPr>
        <p:spPr>
          <a:xfrm flipH="1">
            <a:off x="4" y="2966975"/>
            <a:ext cx="575944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2C86768-FA2C-4D41-B323-D4CC2CDADB38}"/>
              </a:ext>
            </a:extLst>
          </p:cNvPr>
          <p:cNvGrpSpPr/>
          <p:nvPr userDrawn="1"/>
        </p:nvGrpSpPr>
        <p:grpSpPr>
          <a:xfrm>
            <a:off x="-837043" y="2965385"/>
            <a:ext cx="6654581" cy="203899"/>
            <a:chOff x="-1328937" y="6276548"/>
            <a:chExt cx="10565156" cy="43157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5F3B7FB-9D90-4BC8-85B9-8B8B8062EFBB}"/>
                </a:ext>
              </a:extLst>
            </p:cNvPr>
            <p:cNvSpPr/>
            <p:nvPr userDrawn="1"/>
          </p:nvSpPr>
          <p:spPr>
            <a:xfrm>
              <a:off x="2425391" y="6279927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78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C4E387-DFB7-4687-9004-4085028CB3BD}"/>
                </a:ext>
              </a:extLst>
            </p:cNvPr>
            <p:cNvSpPr/>
            <p:nvPr userDrawn="1"/>
          </p:nvSpPr>
          <p:spPr>
            <a:xfrm>
              <a:off x="-1328937" y="6276548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78"/>
            </a:p>
          </p:txBody>
        </p:sp>
      </p:grpSp>
    </p:spTree>
    <p:extLst>
      <p:ext uri="{BB962C8B-B14F-4D97-AF65-F5344CB8AC3E}">
        <p14:creationId xmlns:p14="http://schemas.microsoft.com/office/powerpoint/2010/main" val="7917288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56">
          <p15:clr>
            <a:srgbClr val="FBAE40"/>
          </p15:clr>
        </p15:guide>
        <p15:guide id="2" pos="815">
          <p15:clr>
            <a:srgbClr val="FBAE40"/>
          </p15:clr>
        </p15:guide>
        <p15:guide id="3" pos="1877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1F1E56D-DD80-7947-9F86-D6CA399B1D36}"/>
              </a:ext>
            </a:extLst>
          </p:cNvPr>
          <p:cNvSpPr/>
          <p:nvPr userDrawn="1"/>
        </p:nvSpPr>
        <p:spPr>
          <a:xfrm>
            <a:off x="0" y="2686902"/>
            <a:ext cx="5759450" cy="5531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7"/>
            <a:ext cx="5759450" cy="26921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31172" y="1912443"/>
            <a:ext cx="3843316" cy="437280"/>
          </a:xfrm>
        </p:spPr>
        <p:txBody>
          <a:bodyPr anchor="b">
            <a:normAutofit/>
          </a:bodyPr>
          <a:lstStyle>
            <a:lvl1pPr algn="l">
              <a:defRPr sz="2599" spc="-7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7660" y="1306663"/>
            <a:ext cx="3846828" cy="510948"/>
          </a:xfrm>
        </p:spPr>
        <p:txBody>
          <a:bodyPr anchor="t">
            <a:normAutofit/>
          </a:bodyPr>
          <a:lstStyle>
            <a:lvl1pPr marL="0" marR="0" indent="0" algn="l" defTabSz="3239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756">
                <a:solidFill>
                  <a:schemeClr val="bg1"/>
                </a:solidFill>
              </a:defRPr>
            </a:lvl1pPr>
            <a:lvl2pPr marL="161997" indent="0" algn="ctr">
              <a:buNone/>
              <a:defRPr sz="709"/>
            </a:lvl2pPr>
            <a:lvl3pPr marL="323995" indent="0" algn="ctr">
              <a:buNone/>
              <a:defRPr sz="638"/>
            </a:lvl3pPr>
            <a:lvl4pPr marL="485991" indent="0" algn="ctr">
              <a:buNone/>
              <a:defRPr sz="567"/>
            </a:lvl4pPr>
            <a:lvl5pPr marL="647988" indent="0" algn="ctr">
              <a:buNone/>
              <a:defRPr sz="567"/>
            </a:lvl5pPr>
            <a:lvl6pPr marL="809985" indent="0" algn="ctr">
              <a:buNone/>
              <a:defRPr sz="567"/>
            </a:lvl6pPr>
            <a:lvl7pPr marL="971983" indent="0" algn="ctr">
              <a:buNone/>
              <a:defRPr sz="567"/>
            </a:lvl7pPr>
            <a:lvl8pPr marL="1133980" indent="0" algn="ctr">
              <a:buNone/>
              <a:defRPr sz="567"/>
            </a:lvl8pPr>
            <a:lvl9pPr marL="1295977" indent="0" algn="ctr">
              <a:buNone/>
              <a:defRPr sz="567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3239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3503E8-76B2-7E4C-A757-B1F42F47A7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71" y="267004"/>
            <a:ext cx="907000" cy="379365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1496054" y="7"/>
            <a:ext cx="0" cy="224931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784" y="1327650"/>
            <a:ext cx="1123773" cy="669167"/>
          </a:xfrm>
        </p:spPr>
        <p:txBody>
          <a:bodyPr anchor="t">
            <a:normAutofit/>
          </a:bodyPr>
          <a:lstStyle>
            <a:lvl1pPr algn="r">
              <a:spcBef>
                <a:spcPts val="213"/>
              </a:spcBef>
              <a:defRPr sz="56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338201" y="2086685"/>
            <a:ext cx="1017357" cy="194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662" b="1" dirty="0">
                <a:solidFill>
                  <a:srgbClr val="FFFFFF"/>
                </a:solidFill>
              </a:rPr>
              <a:t>@</a:t>
            </a:r>
            <a:r>
              <a:rPr lang="en-US" sz="662" b="1" dirty="0" err="1">
                <a:solidFill>
                  <a:srgbClr val="FFFFFF"/>
                </a:solidFill>
              </a:rPr>
              <a:t>TheIFS</a:t>
            </a:r>
            <a:endParaRPr lang="en-US" sz="662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0489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17">
          <p15:clr>
            <a:srgbClr val="FBAE40"/>
          </p15:clr>
        </p15:guide>
        <p15:guide id="2" pos="815">
          <p15:clr>
            <a:srgbClr val="FBAE40"/>
          </p15:clr>
        </p15:guide>
        <p15:guide id="3" pos="1877">
          <p15:clr>
            <a:srgbClr val="FBAE40"/>
          </p15:clr>
        </p15:guide>
        <p15:guide id="4" orient="horz" pos="892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3895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 lines)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3" y="799689"/>
            <a:ext cx="5040397" cy="21186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091" y="161968"/>
            <a:ext cx="4305540" cy="490854"/>
          </a:xfrm>
        </p:spPr>
        <p:txBody>
          <a:bodyPr/>
          <a:lstStyle/>
          <a:p>
            <a:r>
              <a:rPr lang="en-GB" dirty="0"/>
              <a:t>Click to edit Master title style </a:t>
            </a:r>
            <a:br>
              <a:rPr lang="en-GB" dirty="0"/>
            </a:br>
            <a:r>
              <a:rPr lang="en-GB" dirty="0"/>
              <a:t>in two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9377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8AA792A-3C0B-4049-9A76-977F067CF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DA8A8B9-3FE0-C441-B741-FEE0B4C2BA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645E6EF-80E5-DA4C-B7C8-6F606A0CCE3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23095" y="800802"/>
            <a:ext cx="5051395" cy="21179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3B19EBF-85B8-AE46-A225-77F72C09D25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15972" y="537142"/>
            <a:ext cx="4333733" cy="226780"/>
          </a:xfrm>
        </p:spPr>
        <p:txBody>
          <a:bodyPr anchor="t">
            <a:normAutofit/>
          </a:bodyPr>
          <a:lstStyle>
            <a:lvl1pPr marL="0" indent="0">
              <a:buNone/>
              <a:defRPr sz="118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98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 lines)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2" y="799688"/>
            <a:ext cx="5040397" cy="21186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091" y="161968"/>
            <a:ext cx="4305540" cy="490854"/>
          </a:xfrm>
        </p:spPr>
        <p:txBody>
          <a:bodyPr/>
          <a:lstStyle/>
          <a:p>
            <a:r>
              <a:rPr lang="en-GB" dirty="0"/>
              <a:t>Click to edit Master title style </a:t>
            </a:r>
            <a:br>
              <a:rPr lang="en-GB" dirty="0"/>
            </a:br>
            <a:r>
              <a:rPr lang="en-GB" dirty="0"/>
              <a:t>in two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2620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column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91" y="582767"/>
            <a:ext cx="2448900" cy="2335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15723" y="582767"/>
            <a:ext cx="2447766" cy="2335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203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column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95" y="582766"/>
            <a:ext cx="5051395" cy="1125952"/>
          </a:xfrm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2498" y="1701705"/>
            <a:ext cx="5051990" cy="121543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202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964" y="582773"/>
            <a:ext cx="5009522" cy="2339313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01D8A57-B71E-2B49-847E-1B8E55E399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144872" y="3003089"/>
            <a:ext cx="1295876" cy="17250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57719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6BD12-4C02-1C49-98E9-7D53932A5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4959D-0BD7-2843-8556-41F3269F8E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6068" y="584910"/>
            <a:ext cx="2502200" cy="23127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2151A72-4740-D448-96FD-5A6BA89907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13091" y="658558"/>
            <a:ext cx="2461398" cy="22440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762570-5DE2-2541-9901-949C0BE0B58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259970-BE81-E245-9853-9023A201EB3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144872" y="3003089"/>
            <a:ext cx="1295876" cy="17250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81888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815">
          <p15:clr>
            <a:srgbClr val="FBAE40"/>
          </p15:clr>
        </p15:guide>
        <p15:guide id="2" orient="horz" pos="41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964" y="582766"/>
            <a:ext cx="5009522" cy="2098868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72946E9-25ED-C14E-80CB-BEA1E668364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7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66637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2970" y="582773"/>
            <a:ext cx="5051518" cy="209886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7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34996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2970" y="800802"/>
            <a:ext cx="5051518" cy="188083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7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5A86368F-6E45-E642-8A7E-A07DE1FA8FA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22970" y="537142"/>
            <a:ext cx="4305541" cy="226780"/>
          </a:xfrm>
        </p:spPr>
        <p:txBody>
          <a:bodyPr anchor="t">
            <a:normAutofit/>
          </a:bodyPr>
          <a:lstStyle>
            <a:lvl1pPr marL="0" indent="0">
              <a:buNone/>
              <a:defRPr sz="118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67530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B3852D-47F9-0241-98E4-0BAAB742F8D1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cxnSp>
        <p:nvCxnSpPr>
          <p:cNvPr id="3" name="Straight Connector 2"/>
          <p:cNvCxnSpPr>
            <a:cxnSpLocks/>
          </p:cNvCxnSpPr>
          <p:nvPr userDrawn="1"/>
        </p:nvCxnSpPr>
        <p:spPr>
          <a:xfrm>
            <a:off x="347499" y="1376179"/>
            <a:ext cx="385475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cxnSpLocks/>
          </p:cNvCxnSpPr>
          <p:nvPr userDrawn="1"/>
        </p:nvCxnSpPr>
        <p:spPr>
          <a:xfrm>
            <a:off x="347774" y="2189327"/>
            <a:ext cx="385475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B2BA015-7E5A-B043-A462-E5531861A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091" y="1458008"/>
            <a:ext cx="3848998" cy="626267"/>
          </a:xfrm>
        </p:spPr>
        <p:txBody>
          <a:bodyPr>
            <a:normAutofit/>
          </a:bodyPr>
          <a:lstStyle>
            <a:lvl1pPr>
              <a:defRPr sz="189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GB" dirty="0"/>
              <a:t>Click to edit Master divider style in two lines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4C2E8EA-534F-8749-9926-4BC88B23CB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Monitoring and Evaluating TEs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DD3E76-1D97-4868-9CB2-73A3C52EBD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8" y="2804701"/>
            <a:ext cx="613207" cy="39676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FA07248-6741-4C5D-9CC1-9BBDD5A6F7EC}"/>
              </a:ext>
            </a:extLst>
          </p:cNvPr>
          <p:cNvGrpSpPr/>
          <p:nvPr userDrawn="1"/>
        </p:nvGrpSpPr>
        <p:grpSpPr>
          <a:xfrm>
            <a:off x="4072798" y="34482"/>
            <a:ext cx="1527928" cy="243563"/>
            <a:chOff x="6474966" y="72970"/>
            <a:chExt cx="2425816" cy="51552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ECD9EAE-7084-4EA0-ACA5-44ECA8E944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B7A3F97-8108-4811-9076-8FEE4577F4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ED65EDE-44D7-42D3-AB98-B849E6861C29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Arial" panose="020B0604020202020204" pitchFamily="34" charset="0"/>
                <a:ea typeface="Roboto Bk" pitchFamily="2" charset="0"/>
              </a:rPr>
              <a:t>TaxDev</a:t>
            </a:r>
          </a:p>
        </p:txBody>
      </p:sp>
    </p:spTree>
    <p:extLst>
      <p:ext uri="{BB962C8B-B14F-4D97-AF65-F5344CB8AC3E}">
        <p14:creationId xmlns:p14="http://schemas.microsoft.com/office/powerpoint/2010/main" val="166223629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Medium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47500" y="1226385"/>
            <a:ext cx="3387898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7234" y="1286280"/>
            <a:ext cx="3388169" cy="843379"/>
          </a:xfrm>
        </p:spPr>
        <p:txBody>
          <a:bodyPr anchor="ctr"/>
          <a:lstStyle>
            <a:lvl1pPr marL="0" marR="0" indent="0" algn="l" defTabSz="21599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5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21599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medium quote of about 6 lines Click to edit medium quote of about 6 lines Click to edit medium quote of about 6 lines Click to edit medium quote of about 6 lines Click to edit medium quote of about 6 lines Click to edit medium quote of about 6 lines Click to edit medium quote of about 6 lines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47772" y="2385470"/>
            <a:ext cx="338762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7773" y="2159538"/>
            <a:ext cx="1878821" cy="119510"/>
          </a:xfrm>
        </p:spPr>
        <p:txBody>
          <a:bodyPr anchor="ctr">
            <a:noAutofit/>
          </a:bodyPr>
          <a:lstStyle>
            <a:lvl1pPr marL="0" indent="0">
              <a:buNone/>
              <a:defRPr sz="662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Monitoring and Evaluating TEs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697DC58-F2CA-4A03-962B-30EFA43EC6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8" y="2804701"/>
            <a:ext cx="613207" cy="3967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A2FBD37-43A9-414C-B4EF-2B34BD7384D0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Arial" panose="020B0604020202020204" pitchFamily="34" charset="0"/>
                <a:ea typeface="Roboto Bk" pitchFamily="2" charset="0"/>
              </a:rPr>
              <a:t>TaxDev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8FFB0D-C942-4A3E-87A8-0F43D9B7771A}"/>
              </a:ext>
            </a:extLst>
          </p:cNvPr>
          <p:cNvGrpSpPr/>
          <p:nvPr userDrawn="1"/>
        </p:nvGrpSpPr>
        <p:grpSpPr>
          <a:xfrm>
            <a:off x="4072798" y="34482"/>
            <a:ext cx="1527928" cy="243563"/>
            <a:chOff x="6474966" y="72970"/>
            <a:chExt cx="2425816" cy="51552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E36994E-0090-4F7B-83A6-9AF92893CD4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25554D3-55BD-43F3-951B-9978A1FD51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982968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Small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47500" y="1409272"/>
            <a:ext cx="3387898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7234" y="1480205"/>
            <a:ext cx="3388169" cy="446833"/>
          </a:xfrm>
        </p:spPr>
        <p:txBody>
          <a:bodyPr anchor="ctr"/>
          <a:lstStyle>
            <a:lvl1pPr marL="0" marR="0" indent="0" algn="l" defTabSz="21599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5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21599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small quote of about 3 lines Click to edit small quote of about 3 lines Click to edit small quote of about 3 lines Click to edit small quote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47772" y="2193464"/>
            <a:ext cx="338762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7773" y="1967532"/>
            <a:ext cx="1878821" cy="119510"/>
          </a:xfrm>
        </p:spPr>
        <p:txBody>
          <a:bodyPr anchor="ctr">
            <a:noAutofit/>
          </a:bodyPr>
          <a:lstStyle>
            <a:lvl1pPr marL="0" indent="0">
              <a:buNone/>
              <a:defRPr sz="662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51799B-69E0-4523-8176-5116C28B5CE5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Arial" panose="020B0604020202020204" pitchFamily="34" charset="0"/>
                <a:ea typeface="Roboto Bk" pitchFamily="2" charset="0"/>
              </a:rPr>
              <a:t>TaxDev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4D7AE7-016F-4C42-91B4-901A34BF77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8" y="2804701"/>
            <a:ext cx="613207" cy="39676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0E308EA-E2C4-419F-9A0D-99F20BCEFA67}"/>
              </a:ext>
            </a:extLst>
          </p:cNvPr>
          <p:cNvGrpSpPr/>
          <p:nvPr userDrawn="1"/>
        </p:nvGrpSpPr>
        <p:grpSpPr>
          <a:xfrm>
            <a:off x="4072798" y="34482"/>
            <a:ext cx="1527928" cy="243563"/>
            <a:chOff x="6474966" y="72970"/>
            <a:chExt cx="2425816" cy="51552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B5FF3A0-92D9-4DD8-B338-DF96FC4B02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BC459B8-F53C-42C7-8991-01D96946EFB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52058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8AA792A-3C0B-4049-9A76-977F067CF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DA8A8B9-3FE0-C441-B741-FEE0B4C2BA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645E6EF-80E5-DA4C-B7C8-6F606A0CCE3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23094" y="800802"/>
            <a:ext cx="5051395" cy="21179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3B19EBF-85B8-AE46-A225-77F72C09D25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15972" y="537142"/>
            <a:ext cx="4333733" cy="226780"/>
          </a:xfrm>
        </p:spPr>
        <p:txBody>
          <a:bodyPr anchor="t">
            <a:normAutofit/>
          </a:bodyPr>
          <a:lstStyle>
            <a:lvl1pPr marL="0" indent="0">
              <a:buNone/>
              <a:defRPr sz="118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36151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6D134D9-F12F-EF44-843F-D4FEB4EB5EBC}"/>
              </a:ext>
            </a:extLst>
          </p:cNvPr>
          <p:cNvSpPr/>
          <p:nvPr userDrawn="1"/>
        </p:nvSpPr>
        <p:spPr>
          <a:xfrm>
            <a:off x="0" y="0"/>
            <a:ext cx="5759450" cy="3240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B888AA-D217-494B-976C-4BBDBA116DC9}"/>
              </a:ext>
            </a:extLst>
          </p:cNvPr>
          <p:cNvSpPr/>
          <p:nvPr userDrawn="1"/>
        </p:nvSpPr>
        <p:spPr>
          <a:xfrm flipV="1">
            <a:off x="0" y="0"/>
            <a:ext cx="5759450" cy="240823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9" name="TextBox 8"/>
          <p:cNvSpPr txBox="1"/>
          <p:nvPr userDrawn="1"/>
        </p:nvSpPr>
        <p:spPr>
          <a:xfrm>
            <a:off x="1996723" y="1549882"/>
            <a:ext cx="1752178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62" dirty="0">
                <a:solidFill>
                  <a:srgbClr val="FFFFFF"/>
                </a:solidFill>
              </a:rPr>
              <a:t>The Institute for Fiscal Studies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7 </a:t>
            </a:r>
            <a:r>
              <a:rPr lang="en-US" sz="662" dirty="0" err="1">
                <a:solidFill>
                  <a:srgbClr val="FFFFFF"/>
                </a:solidFill>
              </a:rPr>
              <a:t>Ridgmount</a:t>
            </a:r>
            <a:r>
              <a:rPr lang="en-US" sz="662" dirty="0">
                <a:solidFill>
                  <a:srgbClr val="FFFFFF"/>
                </a:solidFill>
              </a:rPr>
              <a:t> Street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London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WC1E 7AE</a:t>
            </a:r>
          </a:p>
          <a:p>
            <a:pPr lvl="0"/>
            <a:endParaRPr lang="en-US" sz="662" dirty="0">
              <a:solidFill>
                <a:srgbClr val="FFFFFF"/>
              </a:solidFill>
            </a:endParaRPr>
          </a:p>
          <a:p>
            <a:pPr marL="0" marR="0" lvl="0" indent="0" algn="l" defTabSz="4319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2" b="1" dirty="0">
                <a:solidFill>
                  <a:srgbClr val="FFFFFF"/>
                </a:solidFill>
              </a:rPr>
              <a:t>www.ifs.org.uk</a:t>
            </a:r>
          </a:p>
          <a:p>
            <a:pPr lvl="0"/>
            <a:endParaRPr lang="en-US" sz="662" dirty="0">
              <a:solidFill>
                <a:srgbClr val="FFFF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93BDE4-4C2D-4FE9-B897-A3CDEE8E08B3}"/>
              </a:ext>
            </a:extLst>
          </p:cNvPr>
          <p:cNvSpPr txBox="1"/>
          <p:nvPr userDrawn="1"/>
        </p:nvSpPr>
        <p:spPr>
          <a:xfrm>
            <a:off x="324174" y="2606470"/>
            <a:ext cx="1665454" cy="485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52" b="1" kern="1200" dirty="0">
                <a:solidFill>
                  <a:schemeClr val="tx2"/>
                </a:solidFill>
                <a:latin typeface="Arial" panose="020B0604020202020204" pitchFamily="34" charset="0"/>
                <a:ea typeface="Roboto Bk" pitchFamily="2" charset="0"/>
                <a:cs typeface="+mj-cs"/>
              </a:rPr>
              <a:t>TaxDev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AA235B-A1AE-4188-8983-092B1E5F19FB}"/>
              </a:ext>
            </a:extLst>
          </p:cNvPr>
          <p:cNvSpPr txBox="1"/>
          <p:nvPr userDrawn="1"/>
        </p:nvSpPr>
        <p:spPr>
          <a:xfrm>
            <a:off x="3702118" y="1553647"/>
            <a:ext cx="1994864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62" dirty="0">
                <a:solidFill>
                  <a:srgbClr val="FFFFFF"/>
                </a:solidFill>
              </a:rPr>
              <a:t>The Overseas Development Institute</a:t>
            </a:r>
          </a:p>
          <a:p>
            <a:pPr lvl="0"/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203 Blackfriars Road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London </a:t>
            </a:r>
          </a:p>
          <a:p>
            <a:pPr lvl="0"/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SE1 8NJ</a:t>
            </a:r>
          </a:p>
          <a:p>
            <a:pPr lvl="0"/>
            <a:endParaRPr lang="en-GB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662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www.odi.org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F1D64E-F403-43F8-859C-44FD6D7D5BA4}"/>
              </a:ext>
            </a:extLst>
          </p:cNvPr>
          <p:cNvSpPr txBox="1"/>
          <p:nvPr userDrawn="1"/>
        </p:nvSpPr>
        <p:spPr>
          <a:xfrm>
            <a:off x="175563" y="1553646"/>
            <a:ext cx="1994864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662" dirty="0">
                <a:solidFill>
                  <a:srgbClr val="FFFFFF"/>
                </a:solidFill>
              </a:rPr>
              <a:t>The Centre for Tax Analysis in Developing Countries (TaxDev)</a:t>
            </a:r>
          </a:p>
          <a:p>
            <a:pPr lvl="0"/>
            <a:r>
              <a:rPr lang="en-GB" sz="662" dirty="0">
                <a:solidFill>
                  <a:srgbClr val="FFFFFF"/>
                </a:solidFill>
              </a:rPr>
              <a:t>LinkedIn: @</a:t>
            </a:r>
            <a:r>
              <a:rPr lang="en-GB" sz="662" dirty="0" err="1">
                <a:solidFill>
                  <a:srgbClr val="FFFFFF"/>
                </a:solidFill>
              </a:rPr>
              <a:t>taxdev</a:t>
            </a:r>
            <a:endParaRPr lang="en-GB" sz="662" dirty="0">
              <a:solidFill>
                <a:srgbClr val="FFFFFF"/>
              </a:solidFill>
            </a:endParaRPr>
          </a:p>
          <a:p>
            <a:pPr lvl="0"/>
            <a:r>
              <a:rPr lang="en-GB" sz="662" dirty="0">
                <a:solidFill>
                  <a:srgbClr val="FFFFFF"/>
                </a:solidFill>
              </a:rPr>
              <a:t>Twitter: #TaxDev</a:t>
            </a:r>
          </a:p>
          <a:p>
            <a:pPr lvl="0"/>
            <a:endParaRPr lang="en-GB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662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www.taxdev.org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999FAA-517F-4D1D-9E29-2CC35A2335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55968" y="2816384"/>
            <a:ext cx="603484" cy="390472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F927AF3-FEEF-44A4-9EF8-73B5860C5AF3}"/>
              </a:ext>
            </a:extLst>
          </p:cNvPr>
          <p:cNvGrpSpPr/>
          <p:nvPr userDrawn="1"/>
        </p:nvGrpSpPr>
        <p:grpSpPr>
          <a:xfrm>
            <a:off x="4072798" y="34482"/>
            <a:ext cx="1527928" cy="243563"/>
            <a:chOff x="6474966" y="72970"/>
            <a:chExt cx="2425816" cy="51552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DE149AE-77A6-44E0-A958-1FC5D5BAB1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42BEF30-3164-4F68-B3F9-07BECC234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34350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column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91" y="582767"/>
            <a:ext cx="2448900" cy="2335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15723" y="582767"/>
            <a:ext cx="2447766" cy="2335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586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column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94" y="582766"/>
            <a:ext cx="5051395" cy="1125952"/>
          </a:xfrm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2498" y="1701705"/>
            <a:ext cx="5051990" cy="121543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78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964" y="582772"/>
            <a:ext cx="5009522" cy="2339313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01D8A57-B71E-2B49-847E-1B8E55E399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144872" y="3003088"/>
            <a:ext cx="1295876" cy="17250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604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6BD12-4C02-1C49-98E9-7D53932A5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4959D-0BD7-2843-8556-41F3269F8E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6068" y="584910"/>
            <a:ext cx="2502200" cy="23127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2151A72-4740-D448-96FD-5A6BA89907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13091" y="658557"/>
            <a:ext cx="2461398" cy="22440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762570-5DE2-2541-9901-949C0BE0B58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259970-BE81-E245-9853-9023A201EB3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144872" y="3003088"/>
            <a:ext cx="1295876" cy="17250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419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815">
          <p15:clr>
            <a:srgbClr val="FBAE40"/>
          </p15:clr>
        </p15:guide>
        <p15:guide id="2" orient="horz" pos="41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DAF1D-76FB-5146-B240-BE9A5F08FE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7486" y="3003088"/>
            <a:ext cx="1943814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2" b="1">
                <a:solidFill>
                  <a:schemeClr val="bg2"/>
                </a:solidFill>
              </a:defRPr>
            </a:lvl1pPr>
          </a:lstStyle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916EFB-8BF9-554D-9E2D-B467B1E3A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091" y="161968"/>
            <a:ext cx="4305540" cy="2700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70385-1296-BC41-8BE7-D104D1F7B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092" y="582767"/>
            <a:ext cx="5040397" cy="233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1E2A71-ECD6-B44A-A304-747010765351}"/>
              </a:ext>
            </a:extLst>
          </p:cNvPr>
          <p:cNvSpPr/>
          <p:nvPr userDrawn="1"/>
        </p:nvSpPr>
        <p:spPr>
          <a:xfrm>
            <a:off x="0" y="3168659"/>
            <a:ext cx="5759450" cy="71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986085A-3B5A-4134-ACA7-60058138D891}"/>
              </a:ext>
            </a:extLst>
          </p:cNvPr>
          <p:cNvGrpSpPr/>
          <p:nvPr userDrawn="1"/>
        </p:nvGrpSpPr>
        <p:grpSpPr>
          <a:xfrm>
            <a:off x="4351735" y="2950467"/>
            <a:ext cx="1011754" cy="172504"/>
            <a:chOff x="6909035" y="6244992"/>
            <a:chExt cx="1606313" cy="36512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F5E8FD6-D9ED-AF41-87F7-86A5A05A09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/>
            <a:stretch>
              <a:fillRect/>
            </a:stretch>
          </p:blipFill>
          <p:spPr>
            <a:xfrm>
              <a:off x="6909035" y="6244992"/>
              <a:ext cx="659252" cy="36512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537FE5F-1706-4912-B4C0-2887A096E9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/>
            <a:stretch>
              <a:fillRect/>
            </a:stretch>
          </p:blipFill>
          <p:spPr>
            <a:xfrm>
              <a:off x="7975348" y="6336203"/>
              <a:ext cx="540000" cy="250687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FDC0B68-89DE-4CBC-B33B-86CBFEDAF500}"/>
              </a:ext>
            </a:extLst>
          </p:cNvPr>
          <p:cNvSpPr txBox="1"/>
          <p:nvPr userDrawn="1"/>
        </p:nvSpPr>
        <p:spPr>
          <a:xfrm>
            <a:off x="4705509" y="31902"/>
            <a:ext cx="1130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kern="1200" dirty="0">
                <a:solidFill>
                  <a:schemeClr val="tx2"/>
                </a:solidFill>
                <a:latin typeface="Roboto Bk" pitchFamily="2" charset="0"/>
                <a:ea typeface="Roboto Bk" pitchFamily="2" charset="0"/>
                <a:cs typeface="+mj-cs"/>
              </a:rPr>
              <a:t>TaxDev</a:t>
            </a:r>
            <a:endParaRPr lang="en-GB" sz="1654" b="1" kern="1200" dirty="0">
              <a:solidFill>
                <a:schemeClr val="tx2"/>
              </a:solidFill>
              <a:latin typeface="Roboto Bk" pitchFamily="2" charset="0"/>
              <a:ea typeface="Roboto Bk" pitchFamily="2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97056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92" r:id="rId2"/>
    <p:sldLayoutId id="2147483674" r:id="rId3"/>
    <p:sldLayoutId id="2147483693" r:id="rId4"/>
    <p:sldLayoutId id="2147483675" r:id="rId5"/>
    <p:sldLayoutId id="2147483676" r:id="rId6"/>
    <p:sldLayoutId id="2147483684" r:id="rId7"/>
    <p:sldLayoutId id="2147483678" r:id="rId8"/>
    <p:sldLayoutId id="2147483685" r:id="rId9"/>
    <p:sldLayoutId id="2147483691" r:id="rId10"/>
    <p:sldLayoutId id="2147483687" r:id="rId11"/>
    <p:sldLayoutId id="2147483694" r:id="rId12"/>
    <p:sldLayoutId id="2147483688" r:id="rId13"/>
    <p:sldLayoutId id="2147483689" r:id="rId14"/>
    <p:sldLayoutId id="2147483695" r:id="rId15"/>
    <p:sldLayoutId id="2147483690" r:id="rId16"/>
    <p:sldLayoutId id="2147483696" r:id="rId17"/>
  </p:sldLayoutIdLst>
  <p:hf sldNum="0" hdr="0" dt="0"/>
  <p:txStyles>
    <p:titleStyle>
      <a:lvl1pPr algn="l" defTabSz="324033" rtl="0" eaLnBrk="1" latinLnBrk="0" hangingPunct="1">
        <a:lnSpc>
          <a:spcPct val="90000"/>
        </a:lnSpc>
        <a:spcBef>
          <a:spcPct val="0"/>
        </a:spcBef>
        <a:buNone/>
        <a:defRPr sz="1654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81008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3024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05041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567057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729073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891089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1053106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215122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377137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1pPr>
      <a:lvl2pPr marL="162016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2pPr>
      <a:lvl3pPr marL="324033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3pPr>
      <a:lvl4pPr marL="486049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648065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10081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972098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134114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296130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43">
          <p15:clr>
            <a:srgbClr val="F26B43"/>
          </p15:clr>
        </p15:guide>
        <p15:guide id="2" pos="3387">
          <p15:clr>
            <a:srgbClr val="F26B43"/>
          </p15:clr>
        </p15:guide>
        <p15:guide id="3" orient="horz" pos="367">
          <p15:clr>
            <a:srgbClr val="F26B43"/>
          </p15:clr>
        </p15:guide>
        <p15:guide id="4" orient="horz" pos="22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DAF1D-76FB-5146-B240-BE9A5F08FE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7486" y="3003088"/>
            <a:ext cx="1943814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2" b="1">
                <a:solidFill>
                  <a:schemeClr val="bg2"/>
                </a:solidFill>
              </a:defRPr>
            </a:lvl1pPr>
          </a:lstStyle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916EFB-8BF9-554D-9E2D-B467B1E3A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091" y="161968"/>
            <a:ext cx="4305540" cy="2700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70385-1296-BC41-8BE7-D104D1F7B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092" y="582767"/>
            <a:ext cx="5040397" cy="233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1E2A71-ECD6-B44A-A304-747010765351}"/>
              </a:ext>
            </a:extLst>
          </p:cNvPr>
          <p:cNvSpPr/>
          <p:nvPr userDrawn="1"/>
        </p:nvSpPr>
        <p:spPr>
          <a:xfrm>
            <a:off x="0" y="3168659"/>
            <a:ext cx="5759450" cy="71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986085A-3B5A-4134-ACA7-60058138D891}"/>
              </a:ext>
            </a:extLst>
          </p:cNvPr>
          <p:cNvGrpSpPr/>
          <p:nvPr userDrawn="1"/>
        </p:nvGrpSpPr>
        <p:grpSpPr>
          <a:xfrm>
            <a:off x="4351735" y="2950467"/>
            <a:ext cx="1011754" cy="172504"/>
            <a:chOff x="6909035" y="6244992"/>
            <a:chExt cx="1606313" cy="36512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F5E8FD6-D9ED-AF41-87F7-86A5A05A09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/>
            <a:stretch>
              <a:fillRect/>
            </a:stretch>
          </p:blipFill>
          <p:spPr>
            <a:xfrm>
              <a:off x="6909035" y="6244992"/>
              <a:ext cx="659252" cy="36512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537FE5F-1706-4912-B4C0-2887A096E9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/>
            <a:stretch>
              <a:fillRect/>
            </a:stretch>
          </p:blipFill>
          <p:spPr>
            <a:xfrm>
              <a:off x="7975348" y="6336203"/>
              <a:ext cx="540000" cy="250687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FDC0B68-89DE-4CBC-B33B-86CBFEDAF500}"/>
              </a:ext>
            </a:extLst>
          </p:cNvPr>
          <p:cNvSpPr txBox="1"/>
          <p:nvPr userDrawn="1"/>
        </p:nvSpPr>
        <p:spPr>
          <a:xfrm>
            <a:off x="4705509" y="31902"/>
            <a:ext cx="1130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kern="1200" dirty="0">
                <a:solidFill>
                  <a:schemeClr val="tx2"/>
                </a:solidFill>
                <a:latin typeface="Roboto Bk" pitchFamily="2" charset="0"/>
                <a:ea typeface="Roboto Bk" pitchFamily="2" charset="0"/>
                <a:cs typeface="+mj-cs"/>
              </a:rPr>
              <a:t>TaxDev</a:t>
            </a:r>
            <a:endParaRPr lang="en-GB" sz="1654" b="1" kern="1200" dirty="0">
              <a:solidFill>
                <a:schemeClr val="tx2"/>
              </a:solidFill>
              <a:latin typeface="Roboto Bk" pitchFamily="2" charset="0"/>
              <a:ea typeface="Roboto Bk" pitchFamily="2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23842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</p:sldLayoutIdLst>
  <p:hf sldNum="0" hdr="0" dt="0"/>
  <p:txStyles>
    <p:titleStyle>
      <a:lvl1pPr algn="l" defTabSz="324033" rtl="0" eaLnBrk="1" latinLnBrk="0" hangingPunct="1">
        <a:lnSpc>
          <a:spcPct val="90000"/>
        </a:lnSpc>
        <a:spcBef>
          <a:spcPct val="0"/>
        </a:spcBef>
        <a:buNone/>
        <a:defRPr sz="1654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81008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3024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05041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567057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729073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891089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1053106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215122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377137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1pPr>
      <a:lvl2pPr marL="162016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2pPr>
      <a:lvl3pPr marL="324033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3pPr>
      <a:lvl4pPr marL="486049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648065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10081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972098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134114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296130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43">
          <p15:clr>
            <a:srgbClr val="F26B43"/>
          </p15:clr>
        </p15:guide>
        <p15:guide id="2" pos="3387">
          <p15:clr>
            <a:srgbClr val="F26B43"/>
          </p15:clr>
        </p15:guide>
        <p15:guide id="3" orient="horz" pos="367">
          <p15:clr>
            <a:srgbClr val="F26B43"/>
          </p15:clr>
        </p15:guide>
        <p15:guide id="4" orient="horz" pos="22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DAF1D-76FB-5146-B240-BE9A5F08FE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7486" y="3003089"/>
            <a:ext cx="1943814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2" b="1">
                <a:solidFill>
                  <a:schemeClr val="bg2"/>
                </a:solidFill>
              </a:defRPr>
            </a:lvl1pPr>
          </a:lstStyle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916EFB-8BF9-554D-9E2D-B467B1E3A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091" y="161968"/>
            <a:ext cx="4305540" cy="2700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70385-1296-BC41-8BE7-D104D1F7B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093" y="582767"/>
            <a:ext cx="5040397" cy="233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1E2A71-ECD6-B44A-A304-747010765351}"/>
              </a:ext>
            </a:extLst>
          </p:cNvPr>
          <p:cNvSpPr/>
          <p:nvPr userDrawn="1"/>
        </p:nvSpPr>
        <p:spPr>
          <a:xfrm>
            <a:off x="0" y="3168660"/>
            <a:ext cx="5759450" cy="71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986085A-3B5A-4134-ACA7-60058138D891}"/>
              </a:ext>
            </a:extLst>
          </p:cNvPr>
          <p:cNvGrpSpPr/>
          <p:nvPr userDrawn="1"/>
        </p:nvGrpSpPr>
        <p:grpSpPr>
          <a:xfrm>
            <a:off x="4351735" y="2950467"/>
            <a:ext cx="1011754" cy="172504"/>
            <a:chOff x="6909035" y="6244992"/>
            <a:chExt cx="1606313" cy="36512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F5E8FD6-D9ED-AF41-87F7-86A5A05A09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/>
            <a:stretch>
              <a:fillRect/>
            </a:stretch>
          </p:blipFill>
          <p:spPr>
            <a:xfrm>
              <a:off x="6909035" y="6244992"/>
              <a:ext cx="659252" cy="36512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537FE5F-1706-4912-B4C0-2887A096E9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/>
            <a:stretch>
              <a:fillRect/>
            </a:stretch>
          </p:blipFill>
          <p:spPr>
            <a:xfrm>
              <a:off x="7975348" y="6336203"/>
              <a:ext cx="540000" cy="250687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FDC0B68-89DE-4CBC-B33B-86CBFEDAF500}"/>
              </a:ext>
            </a:extLst>
          </p:cNvPr>
          <p:cNvSpPr txBox="1"/>
          <p:nvPr userDrawn="1"/>
        </p:nvSpPr>
        <p:spPr>
          <a:xfrm>
            <a:off x="4628631" y="29798"/>
            <a:ext cx="1130819" cy="325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512" b="1" kern="1200" dirty="0">
                <a:solidFill>
                  <a:schemeClr val="tx2"/>
                </a:solidFill>
                <a:latin typeface="Arial" panose="020B0604020202020204" pitchFamily="34" charset="0"/>
                <a:ea typeface="Roboto Bk" pitchFamily="2" charset="0"/>
                <a:cs typeface="+mj-cs"/>
              </a:rPr>
              <a:t>TaxDev</a:t>
            </a:r>
            <a:endParaRPr lang="en-GB" sz="1134" b="1" kern="1200" dirty="0">
              <a:solidFill>
                <a:schemeClr val="tx2"/>
              </a:solidFill>
              <a:latin typeface="Arial" panose="020B0604020202020204" pitchFamily="34" charset="0"/>
              <a:ea typeface="Roboto Bk" pitchFamily="2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69635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731" r:id="rId16"/>
  </p:sldLayoutIdLst>
  <p:hf sldNum="0" hdr="0" dt="0"/>
  <p:txStyles>
    <p:titleStyle>
      <a:lvl1pPr algn="l" defTabSz="323995" rtl="0" eaLnBrk="1" latinLnBrk="0" hangingPunct="1">
        <a:lnSpc>
          <a:spcPct val="90000"/>
        </a:lnSpc>
        <a:spcBef>
          <a:spcPct val="0"/>
        </a:spcBef>
        <a:buNone/>
        <a:defRPr sz="1654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80999" indent="-80999" algn="l" defTabSz="323995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2995" indent="-80999" algn="l" defTabSz="323995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04993" indent="-80999" algn="l" defTabSz="323995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566990" indent="-80999" algn="l" defTabSz="323995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728987" indent="-80999" algn="l" defTabSz="323995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890984" indent="-80999" algn="l" defTabSz="323995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81" indent="-80999" algn="l" defTabSz="323995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78" indent="-80999" algn="l" defTabSz="323995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74" indent="-80999" algn="l" defTabSz="323995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5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7" algn="l" defTabSz="323995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5" algn="l" defTabSz="323995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3pPr>
      <a:lvl4pPr marL="485991" algn="l" defTabSz="323995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8" algn="l" defTabSz="323995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09985" algn="l" defTabSz="323995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971983" algn="l" defTabSz="323995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80" algn="l" defTabSz="323995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77" algn="l" defTabSz="323995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43">
          <p15:clr>
            <a:srgbClr val="F26B43"/>
          </p15:clr>
        </p15:guide>
        <p15:guide id="2" pos="3387">
          <p15:clr>
            <a:srgbClr val="F26B43"/>
          </p15:clr>
        </p15:guide>
        <p15:guide id="3" orient="horz" pos="367">
          <p15:clr>
            <a:srgbClr val="F26B43"/>
          </p15:clr>
        </p15:guide>
        <p15:guide id="4" orient="horz" pos="2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igc.org/sites/default/files/2023-02/Namunane%20et%20al.%20Working%20Paper%20January%202023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C5307-7F58-9D46-AF20-E955739F9A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1176" y="882620"/>
            <a:ext cx="4054812" cy="1122177"/>
          </a:xfrm>
        </p:spPr>
        <p:txBody>
          <a:bodyPr>
            <a:noAutofit/>
          </a:bodyPr>
          <a:lstStyle/>
          <a:p>
            <a:r>
              <a:rPr lang="en-US" sz="2000" dirty="0"/>
              <a:t>Session 11: Monitoring &amp; Evaluation of 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C19D26-0768-7E47-B585-0B2B4AACBB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Feb 2023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81BA81-96CA-8845-97C9-EADC18C193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Kyle McNabb</a:t>
            </a:r>
          </a:p>
          <a:p>
            <a:r>
              <a:rPr lang="en-US" dirty="0" err="1"/>
              <a:t>Harshil</a:t>
            </a:r>
            <a:r>
              <a:rPr lang="en-US" dirty="0"/>
              <a:t> Parekh</a:t>
            </a:r>
          </a:p>
          <a:p>
            <a:r>
              <a:rPr lang="en-US" dirty="0"/>
              <a:t>Anne </a:t>
            </a:r>
            <a:r>
              <a:rPr lang="en-US" dirty="0" err="1"/>
              <a:t>Brockmeyer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95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Monitoring and Evaluating TEs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046421-1E2C-9A26-F5BE-8C57C75C5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3671" y="65413"/>
            <a:ext cx="4205779" cy="3063675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22DC684-6457-46C0-A0AC-C120E0114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206" y="218625"/>
            <a:ext cx="5040397" cy="2335563"/>
          </a:xfrm>
        </p:spPr>
        <p:txBody>
          <a:bodyPr/>
          <a:lstStyle/>
          <a:p>
            <a:r>
              <a:rPr lang="en-US" dirty="0"/>
              <a:t>Practical Steps…</a:t>
            </a:r>
          </a:p>
          <a:p>
            <a:r>
              <a:rPr lang="en-US" dirty="0"/>
              <a:t>Ex-post evaluation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69F637B-E02A-9853-1BBB-0D7004BE0516}"/>
              </a:ext>
            </a:extLst>
          </p:cNvPr>
          <p:cNvSpPr/>
          <p:nvPr/>
        </p:nvSpPr>
        <p:spPr>
          <a:xfrm>
            <a:off x="2755338" y="50078"/>
            <a:ext cx="416740" cy="2440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916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2" y="582768"/>
            <a:ext cx="5040397" cy="1973620"/>
          </a:xfrm>
        </p:spPr>
        <p:txBody>
          <a:bodyPr>
            <a:normAutofit/>
          </a:bodyPr>
          <a:lstStyle/>
          <a:p>
            <a:r>
              <a:rPr lang="en-US" sz="1100" dirty="0"/>
              <a:t>Rwanda: </a:t>
            </a:r>
          </a:p>
          <a:p>
            <a:pPr lvl="1"/>
            <a:r>
              <a:rPr lang="en-US" sz="1100" dirty="0"/>
              <a:t>4 methods currently utilized </a:t>
            </a:r>
          </a:p>
          <a:p>
            <a:pPr lvl="2"/>
            <a:r>
              <a:rPr lang="en-US" sz="1100" dirty="0"/>
              <a:t>Cost per job</a:t>
            </a:r>
          </a:p>
          <a:p>
            <a:pPr lvl="2"/>
            <a:r>
              <a:rPr lang="en-US" sz="1100" dirty="0"/>
              <a:t>Cost – benefit</a:t>
            </a:r>
          </a:p>
          <a:p>
            <a:pPr lvl="2"/>
            <a:r>
              <a:rPr lang="en-US" sz="1100" dirty="0"/>
              <a:t>Marginal effective tax rates (METR)</a:t>
            </a:r>
          </a:p>
          <a:p>
            <a:pPr lvl="2"/>
            <a:r>
              <a:rPr lang="en-US" sz="1100" dirty="0"/>
              <a:t>Econometric modelling</a:t>
            </a:r>
          </a:p>
          <a:p>
            <a:endParaRPr lang="en-US" sz="11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Monitoring and Evaluating TEs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Evaluation &amp; Cost-Benefit Analysis: Methods</a:t>
            </a:r>
          </a:p>
        </p:txBody>
      </p:sp>
    </p:spTree>
    <p:extLst>
      <p:ext uri="{BB962C8B-B14F-4D97-AF65-F5344CB8AC3E}">
        <p14:creationId xmlns:p14="http://schemas.microsoft.com/office/powerpoint/2010/main" val="2424062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3B22B-1667-6161-F2EB-1A7A0885B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2"/>
                </a:solidFill>
              </a:rPr>
              <a:t>Cost per job: simple follow-up to 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D51371-9850-8194-A13E-500D0DE41E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= tax expenditure / number of (formal) jobs</a:t>
            </a:r>
          </a:p>
          <a:p>
            <a:endParaRPr lang="en-GB" dirty="0"/>
          </a:p>
          <a:p>
            <a:r>
              <a:rPr lang="en-GB" b="1" dirty="0">
                <a:solidFill>
                  <a:schemeClr val="accent4"/>
                </a:solidFill>
              </a:rPr>
              <a:t>A simple ‘ballpark’ indicator of how big TE is</a:t>
            </a:r>
          </a:p>
          <a:p>
            <a:r>
              <a:rPr lang="en-GB" i="1" dirty="0"/>
              <a:t>Should </a:t>
            </a:r>
            <a:r>
              <a:rPr lang="en-GB" i="1" u="sng" dirty="0"/>
              <a:t>not</a:t>
            </a:r>
            <a:r>
              <a:rPr lang="en-GB" i="1" dirty="0"/>
              <a:t> be interpreted as the cost of creating a job</a:t>
            </a:r>
          </a:p>
          <a:p>
            <a:endParaRPr lang="en-GB" dirty="0"/>
          </a:p>
          <a:p>
            <a:r>
              <a:rPr lang="en-GB" dirty="0"/>
              <a:t>Needs TE and # jobs, ideally both by sector for multiple years</a:t>
            </a:r>
          </a:p>
          <a:p>
            <a:pPr lvl="1"/>
            <a:r>
              <a:rPr lang="en-GB" dirty="0"/>
              <a:t>(may require consistent exclusion of govt TE &amp; jobs)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C6E84-99A8-7DF6-3C15-0ADF9021B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Monitoring and Evaluating 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5839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6F9E6-98EC-409A-2E92-9F7FCCC48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2"/>
                </a:solidFill>
              </a:rPr>
              <a:t>Cost-benefit: more complex and subjective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AD7C0B-CD19-BCA8-5B53-89C28FE229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chemeClr val="accent4"/>
                </a:solidFill>
              </a:rPr>
              <a:t>What happened to beneficiaries vs. </a:t>
            </a:r>
            <a:r>
              <a:rPr lang="en-GB" b="1" i="1" dirty="0">
                <a:solidFill>
                  <a:schemeClr val="accent4"/>
                </a:solidFill>
              </a:rPr>
              <a:t>what would have happened without tax incentives</a:t>
            </a:r>
          </a:p>
          <a:p>
            <a:r>
              <a:rPr lang="en-GB" dirty="0"/>
              <a:t>Benefits  = net income and tax revenue (corporate and employment)</a:t>
            </a:r>
          </a:p>
          <a:p>
            <a:r>
              <a:rPr lang="en-GB" dirty="0"/>
              <a:t>Costs      = redundant share of tax expenditure </a:t>
            </a:r>
            <a:r>
              <a:rPr lang="en-GB" dirty="0">
                <a:solidFill>
                  <a:schemeClr val="accent4"/>
                </a:solidFill>
              </a:rPr>
              <a:t>+ administration cost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Interpretation challenges:</a:t>
            </a:r>
          </a:p>
          <a:p>
            <a:pPr lvl="1"/>
            <a:r>
              <a:rPr lang="en-GB" dirty="0"/>
              <a:t>Exclusion of large firms (&lt;10 non-beneficiaries)</a:t>
            </a:r>
          </a:p>
          <a:p>
            <a:pPr lvl="1"/>
            <a:r>
              <a:rPr lang="en-GB" dirty="0"/>
              <a:t>Effect of previous incentive regime</a:t>
            </a:r>
          </a:p>
          <a:p>
            <a:pPr lvl="1"/>
            <a:r>
              <a:rPr lang="en-GB" dirty="0"/>
              <a:t>Limited timeframe </a:t>
            </a:r>
            <a:r>
              <a:rPr lang="en-GB" dirty="0">
                <a:sym typeface="Wingdings" panose="05000000000000000000" pitchFamily="2" charset="2"/>
              </a:rPr>
              <a:t> </a:t>
            </a:r>
            <a:r>
              <a:rPr lang="en-GB" dirty="0"/>
              <a:t>positive investment choices appear as ‘negative benefits’?</a:t>
            </a:r>
          </a:p>
          <a:p>
            <a:pPr lvl="1"/>
            <a:r>
              <a:rPr lang="en-GB" dirty="0"/>
              <a:t>Firm survival bias + counting benefits from non-redundant incentives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729E2F-AF65-35F5-F831-B1F906AFF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Monitoring and Evaluating TEs</a:t>
            </a:r>
          </a:p>
        </p:txBody>
      </p:sp>
    </p:spTree>
    <p:extLst>
      <p:ext uri="{BB962C8B-B14F-4D97-AF65-F5344CB8AC3E}">
        <p14:creationId xmlns:p14="http://schemas.microsoft.com/office/powerpoint/2010/main" val="2657377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1C8EF-C685-D303-B90A-3E527E8CC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2"/>
                </a:solidFill>
              </a:rPr>
              <a:t>METR: cost effectiveness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19B9F-CC48-DC4A-DB81-0FE1974CF0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chemeClr val="accent4"/>
                </a:solidFill>
              </a:rPr>
              <a:t>Impact of tax regime on profitability of an investment project</a:t>
            </a:r>
          </a:p>
          <a:p>
            <a:r>
              <a:rPr lang="en-GB" dirty="0"/>
              <a:t>How profitable is it under the ‘benchmark’ tax regime?</a:t>
            </a:r>
          </a:p>
          <a:p>
            <a:r>
              <a:rPr lang="en-GB" dirty="0"/>
              <a:t>How does that change with an incentive (e.g. tax holiday, investment allowance)?</a:t>
            </a:r>
          </a:p>
          <a:p>
            <a:r>
              <a:rPr lang="en-GB" dirty="0"/>
              <a:t>Which incentive improves return on investment the most relative to cost to govt?</a:t>
            </a:r>
          </a:p>
          <a:p>
            <a:endParaRPr lang="en-GB" dirty="0"/>
          </a:p>
          <a:p>
            <a:r>
              <a:rPr lang="en-GB" dirty="0"/>
              <a:t>Needs CIT returns and company financial statements with good investment data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11832C-7DFD-B95D-B9F2-B11F24B96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Monitoring and Evaluating TEs</a:t>
            </a:r>
          </a:p>
        </p:txBody>
      </p:sp>
    </p:spTree>
    <p:extLst>
      <p:ext uri="{BB962C8B-B14F-4D97-AF65-F5344CB8AC3E}">
        <p14:creationId xmlns:p14="http://schemas.microsoft.com/office/powerpoint/2010/main" val="2645221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78072-9552-757F-29FC-89BE218AC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2"/>
                </a:solidFill>
              </a:rPr>
              <a:t>Cross-country model: FDI drivers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96B3CF-4EDC-EEB6-D20C-CE699E2705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chemeClr val="accent4"/>
                </a:solidFill>
              </a:rPr>
              <a:t>See what factors drive FDI most and gain perspective on importance of tax incentives altogether</a:t>
            </a:r>
          </a:p>
          <a:p>
            <a:r>
              <a:rPr lang="en-GB" dirty="0"/>
              <a:t>Using 18 African countries’ macro-data over 10 years</a:t>
            </a:r>
          </a:p>
          <a:p>
            <a:r>
              <a:rPr lang="en-GB" dirty="0"/>
              <a:t>System GMM method used by Klemm and van Parys + van Parys and James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Challenges:</a:t>
            </a:r>
          </a:p>
          <a:p>
            <a:pPr lvl="1"/>
            <a:r>
              <a:rPr lang="en-GB" dirty="0"/>
              <a:t>Choosing an econometric method and applying it</a:t>
            </a:r>
          </a:p>
          <a:p>
            <a:pPr lvl="1"/>
            <a:r>
              <a:rPr lang="en-GB" dirty="0"/>
              <a:t>Choosing a sensible specification / finding the right variables (e.g. quality of governance + infra)</a:t>
            </a:r>
          </a:p>
          <a:p>
            <a:pPr lvl="1"/>
            <a:r>
              <a:rPr lang="en-GB" dirty="0"/>
              <a:t>How to interpret results collectively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E09A5E-4456-DF8E-6A4A-04059DA3E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Monitoring and Evaluating TEs</a:t>
            </a:r>
          </a:p>
        </p:txBody>
      </p:sp>
    </p:spTree>
    <p:extLst>
      <p:ext uri="{BB962C8B-B14F-4D97-AF65-F5344CB8AC3E}">
        <p14:creationId xmlns:p14="http://schemas.microsoft.com/office/powerpoint/2010/main" val="1466516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54B6B-4B49-1B47-C179-E2C2507DD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2"/>
                </a:solidFill>
              </a:rPr>
              <a:t>Rwanda methods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D33BE-5499-793B-B750-B8258E011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47B6CAA-9105-D06D-9719-3B1F828A11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882110"/>
              </p:ext>
            </p:extLst>
          </p:nvPr>
        </p:nvGraphicFramePr>
        <p:xfrm>
          <a:off x="395962" y="582767"/>
          <a:ext cx="4967525" cy="2335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051">
                  <a:extLst>
                    <a:ext uri="{9D8B030D-6E8A-4147-A177-3AD203B41FA5}">
                      <a16:colId xmlns:a16="http://schemas.microsoft.com/office/drawing/2014/main" val="1150917235"/>
                    </a:ext>
                  </a:extLst>
                </a:gridCol>
                <a:gridCol w="1239223">
                  <a:extLst>
                    <a:ext uri="{9D8B030D-6E8A-4147-A177-3AD203B41FA5}">
                      <a16:colId xmlns:a16="http://schemas.microsoft.com/office/drawing/2014/main" val="1938817295"/>
                    </a:ext>
                  </a:extLst>
                </a:gridCol>
                <a:gridCol w="1452806">
                  <a:extLst>
                    <a:ext uri="{9D8B030D-6E8A-4147-A177-3AD203B41FA5}">
                      <a16:colId xmlns:a16="http://schemas.microsoft.com/office/drawing/2014/main" val="2971536274"/>
                    </a:ext>
                  </a:extLst>
                </a:gridCol>
                <a:gridCol w="1612445">
                  <a:extLst>
                    <a:ext uri="{9D8B030D-6E8A-4147-A177-3AD203B41FA5}">
                      <a16:colId xmlns:a16="http://schemas.microsoft.com/office/drawing/2014/main" val="3498282478"/>
                    </a:ext>
                  </a:extLst>
                </a:gridCol>
              </a:tblGrid>
              <a:tr h="183760">
                <a:tc>
                  <a:txBody>
                    <a:bodyPr/>
                    <a:lstStyle/>
                    <a:p>
                      <a:r>
                        <a:rPr lang="en-GB" sz="800" dirty="0"/>
                        <a:t>Method</a:t>
                      </a:r>
                    </a:p>
                  </a:txBody>
                  <a:tcPr marL="43196" marR="43196" marT="21598" marB="21598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What it tells us</a:t>
                      </a:r>
                    </a:p>
                  </a:txBody>
                  <a:tcPr marL="43196" marR="43196" marT="21598" marB="21598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Key data</a:t>
                      </a:r>
                    </a:p>
                  </a:txBody>
                  <a:tcPr marL="43196" marR="43196" marT="21598" marB="21598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Key points</a:t>
                      </a:r>
                    </a:p>
                  </a:txBody>
                  <a:tcPr marL="43196" marR="43196" marT="21598" marB="21598"/>
                </a:tc>
                <a:extLst>
                  <a:ext uri="{0D108BD9-81ED-4DB2-BD59-A6C34878D82A}">
                    <a16:rowId xmlns:a16="http://schemas.microsoft.com/office/drawing/2014/main" val="1670782812"/>
                  </a:ext>
                </a:extLst>
              </a:tr>
              <a:tr h="440542">
                <a:tc>
                  <a:txBody>
                    <a:bodyPr/>
                    <a:lstStyle/>
                    <a:p>
                      <a:r>
                        <a:rPr lang="en-GB" sz="800" dirty="0"/>
                        <a:t>Cost per job</a:t>
                      </a:r>
                    </a:p>
                  </a:txBody>
                  <a:tcPr marL="43196" marR="43196" marT="21598" marB="21598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How proportional is TE to number of jobs</a:t>
                      </a:r>
                    </a:p>
                  </a:txBody>
                  <a:tcPr marL="43196" marR="43196" marT="21598" marB="21598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1. TE</a:t>
                      </a:r>
                    </a:p>
                    <a:p>
                      <a:r>
                        <a:rPr lang="en-GB" sz="800" dirty="0"/>
                        <a:t>2. Jobs</a:t>
                      </a:r>
                    </a:p>
                    <a:p>
                      <a:r>
                        <a:rPr lang="en-GB" sz="800" i="1" dirty="0"/>
                        <a:t>By sector + over time</a:t>
                      </a:r>
                    </a:p>
                  </a:txBody>
                  <a:tcPr marL="43196" marR="43196" marT="21598" marB="21598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Simpler follow-up to TE</a:t>
                      </a:r>
                    </a:p>
                    <a:p>
                      <a:r>
                        <a:rPr lang="en-GB" sz="800" dirty="0"/>
                        <a:t>Careful interpretation</a:t>
                      </a:r>
                    </a:p>
                  </a:txBody>
                  <a:tcPr marL="43196" marR="43196" marT="21598" marB="21598"/>
                </a:tc>
                <a:extLst>
                  <a:ext uri="{0D108BD9-81ED-4DB2-BD59-A6C34878D82A}">
                    <a16:rowId xmlns:a16="http://schemas.microsoft.com/office/drawing/2014/main" val="3613103972"/>
                  </a:ext>
                </a:extLst>
              </a:tr>
              <a:tr h="830177">
                <a:tc>
                  <a:txBody>
                    <a:bodyPr/>
                    <a:lstStyle/>
                    <a:p>
                      <a:r>
                        <a:rPr lang="en-GB" sz="800" dirty="0"/>
                        <a:t>Cost benefit analysis</a:t>
                      </a:r>
                    </a:p>
                  </a:txBody>
                  <a:tcPr marL="43196" marR="43196" marT="21598" marB="21598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How much does the economy gain relative to cost of attracting investment</a:t>
                      </a:r>
                    </a:p>
                  </a:txBody>
                  <a:tcPr marL="43196" marR="43196" marT="21598" marB="21598"/>
                </a:tc>
                <a:tc>
                  <a:txBody>
                    <a:bodyPr/>
                    <a:lstStyle/>
                    <a:p>
                      <a:pPr marL="88900" indent="-88900">
                        <a:buAutoNum type="arabicPeriod"/>
                      </a:pPr>
                      <a:r>
                        <a:rPr lang="en-GB" sz="800" dirty="0"/>
                        <a:t> Tax microdata (CIT, PAYE, Customs, VAT)</a:t>
                      </a:r>
                    </a:p>
                    <a:p>
                      <a:pPr marL="88900" indent="-88900">
                        <a:buAutoNum type="arabicPeriod"/>
                      </a:pPr>
                      <a:r>
                        <a:rPr lang="en-GB" sz="800" dirty="0"/>
                        <a:t> TE</a:t>
                      </a:r>
                    </a:p>
                    <a:p>
                      <a:pPr marL="88900" indent="-88900">
                        <a:buAutoNum type="arabicPeriod"/>
                      </a:pPr>
                      <a:r>
                        <a:rPr lang="en-GB" sz="800" dirty="0"/>
                        <a:t> Sector + size</a:t>
                      </a:r>
                    </a:p>
                    <a:p>
                      <a:pPr marL="88900" indent="-88900">
                        <a:buAutoNum type="arabicPeriod"/>
                      </a:pPr>
                      <a:r>
                        <a:rPr lang="en-GB" sz="800" dirty="0"/>
                        <a:t> Beneficiaries</a:t>
                      </a:r>
                    </a:p>
                  </a:txBody>
                  <a:tcPr marL="43196" marR="43196" marT="21598" marB="21598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Lots of data required</a:t>
                      </a:r>
                    </a:p>
                    <a:p>
                      <a:r>
                        <a:rPr lang="en-GB" sz="800" dirty="0"/>
                        <a:t>Counterfactual is subjective</a:t>
                      </a:r>
                    </a:p>
                    <a:p>
                      <a:r>
                        <a:rPr lang="en-GB" sz="800" dirty="0"/>
                        <a:t>Scenario analysis options</a:t>
                      </a:r>
                    </a:p>
                    <a:p>
                      <a:r>
                        <a:rPr lang="en-GB" sz="800" dirty="0"/>
                        <a:t>Descriptive dashboard option</a:t>
                      </a:r>
                    </a:p>
                  </a:txBody>
                  <a:tcPr marL="43196" marR="43196" marT="21598" marB="21598"/>
                </a:tc>
                <a:extLst>
                  <a:ext uri="{0D108BD9-81ED-4DB2-BD59-A6C34878D82A}">
                    <a16:rowId xmlns:a16="http://schemas.microsoft.com/office/drawing/2014/main" val="3874077488"/>
                  </a:ext>
                </a:extLst>
              </a:tr>
              <a:tr h="440542">
                <a:tc>
                  <a:txBody>
                    <a:bodyPr/>
                    <a:lstStyle/>
                    <a:p>
                      <a:r>
                        <a:rPr lang="en-GB" sz="800" dirty="0"/>
                        <a:t>METR</a:t>
                      </a:r>
                    </a:p>
                  </a:txBody>
                  <a:tcPr marL="43196" marR="43196" marT="21598" marB="21598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Impact of different incentives on returns to investment</a:t>
                      </a:r>
                    </a:p>
                  </a:txBody>
                  <a:tcPr marL="43196" marR="43196" marT="21598" marB="21598"/>
                </a:tc>
                <a:tc>
                  <a:txBody>
                    <a:bodyPr/>
                    <a:lstStyle/>
                    <a:p>
                      <a:pPr marL="88900" indent="-88900">
                        <a:buAutoNum type="arabicPeriod"/>
                      </a:pPr>
                      <a:r>
                        <a:rPr lang="en-GB" sz="800" dirty="0"/>
                        <a:t> P&amp;L, Balance sheets</a:t>
                      </a:r>
                    </a:p>
                    <a:p>
                      <a:pPr marL="88900" indent="-88900">
                        <a:buAutoNum type="arabicPeriod"/>
                      </a:pPr>
                      <a:r>
                        <a:rPr lang="en-GB" sz="800" dirty="0"/>
                        <a:t> CIT returns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800" i="1" dirty="0"/>
                        <a:t>For each company / project</a:t>
                      </a:r>
                    </a:p>
                  </a:txBody>
                  <a:tcPr marL="43196" marR="43196" marT="21598" marB="21598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Effectiveness of incentives</a:t>
                      </a:r>
                    </a:p>
                    <a:p>
                      <a:r>
                        <a:rPr lang="en-GB" sz="800" dirty="0"/>
                        <a:t>Tool for finding alternatives</a:t>
                      </a:r>
                    </a:p>
                  </a:txBody>
                  <a:tcPr marL="43196" marR="43196" marT="21598" marB="21598"/>
                </a:tc>
                <a:extLst>
                  <a:ext uri="{0D108BD9-81ED-4DB2-BD59-A6C34878D82A}">
                    <a16:rowId xmlns:a16="http://schemas.microsoft.com/office/drawing/2014/main" val="3543023116"/>
                  </a:ext>
                </a:extLst>
              </a:tr>
              <a:tr h="440542">
                <a:tc>
                  <a:txBody>
                    <a:bodyPr/>
                    <a:lstStyle/>
                    <a:p>
                      <a:r>
                        <a:rPr lang="en-GB" sz="800" dirty="0"/>
                        <a:t>Econometric model</a:t>
                      </a:r>
                    </a:p>
                  </a:txBody>
                  <a:tcPr marL="43196" marR="43196" marT="21598" marB="21598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What drives FDI choices across various countries</a:t>
                      </a:r>
                    </a:p>
                  </a:txBody>
                  <a:tcPr marL="43196" marR="43196" marT="21598" marB="21598"/>
                </a:tc>
                <a:tc>
                  <a:txBody>
                    <a:bodyPr/>
                    <a:lstStyle/>
                    <a:p>
                      <a:pPr marL="88900" indent="-88900">
                        <a:buAutoNum type="arabicPeriod"/>
                      </a:pPr>
                      <a:r>
                        <a:rPr lang="en-GB" sz="800" dirty="0"/>
                        <a:t> Macro indicators</a:t>
                      </a:r>
                    </a:p>
                    <a:p>
                      <a:pPr marL="88900" indent="-88900">
                        <a:buAutoNum type="arabicPeriod"/>
                      </a:pPr>
                      <a:r>
                        <a:rPr lang="en-GB" sz="800" dirty="0"/>
                        <a:t> Tax rate + incentives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800" i="1" dirty="0"/>
                        <a:t>For each country + over time</a:t>
                      </a:r>
                    </a:p>
                  </a:txBody>
                  <a:tcPr marL="43196" marR="43196" marT="21598" marB="21598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Careful choice of method + specification</a:t>
                      </a:r>
                    </a:p>
                    <a:p>
                      <a:endParaRPr lang="en-GB" sz="800" dirty="0"/>
                    </a:p>
                  </a:txBody>
                  <a:tcPr marL="43196" marR="43196" marT="21598" marB="21598"/>
                </a:tc>
                <a:extLst>
                  <a:ext uri="{0D108BD9-81ED-4DB2-BD59-A6C34878D82A}">
                    <a16:rowId xmlns:a16="http://schemas.microsoft.com/office/drawing/2014/main" val="545750430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C90D85-F4BB-E706-B34D-54886A37D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Monitoring and Evaluating TEs</a:t>
            </a:r>
          </a:p>
        </p:txBody>
      </p:sp>
    </p:spTree>
    <p:extLst>
      <p:ext uri="{BB962C8B-B14F-4D97-AF65-F5344CB8AC3E}">
        <p14:creationId xmlns:p14="http://schemas.microsoft.com/office/powerpoint/2010/main" val="4125953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3" y="582767"/>
            <a:ext cx="2652188" cy="2335563"/>
          </a:xfrm>
        </p:spPr>
        <p:txBody>
          <a:bodyPr>
            <a:normAutofit/>
          </a:bodyPr>
          <a:lstStyle/>
          <a:p>
            <a:r>
              <a:rPr lang="en-US" sz="1100" dirty="0"/>
              <a:t>Namunane </a:t>
            </a:r>
            <a:r>
              <a:rPr lang="en-US" sz="1100" i="1" dirty="0"/>
              <a:t>et al</a:t>
            </a:r>
            <a:r>
              <a:rPr lang="en-US" sz="1100" dirty="0"/>
              <a:t>. (2023)</a:t>
            </a:r>
          </a:p>
          <a:p>
            <a:r>
              <a:rPr lang="en-US" sz="1100" dirty="0"/>
              <a:t>Attempt to understand causal effect of granting a 10-year CIT holiday to strategic investors (21(1)(</a:t>
            </a:r>
            <a:r>
              <a:rPr lang="en-US" sz="1100" dirty="0" err="1"/>
              <a:t>af</a:t>
            </a:r>
            <a:r>
              <a:rPr lang="en-US" sz="1100" dirty="0"/>
              <a:t>). </a:t>
            </a:r>
          </a:p>
          <a:p>
            <a:r>
              <a:rPr lang="en-US" sz="1100" dirty="0"/>
              <a:t>Difference-in-differences analysis</a:t>
            </a:r>
          </a:p>
          <a:p>
            <a:r>
              <a:rPr lang="en-US" sz="1100" dirty="0"/>
              <a:t>Summary of findings:  </a:t>
            </a:r>
          </a:p>
          <a:p>
            <a:endParaRPr lang="en-US" sz="1100" dirty="0"/>
          </a:p>
          <a:p>
            <a:pPr marL="0" indent="0">
              <a:buNone/>
            </a:pPr>
            <a:r>
              <a:rPr lang="en-US" sz="1100" dirty="0"/>
              <a:t>Read online </a:t>
            </a:r>
            <a:r>
              <a:rPr lang="en-US" sz="1100" dirty="0">
                <a:hlinkClick r:id="rId3"/>
              </a:rPr>
              <a:t>here</a:t>
            </a:r>
            <a:r>
              <a:rPr lang="en-US" sz="1100" dirty="0"/>
              <a:t>. </a:t>
            </a:r>
          </a:p>
          <a:p>
            <a:endParaRPr lang="en-US" sz="11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Example of evaluation from Uganda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73DF07-B7CF-D444-CE90-9CB82A6464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" r="524"/>
          <a:stretch/>
        </p:blipFill>
        <p:spPr>
          <a:xfrm>
            <a:off x="3316477" y="432012"/>
            <a:ext cx="1757173" cy="248543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56240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2" y="582767"/>
            <a:ext cx="5086433" cy="2335563"/>
          </a:xfrm>
        </p:spPr>
        <p:txBody>
          <a:bodyPr>
            <a:normAutofit lnSpcReduction="10000"/>
          </a:bodyPr>
          <a:lstStyle/>
          <a:p>
            <a:r>
              <a:rPr lang="en-US" sz="1000" dirty="0"/>
              <a:t>Objective of this incentive is to boost investment. Is this being met? </a:t>
            </a:r>
          </a:p>
          <a:p>
            <a:pPr lvl="1"/>
            <a:r>
              <a:rPr lang="en-US" sz="1000" dirty="0"/>
              <a:t>Hard to say… ~50% beneficiaries are existing firms. </a:t>
            </a:r>
          </a:p>
          <a:p>
            <a:pPr lvl="2"/>
            <a:r>
              <a:rPr lang="en-US" sz="1000" dirty="0"/>
              <a:t>Would they have made the investment anyway? </a:t>
            </a:r>
          </a:p>
          <a:p>
            <a:pPr lvl="2"/>
            <a:r>
              <a:rPr lang="en-US" sz="1000" dirty="0"/>
              <a:t>Shifted timing? </a:t>
            </a:r>
          </a:p>
          <a:p>
            <a:pPr lvl="2"/>
            <a:r>
              <a:rPr lang="en-US" sz="1000" dirty="0"/>
              <a:t>Affected decisions for the marginal investment? </a:t>
            </a:r>
          </a:p>
          <a:p>
            <a:endParaRPr lang="en-US" sz="1000" dirty="0"/>
          </a:p>
          <a:p>
            <a:r>
              <a:rPr lang="en-US" sz="1000" dirty="0"/>
              <a:t>D-</a:t>
            </a:r>
            <a:r>
              <a:rPr lang="en-US" sz="1000" dirty="0" err="1"/>
              <a:t>i</a:t>
            </a:r>
            <a:r>
              <a:rPr lang="en-US" sz="1000" dirty="0"/>
              <a:t>-D analysis found that beneficiaries invested more (fairly obvious result), but didn’t have higher sales, employ more staff or paid higher wages </a:t>
            </a:r>
            <a:r>
              <a:rPr lang="en-US" sz="1000" i="1" dirty="0"/>
              <a:t>vis-à-vis </a:t>
            </a:r>
            <a:r>
              <a:rPr lang="en-US" sz="1000" dirty="0"/>
              <a:t>control group of</a:t>
            </a:r>
            <a:r>
              <a:rPr lang="en-US" sz="1000" i="1" dirty="0"/>
              <a:t> </a:t>
            </a:r>
            <a:r>
              <a:rPr lang="en-US" sz="1000" dirty="0"/>
              <a:t>non-beneficiaries  </a:t>
            </a:r>
            <a:endParaRPr lang="en-US" sz="1100" dirty="0"/>
          </a:p>
          <a:p>
            <a:pPr lvl="1"/>
            <a:r>
              <a:rPr lang="en-US" sz="1000" dirty="0"/>
              <a:t>So, little evidence of positive spillovers. </a:t>
            </a:r>
          </a:p>
          <a:p>
            <a:pPr lvl="1"/>
            <a:r>
              <a:rPr lang="en-US" sz="1000" dirty="0"/>
              <a:t>Difficult at this stage to quantify whether there are net benefits to society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Example of evaluation from Uganda</a:t>
            </a:r>
          </a:p>
        </p:txBody>
      </p:sp>
    </p:spTree>
    <p:extLst>
      <p:ext uri="{BB962C8B-B14F-4D97-AF65-F5344CB8AC3E}">
        <p14:creationId xmlns:p14="http://schemas.microsoft.com/office/powerpoint/2010/main" val="33017695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2" y="582767"/>
            <a:ext cx="5086433" cy="2335563"/>
          </a:xfrm>
        </p:spPr>
        <p:txBody>
          <a:bodyPr>
            <a:normAutofit/>
          </a:bodyPr>
          <a:lstStyle/>
          <a:p>
            <a:r>
              <a:rPr lang="en-US" sz="1000" dirty="0"/>
              <a:t>Furthermore, evidence that beneficiary firms are structurally different from non-beneficiaries. (larger, etc.).  </a:t>
            </a:r>
          </a:p>
          <a:p>
            <a:endParaRPr lang="en-US" sz="1000" dirty="0"/>
          </a:p>
          <a:p>
            <a:r>
              <a:rPr lang="en-US" sz="1000" dirty="0"/>
              <a:t>Used CIT returns. Not sufficient to evaluate. Qualitative and other supporting info would be valuable to help decision-making.</a:t>
            </a:r>
          </a:p>
          <a:p>
            <a:endParaRPr lang="en-US" sz="1000" dirty="0"/>
          </a:p>
          <a:p>
            <a:r>
              <a:rPr lang="en-US" sz="1000" dirty="0"/>
              <a:t>Difficulties in evaluating a 10-year holiday after just a few years. </a:t>
            </a:r>
          </a:p>
          <a:p>
            <a:pPr lvl="1"/>
            <a:r>
              <a:rPr lang="en-US" sz="1000" dirty="0"/>
              <a:t>Net benefits might only be apparent after a longer period</a:t>
            </a:r>
          </a:p>
          <a:p>
            <a:pPr lvl="1"/>
            <a:r>
              <a:rPr lang="en-US" sz="1000" dirty="0"/>
              <a:t>Disruption to economy due to covid</a:t>
            </a:r>
          </a:p>
          <a:p>
            <a:pPr lvl="1"/>
            <a:r>
              <a:rPr lang="en-US" sz="1000" dirty="0"/>
              <a:t>Arguably, descriptive / supporting evidence was the most striking finding!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Example of evaluation from Uganda</a:t>
            </a:r>
          </a:p>
        </p:txBody>
      </p:sp>
    </p:spTree>
    <p:extLst>
      <p:ext uri="{BB962C8B-B14F-4D97-AF65-F5344CB8AC3E}">
        <p14:creationId xmlns:p14="http://schemas.microsoft.com/office/powerpoint/2010/main" val="1600409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100" b="1" dirty="0"/>
              <a:t>Overview</a:t>
            </a:r>
          </a:p>
          <a:p>
            <a:pPr lvl="1"/>
            <a:r>
              <a:rPr lang="en-US" sz="1100" dirty="0"/>
              <a:t>TE evaluation and rationalization</a:t>
            </a:r>
          </a:p>
          <a:p>
            <a:pPr lvl="1"/>
            <a:r>
              <a:rPr lang="en-US" sz="1100" dirty="0"/>
              <a:t>Ugandan context</a:t>
            </a:r>
          </a:p>
          <a:p>
            <a:pPr lvl="1"/>
            <a:r>
              <a:rPr lang="en-US" sz="1100" dirty="0"/>
              <a:t>Main issues and Challenges</a:t>
            </a:r>
          </a:p>
          <a:p>
            <a:r>
              <a:rPr lang="en-US" sz="1100" b="1" dirty="0"/>
              <a:t>Methods</a:t>
            </a:r>
          </a:p>
          <a:p>
            <a:pPr lvl="1"/>
            <a:r>
              <a:rPr lang="en-US" sz="1100" dirty="0"/>
              <a:t>Rwanda</a:t>
            </a:r>
          </a:p>
          <a:p>
            <a:pPr lvl="1"/>
            <a:r>
              <a:rPr lang="en-US" sz="1100" dirty="0"/>
              <a:t>Uganda / others</a:t>
            </a:r>
          </a:p>
          <a:p>
            <a:r>
              <a:rPr lang="en-US" sz="1100" b="1" dirty="0"/>
              <a:t>Demonstration</a:t>
            </a:r>
          </a:p>
          <a:p>
            <a:r>
              <a:rPr lang="en-US" sz="1100" b="1" dirty="0"/>
              <a:t>Distributional Analysis</a:t>
            </a:r>
            <a:r>
              <a:rPr lang="en-US" sz="1100" dirty="0"/>
              <a:t>: Effective Tax Rates and Firm Size </a:t>
            </a:r>
          </a:p>
          <a:p>
            <a:r>
              <a:rPr lang="en-US" sz="1100" b="1" dirty="0"/>
              <a:t>Concluding Remarks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325991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100" dirty="0"/>
              <a:t>Lessons:</a:t>
            </a:r>
          </a:p>
          <a:p>
            <a:pPr lvl="1"/>
            <a:r>
              <a:rPr lang="en-US" sz="1050" dirty="0"/>
              <a:t>Time-consuming / resource intensive</a:t>
            </a:r>
          </a:p>
          <a:p>
            <a:pPr lvl="1"/>
            <a:r>
              <a:rPr lang="en-US" sz="1050" dirty="0"/>
              <a:t>Often difficult to arrive at a clear answer with just one set of data </a:t>
            </a:r>
          </a:p>
          <a:p>
            <a:pPr lvl="1"/>
            <a:r>
              <a:rPr lang="en-US" sz="1050" dirty="0"/>
              <a:t>Qualitative and quantitative analysis can complement one another </a:t>
            </a:r>
          </a:p>
          <a:p>
            <a:pPr lvl="1"/>
            <a:r>
              <a:rPr lang="en-US" sz="1000" dirty="0"/>
              <a:t>Not part of an ‘official’ review process: so where do the findings go?</a:t>
            </a:r>
          </a:p>
          <a:p>
            <a:pPr lvl="1"/>
            <a:r>
              <a:rPr lang="en-US" sz="1000" dirty="0"/>
              <a:t>All very well to want to evaluate or monitor TE, but structures, procedures must be in place for the results to feed into decision making.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Example of evaluation from Uganda</a:t>
            </a:r>
          </a:p>
        </p:txBody>
      </p:sp>
    </p:spTree>
    <p:extLst>
      <p:ext uri="{BB962C8B-B14F-4D97-AF65-F5344CB8AC3E}">
        <p14:creationId xmlns:p14="http://schemas.microsoft.com/office/powerpoint/2010/main" val="40347095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100" dirty="0"/>
              <a:t>Recall the PIT exercise yesterday</a:t>
            </a:r>
          </a:p>
          <a:p>
            <a:pPr lvl="1"/>
            <a:r>
              <a:rPr lang="en-US" sz="1100" dirty="0"/>
              <a:t>Taxpayers receive a $10 tax credit for each dependent child. </a:t>
            </a:r>
          </a:p>
          <a:p>
            <a:pPr lvl="1"/>
            <a:r>
              <a:rPr lang="en-US" sz="1100" dirty="0"/>
              <a:t>We also examined revenue foregone under a $10 tax deduction. </a:t>
            </a:r>
          </a:p>
          <a:p>
            <a:pPr lvl="1"/>
            <a:endParaRPr lang="en-US" sz="1100" dirty="0"/>
          </a:p>
          <a:p>
            <a:r>
              <a:rPr lang="en-US" sz="1100" dirty="0">
                <a:solidFill>
                  <a:srgbClr val="FF0000"/>
                </a:solidFill>
              </a:rPr>
              <a:t>Government of TaxDevLand wants to understand the distributional effects of these two policy options:</a:t>
            </a:r>
          </a:p>
          <a:p>
            <a:pPr lvl="1"/>
            <a:r>
              <a:rPr lang="en-US" sz="1100" i="1" dirty="0">
                <a:solidFill>
                  <a:srgbClr val="FF0000"/>
                </a:solidFill>
              </a:rPr>
              <a:t>Which is more progressive across the spectrum of taxpayers? </a:t>
            </a:r>
            <a:endParaRPr lang="en-US" sz="1100" i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Practical Example PIT</a:t>
            </a:r>
          </a:p>
        </p:txBody>
      </p:sp>
    </p:spTree>
    <p:extLst>
      <p:ext uri="{BB962C8B-B14F-4D97-AF65-F5344CB8AC3E}">
        <p14:creationId xmlns:p14="http://schemas.microsoft.com/office/powerpoint/2010/main" val="22077178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Practical Example PIT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46E0CF-C489-3CA4-3AE4-35F53B48A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373" y="1047136"/>
            <a:ext cx="4295996" cy="1610184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4D4896F-8F89-88B0-FABD-7EDDED36E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3" y="582768"/>
            <a:ext cx="4848676" cy="464368"/>
          </a:xfrm>
        </p:spPr>
        <p:txBody>
          <a:bodyPr>
            <a:normAutofit/>
          </a:bodyPr>
          <a:lstStyle/>
          <a:p>
            <a:r>
              <a:rPr lang="en-US" sz="1100" dirty="0"/>
              <a:t>Examine outcomes by income deciles…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21073291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Monitoring and Evaluating TEs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Practical Demonstration PIT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ED3710-9277-84E0-0717-9114326F63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091" y="529760"/>
            <a:ext cx="3529953" cy="2375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2528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FC3D6A-3A7E-ABB9-BF00-5DCB1D441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Policy objectives:</a:t>
            </a:r>
          </a:p>
          <a:p>
            <a:pPr lvl="1"/>
            <a:r>
              <a:rPr lang="en-GB" dirty="0"/>
              <a:t>Reduce price of bread</a:t>
            </a:r>
          </a:p>
          <a:p>
            <a:pPr lvl="1"/>
            <a:r>
              <a:rPr lang="en-GB" dirty="0"/>
              <a:t>Support food affordability for lower income households</a:t>
            </a:r>
          </a:p>
          <a:p>
            <a:endParaRPr lang="en-GB" dirty="0"/>
          </a:p>
          <a:p>
            <a:r>
              <a:rPr lang="en-GB" i="1" dirty="0"/>
              <a:t>What is the best way of reducing the price of bread? Will it be passed through to consumers?</a:t>
            </a:r>
          </a:p>
          <a:p>
            <a:r>
              <a:rPr lang="en-GB" i="1" dirty="0"/>
              <a:t>Who consumes bread?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156BB7-AAD5-315C-B714-97FDBBDC06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51425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72" b="1" i="0" u="none" strike="noStrike" kern="1200" cap="none" spc="0" normalizeH="0" baseline="0" noProof="0">
                <a:ln>
                  <a:noFill/>
                </a:ln>
                <a:solidFill>
                  <a:srgbClr val="40646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Monitoring and Evaluating TEs</a:t>
            </a:r>
            <a:endParaRPr kumimoji="0" lang="en-US" sz="472" b="1" i="0" u="none" strike="noStrike" kern="1200" cap="none" spc="0" normalizeH="0" baseline="0" noProof="0" dirty="0">
              <a:ln>
                <a:noFill/>
              </a:ln>
              <a:solidFill>
                <a:srgbClr val="40646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084D44B-27D7-C22B-68DF-82C1F8738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GB" dirty="0">
                <a:solidFill>
                  <a:schemeClr val="bg2"/>
                </a:solidFill>
              </a:rPr>
              <a:t>Practical example VAT</a:t>
            </a:r>
          </a:p>
        </p:txBody>
      </p:sp>
    </p:spTree>
    <p:extLst>
      <p:ext uri="{BB962C8B-B14F-4D97-AF65-F5344CB8AC3E}">
        <p14:creationId xmlns:p14="http://schemas.microsoft.com/office/powerpoint/2010/main" val="1065246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rrow: Curved Up 23">
            <a:extLst>
              <a:ext uri="{FF2B5EF4-FFF2-40B4-BE49-F238E27FC236}">
                <a16:creationId xmlns:a16="http://schemas.microsoft.com/office/drawing/2014/main" id="{1F9B909C-2A0B-4C8C-A783-935C6739A734}"/>
              </a:ext>
            </a:extLst>
          </p:cNvPr>
          <p:cNvSpPr/>
          <p:nvPr/>
        </p:nvSpPr>
        <p:spPr>
          <a:xfrm>
            <a:off x="4248766" y="1132386"/>
            <a:ext cx="1187591" cy="307739"/>
          </a:xfrm>
          <a:prstGeom prst="curvedUpArrow">
            <a:avLst/>
          </a:prstGeom>
          <a:noFill/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319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Arial"/>
            </a:endParaRPr>
          </a:p>
        </p:txBody>
      </p:sp>
      <p:sp>
        <p:nvSpPr>
          <p:cNvPr id="23" name="Arrow: Curved Up 22">
            <a:extLst>
              <a:ext uri="{FF2B5EF4-FFF2-40B4-BE49-F238E27FC236}">
                <a16:creationId xmlns:a16="http://schemas.microsoft.com/office/drawing/2014/main" id="{091AB1AC-5840-470D-812B-8984493EAC6F}"/>
              </a:ext>
            </a:extLst>
          </p:cNvPr>
          <p:cNvSpPr/>
          <p:nvPr/>
        </p:nvSpPr>
        <p:spPr>
          <a:xfrm>
            <a:off x="2830382" y="1139446"/>
            <a:ext cx="1353353" cy="307739"/>
          </a:xfrm>
          <a:prstGeom prst="curvedUpArrow">
            <a:avLst/>
          </a:prstGeom>
          <a:noFill/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319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Arial"/>
            </a:endParaRPr>
          </a:p>
        </p:txBody>
      </p:sp>
      <p:sp>
        <p:nvSpPr>
          <p:cNvPr id="5" name="Arrow: Curved Up 4">
            <a:extLst>
              <a:ext uri="{FF2B5EF4-FFF2-40B4-BE49-F238E27FC236}">
                <a16:creationId xmlns:a16="http://schemas.microsoft.com/office/drawing/2014/main" id="{F38D56CC-F3AF-4E91-82D4-DBC3DFDD47E8}"/>
              </a:ext>
            </a:extLst>
          </p:cNvPr>
          <p:cNvSpPr/>
          <p:nvPr/>
        </p:nvSpPr>
        <p:spPr>
          <a:xfrm>
            <a:off x="1238399" y="1132386"/>
            <a:ext cx="1353353" cy="307739"/>
          </a:xfrm>
          <a:prstGeom prst="curvedUpArrow">
            <a:avLst/>
          </a:prstGeom>
          <a:noFill/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319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Arial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9C43E0-6522-42CC-AD0F-708361102A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D48FD1-15DB-4909-A9AE-6A486E9C81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3093" y="3006364"/>
            <a:ext cx="1943814" cy="172505"/>
          </a:xfrm>
        </p:spPr>
        <p:txBody>
          <a:bodyPr/>
          <a:lstStyle/>
          <a:p>
            <a:pPr marL="0" marR="0" lvl="0" indent="0" algn="l" defTabSz="4319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72" b="1" i="0" u="none" strike="noStrike" kern="1200" cap="none" spc="0" normalizeH="0" baseline="0" noProof="0">
                <a:ln>
                  <a:noFill/>
                </a:ln>
                <a:solidFill>
                  <a:srgbClr val="40646D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  <a:sym typeface="Arial"/>
              </a:rPr>
              <a:t>Monitoring and Evaluating TEs</a:t>
            </a:r>
            <a:endParaRPr kumimoji="0" lang="en-US" sz="472" b="1" i="0" u="none" strike="noStrike" kern="1200" cap="none" spc="0" normalizeH="0" baseline="0" noProof="0" dirty="0">
              <a:ln>
                <a:noFill/>
              </a:ln>
              <a:solidFill>
                <a:srgbClr val="40646D"/>
              </a:solidFill>
              <a:effectLst/>
              <a:uLnTx/>
              <a:uFillTx/>
              <a:latin typeface="Arial" panose="020B0604020202020204"/>
              <a:ea typeface="+mn-ea"/>
              <a:cs typeface="Arial"/>
              <a:sym typeface="Arial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F0A622F-8475-445F-A110-2D433A51C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091" y="162147"/>
            <a:ext cx="4503751" cy="270011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defTabSz="324033"/>
            <a:r>
              <a:rPr lang="en-GB" dirty="0">
                <a:solidFill>
                  <a:schemeClr val="bg2"/>
                </a:solidFill>
              </a:rPr>
              <a:t>VAT: Price impact of flour exemption</a:t>
            </a:r>
          </a:p>
        </p:txBody>
      </p:sp>
      <p:pic>
        <p:nvPicPr>
          <p:cNvPr id="1026" name="Picture 2" descr="Farmer Icon Vector Isolated On White Background, Logo Concept Of Farmer  Sign On Transparent Background, Filled Black Symbol Royalty Free Cliparts,  Vectors, And Stock Illustration. Image 111623698.">
            <a:extLst>
              <a:ext uri="{FF2B5EF4-FFF2-40B4-BE49-F238E27FC236}">
                <a16:creationId xmlns:a16="http://schemas.microsoft.com/office/drawing/2014/main" id="{A12259AA-46F6-4009-9FCC-D5E8DA22D8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0" t="15091" r="27113" b="5868"/>
          <a:stretch/>
        </p:blipFill>
        <p:spPr bwMode="auto">
          <a:xfrm>
            <a:off x="968149" y="582895"/>
            <a:ext cx="296940" cy="51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ogo For Rice Mill Clipart - Full Size Clipart (#508264) - PinClipart">
            <a:extLst>
              <a:ext uri="{FF2B5EF4-FFF2-40B4-BE49-F238E27FC236}">
                <a16:creationId xmlns:a16="http://schemas.microsoft.com/office/drawing/2014/main" id="{A07FA617-D626-4B6B-835F-E8519CC09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426" y="582895"/>
            <a:ext cx="545713" cy="51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CB3DD313-488D-481F-BF93-6576188D9264}"/>
              </a:ext>
            </a:extLst>
          </p:cNvPr>
          <p:cNvSpPr/>
          <p:nvPr/>
        </p:nvSpPr>
        <p:spPr>
          <a:xfrm>
            <a:off x="78023" y="1258328"/>
            <a:ext cx="817724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Sales</a:t>
            </a: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E5A47863-6842-47C0-9D89-DC9F9FC8C3D2}"/>
              </a:ext>
            </a:extLst>
          </p:cNvPr>
          <p:cNvSpPr/>
          <p:nvPr/>
        </p:nvSpPr>
        <p:spPr>
          <a:xfrm>
            <a:off x="78023" y="1597075"/>
            <a:ext cx="817724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VAT charged on sales</a:t>
            </a:r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7EE690DD-20BE-497A-BBCC-D64D6D1C602F}"/>
              </a:ext>
            </a:extLst>
          </p:cNvPr>
          <p:cNvSpPr/>
          <p:nvPr/>
        </p:nvSpPr>
        <p:spPr>
          <a:xfrm>
            <a:off x="1524530" y="1258328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200</a:t>
            </a:r>
          </a:p>
        </p:txBody>
      </p:sp>
      <p:sp>
        <p:nvSpPr>
          <p:cNvPr id="12" name="Speech Bubble: Rectangle with Corners Rounded 11">
            <a:extLst>
              <a:ext uri="{FF2B5EF4-FFF2-40B4-BE49-F238E27FC236}">
                <a16:creationId xmlns:a16="http://schemas.microsoft.com/office/drawing/2014/main" id="{5E40F98B-4492-4AD8-8C19-ED7A8B208B97}"/>
              </a:ext>
            </a:extLst>
          </p:cNvPr>
          <p:cNvSpPr/>
          <p:nvPr/>
        </p:nvSpPr>
        <p:spPr>
          <a:xfrm>
            <a:off x="3127727" y="1259465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540</a:t>
            </a:r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1D288557-2AD3-47F7-9E4E-A9E2AF00DDBC}"/>
              </a:ext>
            </a:extLst>
          </p:cNvPr>
          <p:cNvSpPr/>
          <p:nvPr/>
        </p:nvSpPr>
        <p:spPr>
          <a:xfrm>
            <a:off x="4502656" y="1258328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640</a:t>
            </a:r>
          </a:p>
        </p:txBody>
      </p:sp>
      <p:sp>
        <p:nvSpPr>
          <p:cNvPr id="14" name="Speech Bubble: Rectangle with Corners Rounded 13">
            <a:extLst>
              <a:ext uri="{FF2B5EF4-FFF2-40B4-BE49-F238E27FC236}">
                <a16:creationId xmlns:a16="http://schemas.microsoft.com/office/drawing/2014/main" id="{7C5427CA-AA6C-4574-AB91-4A3D6C3A4ED8}"/>
              </a:ext>
            </a:extLst>
          </p:cNvPr>
          <p:cNvSpPr/>
          <p:nvPr/>
        </p:nvSpPr>
        <p:spPr>
          <a:xfrm>
            <a:off x="1524530" y="1597075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40</a:t>
            </a:r>
          </a:p>
        </p:txBody>
      </p:sp>
      <p:sp>
        <p:nvSpPr>
          <p:cNvPr id="15" name="Speech Bubble: Rectangle with Corners Rounded 14">
            <a:extLst>
              <a:ext uri="{FF2B5EF4-FFF2-40B4-BE49-F238E27FC236}">
                <a16:creationId xmlns:a16="http://schemas.microsoft.com/office/drawing/2014/main" id="{8B75F5D3-4180-4F3E-9673-B669751AA39E}"/>
              </a:ext>
            </a:extLst>
          </p:cNvPr>
          <p:cNvSpPr/>
          <p:nvPr/>
        </p:nvSpPr>
        <p:spPr>
          <a:xfrm>
            <a:off x="3127727" y="1598212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0</a:t>
            </a:r>
          </a:p>
        </p:txBody>
      </p:sp>
      <p:sp>
        <p:nvSpPr>
          <p:cNvPr id="16" name="Speech Bubble: Rectangle with Corners Rounded 15">
            <a:extLst>
              <a:ext uri="{FF2B5EF4-FFF2-40B4-BE49-F238E27FC236}">
                <a16:creationId xmlns:a16="http://schemas.microsoft.com/office/drawing/2014/main" id="{10D9D1C9-F3FD-472D-9E1A-B5D9A86C471A}"/>
              </a:ext>
            </a:extLst>
          </p:cNvPr>
          <p:cNvSpPr/>
          <p:nvPr/>
        </p:nvSpPr>
        <p:spPr>
          <a:xfrm>
            <a:off x="4502656" y="1597075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6"/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128</a:t>
            </a:r>
          </a:p>
        </p:txBody>
      </p:sp>
      <p:pic>
        <p:nvPicPr>
          <p:cNvPr id="1034" name="Picture 10" descr="Consumer Icons - Download Free Vector Icons | Noun Project">
            <a:extLst>
              <a:ext uri="{FF2B5EF4-FFF2-40B4-BE49-F238E27FC236}">
                <a16:creationId xmlns:a16="http://schemas.microsoft.com/office/drawing/2014/main" id="{9FEC99A5-DE1B-49F5-8FF7-74C940FAE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333" y="582895"/>
            <a:ext cx="512143" cy="51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Speech Bubble: Rectangle with Corners Rounded 17">
            <a:extLst>
              <a:ext uri="{FF2B5EF4-FFF2-40B4-BE49-F238E27FC236}">
                <a16:creationId xmlns:a16="http://schemas.microsoft.com/office/drawing/2014/main" id="{DAE9EC20-D135-4F85-8280-868BA47A1B88}"/>
              </a:ext>
            </a:extLst>
          </p:cNvPr>
          <p:cNvSpPr/>
          <p:nvPr/>
        </p:nvSpPr>
        <p:spPr>
          <a:xfrm>
            <a:off x="78023" y="1935822"/>
            <a:ext cx="817724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VAT reclaimed by buyer</a:t>
            </a:r>
          </a:p>
        </p:txBody>
      </p:sp>
      <p:sp>
        <p:nvSpPr>
          <p:cNvPr id="19" name="Speech Bubble: Rectangle with Corners Rounded 18">
            <a:extLst>
              <a:ext uri="{FF2B5EF4-FFF2-40B4-BE49-F238E27FC236}">
                <a16:creationId xmlns:a16="http://schemas.microsoft.com/office/drawing/2014/main" id="{35C3C38D-73C1-41C8-AAEA-44D191D411EA}"/>
              </a:ext>
            </a:extLst>
          </p:cNvPr>
          <p:cNvSpPr/>
          <p:nvPr/>
        </p:nvSpPr>
        <p:spPr>
          <a:xfrm>
            <a:off x="1524530" y="1935822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0</a:t>
            </a:r>
          </a:p>
        </p:txBody>
      </p:sp>
      <p:sp>
        <p:nvSpPr>
          <p:cNvPr id="20" name="Speech Bubble: Rectangle with Corners Rounded 19">
            <a:extLst>
              <a:ext uri="{FF2B5EF4-FFF2-40B4-BE49-F238E27FC236}">
                <a16:creationId xmlns:a16="http://schemas.microsoft.com/office/drawing/2014/main" id="{11A39430-00E8-4C23-B096-B89B48862ADB}"/>
              </a:ext>
            </a:extLst>
          </p:cNvPr>
          <p:cNvSpPr/>
          <p:nvPr/>
        </p:nvSpPr>
        <p:spPr>
          <a:xfrm>
            <a:off x="3127727" y="1936959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6"/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0</a:t>
            </a:r>
          </a:p>
        </p:txBody>
      </p:sp>
      <p:sp>
        <p:nvSpPr>
          <p:cNvPr id="21" name="Speech Bubble: Rectangle with Corners Rounded 20">
            <a:extLst>
              <a:ext uri="{FF2B5EF4-FFF2-40B4-BE49-F238E27FC236}">
                <a16:creationId xmlns:a16="http://schemas.microsoft.com/office/drawing/2014/main" id="{AF28C2E9-1A44-4C07-9511-F3738242C1C8}"/>
              </a:ext>
            </a:extLst>
          </p:cNvPr>
          <p:cNvSpPr/>
          <p:nvPr/>
        </p:nvSpPr>
        <p:spPr>
          <a:xfrm>
            <a:off x="4502656" y="1935822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4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0</a:t>
            </a:r>
          </a:p>
        </p:txBody>
      </p:sp>
      <p:sp>
        <p:nvSpPr>
          <p:cNvPr id="25" name="Speech Bubble: Rectangle with Corners Rounded 24">
            <a:extLst>
              <a:ext uri="{FF2B5EF4-FFF2-40B4-BE49-F238E27FC236}">
                <a16:creationId xmlns:a16="http://schemas.microsoft.com/office/drawing/2014/main" id="{5D72E0C1-846D-47AC-8403-678D3491AC6A}"/>
              </a:ext>
            </a:extLst>
          </p:cNvPr>
          <p:cNvSpPr/>
          <p:nvPr/>
        </p:nvSpPr>
        <p:spPr>
          <a:xfrm>
            <a:off x="78023" y="2274569"/>
            <a:ext cx="817724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Net VAT on transaction</a:t>
            </a:r>
          </a:p>
        </p:txBody>
      </p:sp>
      <p:sp>
        <p:nvSpPr>
          <p:cNvPr id="26" name="Speech Bubble: Rectangle with Corners Rounded 25">
            <a:extLst>
              <a:ext uri="{FF2B5EF4-FFF2-40B4-BE49-F238E27FC236}">
                <a16:creationId xmlns:a16="http://schemas.microsoft.com/office/drawing/2014/main" id="{8C430231-5A75-4434-8D84-807ECE19D076}"/>
              </a:ext>
            </a:extLst>
          </p:cNvPr>
          <p:cNvSpPr/>
          <p:nvPr/>
        </p:nvSpPr>
        <p:spPr>
          <a:xfrm>
            <a:off x="1524530" y="2274569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40</a:t>
            </a:r>
          </a:p>
        </p:txBody>
      </p:sp>
      <p:sp>
        <p:nvSpPr>
          <p:cNvPr id="27" name="Speech Bubble: Rectangle with Corners Rounded 26">
            <a:extLst>
              <a:ext uri="{FF2B5EF4-FFF2-40B4-BE49-F238E27FC236}">
                <a16:creationId xmlns:a16="http://schemas.microsoft.com/office/drawing/2014/main" id="{FAE16521-42D8-4DBC-9AD7-F290E227DEFB}"/>
              </a:ext>
            </a:extLst>
          </p:cNvPr>
          <p:cNvSpPr/>
          <p:nvPr/>
        </p:nvSpPr>
        <p:spPr>
          <a:xfrm>
            <a:off x="3127727" y="2275706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0</a:t>
            </a:r>
          </a:p>
        </p:txBody>
      </p:sp>
      <p:sp>
        <p:nvSpPr>
          <p:cNvPr id="28" name="Speech Bubble: Rectangle with Corners Rounded 27">
            <a:extLst>
              <a:ext uri="{FF2B5EF4-FFF2-40B4-BE49-F238E27FC236}">
                <a16:creationId xmlns:a16="http://schemas.microsoft.com/office/drawing/2014/main" id="{9A78104A-5E0C-41AC-9D65-24CB8B33CA15}"/>
              </a:ext>
            </a:extLst>
          </p:cNvPr>
          <p:cNvSpPr/>
          <p:nvPr/>
        </p:nvSpPr>
        <p:spPr>
          <a:xfrm>
            <a:off x="4502656" y="2274569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128</a:t>
            </a:r>
          </a:p>
        </p:txBody>
      </p:sp>
      <p:pic>
        <p:nvPicPr>
          <p:cNvPr id="6" name="Picture 4" descr="Bakery Icon, Simple Style. Illustration par anatolir56 · Creative Fabrica">
            <a:extLst>
              <a:ext uri="{FF2B5EF4-FFF2-40B4-BE49-F238E27FC236}">
                <a16:creationId xmlns:a16="http://schemas.microsoft.com/office/drawing/2014/main" id="{77DA2A0B-ED39-9B2D-E3A2-182B05B7A8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68" t="13764" r="19920" b="14466"/>
          <a:stretch/>
        </p:blipFill>
        <p:spPr bwMode="auto">
          <a:xfrm>
            <a:off x="3861693" y="582895"/>
            <a:ext cx="644082" cy="51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A35EAB1A-6EA2-1309-B229-33B723986D9F}"/>
              </a:ext>
            </a:extLst>
          </p:cNvPr>
          <p:cNvSpPr/>
          <p:nvPr/>
        </p:nvSpPr>
        <p:spPr>
          <a:xfrm>
            <a:off x="78023" y="2613316"/>
            <a:ext cx="817724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Price </a:t>
            </a:r>
            <a:r>
              <a:rPr kumimoji="0" lang="en-GB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inc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 VAT</a:t>
            </a: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1F250AA3-AAE0-AB4E-0300-08CDB08CBB47}"/>
              </a:ext>
            </a:extLst>
          </p:cNvPr>
          <p:cNvSpPr/>
          <p:nvPr/>
        </p:nvSpPr>
        <p:spPr>
          <a:xfrm>
            <a:off x="1524530" y="2613316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240</a:t>
            </a:r>
          </a:p>
        </p:txBody>
      </p:sp>
      <p:sp>
        <p:nvSpPr>
          <p:cNvPr id="17" name="Speech Bubble: Rectangle with Corners Rounded 16">
            <a:extLst>
              <a:ext uri="{FF2B5EF4-FFF2-40B4-BE49-F238E27FC236}">
                <a16:creationId xmlns:a16="http://schemas.microsoft.com/office/drawing/2014/main" id="{AE1316D2-9B6C-6904-F4F7-25CF0AF25983}"/>
              </a:ext>
            </a:extLst>
          </p:cNvPr>
          <p:cNvSpPr/>
          <p:nvPr/>
        </p:nvSpPr>
        <p:spPr>
          <a:xfrm>
            <a:off x="3127727" y="2614452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540</a:t>
            </a:r>
          </a:p>
        </p:txBody>
      </p:sp>
      <p:sp>
        <p:nvSpPr>
          <p:cNvPr id="22" name="Speech Bubble: Rectangle with Corners Rounded 21">
            <a:extLst>
              <a:ext uri="{FF2B5EF4-FFF2-40B4-BE49-F238E27FC236}">
                <a16:creationId xmlns:a16="http://schemas.microsoft.com/office/drawing/2014/main" id="{C311CB83-6C9C-3912-7224-2BB5FDA5A508}"/>
              </a:ext>
            </a:extLst>
          </p:cNvPr>
          <p:cNvSpPr/>
          <p:nvPr/>
        </p:nvSpPr>
        <p:spPr>
          <a:xfrm>
            <a:off x="4502656" y="2613316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768</a:t>
            </a:r>
          </a:p>
        </p:txBody>
      </p:sp>
    </p:spTree>
    <p:extLst>
      <p:ext uri="{BB962C8B-B14F-4D97-AF65-F5344CB8AC3E}">
        <p14:creationId xmlns:p14="http://schemas.microsoft.com/office/powerpoint/2010/main" val="40839973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rrow: Curved Up 23">
            <a:extLst>
              <a:ext uri="{FF2B5EF4-FFF2-40B4-BE49-F238E27FC236}">
                <a16:creationId xmlns:a16="http://schemas.microsoft.com/office/drawing/2014/main" id="{1F9B909C-2A0B-4C8C-A783-935C6739A734}"/>
              </a:ext>
            </a:extLst>
          </p:cNvPr>
          <p:cNvSpPr/>
          <p:nvPr/>
        </p:nvSpPr>
        <p:spPr>
          <a:xfrm>
            <a:off x="4248766" y="1132386"/>
            <a:ext cx="1187591" cy="307739"/>
          </a:xfrm>
          <a:prstGeom prst="curvedUpArrow">
            <a:avLst/>
          </a:prstGeom>
          <a:noFill/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319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Arial"/>
            </a:endParaRPr>
          </a:p>
        </p:txBody>
      </p:sp>
      <p:sp>
        <p:nvSpPr>
          <p:cNvPr id="23" name="Arrow: Curved Up 22">
            <a:extLst>
              <a:ext uri="{FF2B5EF4-FFF2-40B4-BE49-F238E27FC236}">
                <a16:creationId xmlns:a16="http://schemas.microsoft.com/office/drawing/2014/main" id="{091AB1AC-5840-470D-812B-8984493EAC6F}"/>
              </a:ext>
            </a:extLst>
          </p:cNvPr>
          <p:cNvSpPr/>
          <p:nvPr/>
        </p:nvSpPr>
        <p:spPr>
          <a:xfrm>
            <a:off x="2830382" y="1139446"/>
            <a:ext cx="1353353" cy="307739"/>
          </a:xfrm>
          <a:prstGeom prst="curvedUpArrow">
            <a:avLst/>
          </a:prstGeom>
          <a:noFill/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319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Arial"/>
            </a:endParaRPr>
          </a:p>
        </p:txBody>
      </p:sp>
      <p:sp>
        <p:nvSpPr>
          <p:cNvPr id="5" name="Arrow: Curved Up 4">
            <a:extLst>
              <a:ext uri="{FF2B5EF4-FFF2-40B4-BE49-F238E27FC236}">
                <a16:creationId xmlns:a16="http://schemas.microsoft.com/office/drawing/2014/main" id="{F38D56CC-F3AF-4E91-82D4-DBC3DFDD47E8}"/>
              </a:ext>
            </a:extLst>
          </p:cNvPr>
          <p:cNvSpPr/>
          <p:nvPr/>
        </p:nvSpPr>
        <p:spPr>
          <a:xfrm>
            <a:off x="1238399" y="1132386"/>
            <a:ext cx="1353353" cy="307739"/>
          </a:xfrm>
          <a:prstGeom prst="curvedUpArrow">
            <a:avLst/>
          </a:prstGeom>
          <a:noFill/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319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Arial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9C43E0-6522-42CC-AD0F-708361102A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D48FD1-15DB-4909-A9AE-6A486E9C81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3093" y="3011505"/>
            <a:ext cx="1943814" cy="172505"/>
          </a:xfrm>
        </p:spPr>
        <p:txBody>
          <a:bodyPr/>
          <a:lstStyle/>
          <a:p>
            <a:pPr marL="0" marR="0" lvl="0" indent="0" algn="l" defTabSz="4319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72" b="1" i="0" u="none" strike="noStrike" kern="1200" cap="none" spc="0" normalizeH="0" baseline="0" noProof="0">
                <a:ln>
                  <a:noFill/>
                </a:ln>
                <a:solidFill>
                  <a:srgbClr val="40646D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  <a:sym typeface="Arial"/>
              </a:rPr>
              <a:t>Monitoring and Evaluating TEs</a:t>
            </a:r>
            <a:endParaRPr kumimoji="0" lang="en-US" sz="472" b="1" i="0" u="none" strike="noStrike" kern="1200" cap="none" spc="0" normalizeH="0" baseline="0" noProof="0" dirty="0">
              <a:ln>
                <a:noFill/>
              </a:ln>
              <a:solidFill>
                <a:srgbClr val="40646D"/>
              </a:solidFill>
              <a:effectLst/>
              <a:uLnTx/>
              <a:uFillTx/>
              <a:latin typeface="Arial" panose="020B0604020202020204"/>
              <a:ea typeface="+mn-ea"/>
              <a:cs typeface="Arial"/>
              <a:sym typeface="Arial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F0A622F-8475-445F-A110-2D433A51C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091" y="162147"/>
            <a:ext cx="4503751" cy="270011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defTabSz="324033"/>
            <a:r>
              <a:rPr lang="en-GB" dirty="0">
                <a:solidFill>
                  <a:schemeClr val="bg2"/>
                </a:solidFill>
              </a:rPr>
              <a:t>VAT: Price impact of bread exemption</a:t>
            </a:r>
          </a:p>
        </p:txBody>
      </p:sp>
      <p:pic>
        <p:nvPicPr>
          <p:cNvPr id="1026" name="Picture 2" descr="Farmer Icon Vector Isolated On White Background, Logo Concept Of Farmer  Sign On Transparent Background, Filled Black Symbol Royalty Free Cliparts,  Vectors, And Stock Illustration. Image 111623698.">
            <a:extLst>
              <a:ext uri="{FF2B5EF4-FFF2-40B4-BE49-F238E27FC236}">
                <a16:creationId xmlns:a16="http://schemas.microsoft.com/office/drawing/2014/main" id="{A12259AA-46F6-4009-9FCC-D5E8DA22D8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0" t="15091" r="27113" b="5868"/>
          <a:stretch/>
        </p:blipFill>
        <p:spPr bwMode="auto">
          <a:xfrm>
            <a:off x="968149" y="582895"/>
            <a:ext cx="296940" cy="51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ogo For Rice Mill Clipart - Full Size Clipart (#508264) - PinClipart">
            <a:extLst>
              <a:ext uri="{FF2B5EF4-FFF2-40B4-BE49-F238E27FC236}">
                <a16:creationId xmlns:a16="http://schemas.microsoft.com/office/drawing/2014/main" id="{A07FA617-D626-4B6B-835F-E8519CC09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426" y="582895"/>
            <a:ext cx="545713" cy="51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CB3DD313-488D-481F-BF93-6576188D9264}"/>
              </a:ext>
            </a:extLst>
          </p:cNvPr>
          <p:cNvSpPr/>
          <p:nvPr/>
        </p:nvSpPr>
        <p:spPr>
          <a:xfrm>
            <a:off x="78023" y="1258328"/>
            <a:ext cx="817724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Sales</a:t>
            </a: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E5A47863-6842-47C0-9D89-DC9F9FC8C3D2}"/>
              </a:ext>
            </a:extLst>
          </p:cNvPr>
          <p:cNvSpPr/>
          <p:nvPr/>
        </p:nvSpPr>
        <p:spPr>
          <a:xfrm>
            <a:off x="78023" y="1597075"/>
            <a:ext cx="817724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VAT charged on sales</a:t>
            </a:r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7EE690DD-20BE-497A-BBCC-D64D6D1C602F}"/>
              </a:ext>
            </a:extLst>
          </p:cNvPr>
          <p:cNvSpPr/>
          <p:nvPr/>
        </p:nvSpPr>
        <p:spPr>
          <a:xfrm>
            <a:off x="1524530" y="1258328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200</a:t>
            </a:r>
          </a:p>
        </p:txBody>
      </p:sp>
      <p:sp>
        <p:nvSpPr>
          <p:cNvPr id="12" name="Speech Bubble: Rectangle with Corners Rounded 11">
            <a:extLst>
              <a:ext uri="{FF2B5EF4-FFF2-40B4-BE49-F238E27FC236}">
                <a16:creationId xmlns:a16="http://schemas.microsoft.com/office/drawing/2014/main" id="{5E40F98B-4492-4AD8-8C19-ED7A8B208B97}"/>
              </a:ext>
            </a:extLst>
          </p:cNvPr>
          <p:cNvSpPr/>
          <p:nvPr/>
        </p:nvSpPr>
        <p:spPr>
          <a:xfrm>
            <a:off x="3127727" y="1259465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500</a:t>
            </a:r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1D288557-2AD3-47F7-9E4E-A9E2AF00DDBC}"/>
              </a:ext>
            </a:extLst>
          </p:cNvPr>
          <p:cNvSpPr/>
          <p:nvPr/>
        </p:nvSpPr>
        <p:spPr>
          <a:xfrm>
            <a:off x="4502656" y="1258328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700</a:t>
            </a:r>
          </a:p>
        </p:txBody>
      </p:sp>
      <p:sp>
        <p:nvSpPr>
          <p:cNvPr id="14" name="Speech Bubble: Rectangle with Corners Rounded 13">
            <a:extLst>
              <a:ext uri="{FF2B5EF4-FFF2-40B4-BE49-F238E27FC236}">
                <a16:creationId xmlns:a16="http://schemas.microsoft.com/office/drawing/2014/main" id="{7C5427CA-AA6C-4574-AB91-4A3D6C3A4ED8}"/>
              </a:ext>
            </a:extLst>
          </p:cNvPr>
          <p:cNvSpPr/>
          <p:nvPr/>
        </p:nvSpPr>
        <p:spPr>
          <a:xfrm>
            <a:off x="1524530" y="1597075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40</a:t>
            </a:r>
          </a:p>
        </p:txBody>
      </p:sp>
      <p:sp>
        <p:nvSpPr>
          <p:cNvPr id="15" name="Speech Bubble: Rectangle with Corners Rounded 14">
            <a:extLst>
              <a:ext uri="{FF2B5EF4-FFF2-40B4-BE49-F238E27FC236}">
                <a16:creationId xmlns:a16="http://schemas.microsoft.com/office/drawing/2014/main" id="{8B75F5D3-4180-4F3E-9673-B669751AA39E}"/>
              </a:ext>
            </a:extLst>
          </p:cNvPr>
          <p:cNvSpPr/>
          <p:nvPr/>
        </p:nvSpPr>
        <p:spPr>
          <a:xfrm>
            <a:off x="3127727" y="1598212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100</a:t>
            </a:r>
          </a:p>
        </p:txBody>
      </p:sp>
      <p:sp>
        <p:nvSpPr>
          <p:cNvPr id="16" name="Speech Bubble: Rectangle with Corners Rounded 15">
            <a:extLst>
              <a:ext uri="{FF2B5EF4-FFF2-40B4-BE49-F238E27FC236}">
                <a16:creationId xmlns:a16="http://schemas.microsoft.com/office/drawing/2014/main" id="{10D9D1C9-F3FD-472D-9E1A-B5D9A86C471A}"/>
              </a:ext>
            </a:extLst>
          </p:cNvPr>
          <p:cNvSpPr/>
          <p:nvPr/>
        </p:nvSpPr>
        <p:spPr>
          <a:xfrm>
            <a:off x="4502656" y="1597075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6"/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0</a:t>
            </a:r>
          </a:p>
        </p:txBody>
      </p:sp>
      <p:pic>
        <p:nvPicPr>
          <p:cNvPr id="1034" name="Picture 10" descr="Consumer Icons - Download Free Vector Icons | Noun Project">
            <a:extLst>
              <a:ext uri="{FF2B5EF4-FFF2-40B4-BE49-F238E27FC236}">
                <a16:creationId xmlns:a16="http://schemas.microsoft.com/office/drawing/2014/main" id="{9FEC99A5-DE1B-49F5-8FF7-74C940FAE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333" y="582895"/>
            <a:ext cx="512143" cy="51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Speech Bubble: Rectangle with Corners Rounded 17">
            <a:extLst>
              <a:ext uri="{FF2B5EF4-FFF2-40B4-BE49-F238E27FC236}">
                <a16:creationId xmlns:a16="http://schemas.microsoft.com/office/drawing/2014/main" id="{DAE9EC20-D135-4F85-8280-868BA47A1B88}"/>
              </a:ext>
            </a:extLst>
          </p:cNvPr>
          <p:cNvSpPr/>
          <p:nvPr/>
        </p:nvSpPr>
        <p:spPr>
          <a:xfrm>
            <a:off x="78023" y="1935822"/>
            <a:ext cx="817724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VAT reclaimed by buyer</a:t>
            </a:r>
          </a:p>
        </p:txBody>
      </p:sp>
      <p:sp>
        <p:nvSpPr>
          <p:cNvPr id="19" name="Speech Bubble: Rectangle with Corners Rounded 18">
            <a:extLst>
              <a:ext uri="{FF2B5EF4-FFF2-40B4-BE49-F238E27FC236}">
                <a16:creationId xmlns:a16="http://schemas.microsoft.com/office/drawing/2014/main" id="{35C3C38D-73C1-41C8-AAEA-44D191D411EA}"/>
              </a:ext>
            </a:extLst>
          </p:cNvPr>
          <p:cNvSpPr/>
          <p:nvPr/>
        </p:nvSpPr>
        <p:spPr>
          <a:xfrm>
            <a:off x="1524530" y="1935822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40</a:t>
            </a:r>
          </a:p>
        </p:txBody>
      </p:sp>
      <p:sp>
        <p:nvSpPr>
          <p:cNvPr id="20" name="Speech Bubble: Rectangle with Corners Rounded 19">
            <a:extLst>
              <a:ext uri="{FF2B5EF4-FFF2-40B4-BE49-F238E27FC236}">
                <a16:creationId xmlns:a16="http://schemas.microsoft.com/office/drawing/2014/main" id="{11A39430-00E8-4C23-B096-B89B48862ADB}"/>
              </a:ext>
            </a:extLst>
          </p:cNvPr>
          <p:cNvSpPr/>
          <p:nvPr/>
        </p:nvSpPr>
        <p:spPr>
          <a:xfrm>
            <a:off x="3127727" y="1936959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6"/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0</a:t>
            </a:r>
          </a:p>
        </p:txBody>
      </p:sp>
      <p:sp>
        <p:nvSpPr>
          <p:cNvPr id="21" name="Speech Bubble: Rectangle with Corners Rounded 20">
            <a:extLst>
              <a:ext uri="{FF2B5EF4-FFF2-40B4-BE49-F238E27FC236}">
                <a16:creationId xmlns:a16="http://schemas.microsoft.com/office/drawing/2014/main" id="{AF28C2E9-1A44-4C07-9511-F3738242C1C8}"/>
              </a:ext>
            </a:extLst>
          </p:cNvPr>
          <p:cNvSpPr/>
          <p:nvPr/>
        </p:nvSpPr>
        <p:spPr>
          <a:xfrm>
            <a:off x="4502656" y="1935822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4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0</a:t>
            </a:r>
          </a:p>
        </p:txBody>
      </p:sp>
      <p:sp>
        <p:nvSpPr>
          <p:cNvPr id="25" name="Speech Bubble: Rectangle with Corners Rounded 24">
            <a:extLst>
              <a:ext uri="{FF2B5EF4-FFF2-40B4-BE49-F238E27FC236}">
                <a16:creationId xmlns:a16="http://schemas.microsoft.com/office/drawing/2014/main" id="{5D72E0C1-846D-47AC-8403-678D3491AC6A}"/>
              </a:ext>
            </a:extLst>
          </p:cNvPr>
          <p:cNvSpPr/>
          <p:nvPr/>
        </p:nvSpPr>
        <p:spPr>
          <a:xfrm>
            <a:off x="78023" y="2274569"/>
            <a:ext cx="817724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Net VAT on transaction</a:t>
            </a:r>
          </a:p>
        </p:txBody>
      </p:sp>
      <p:sp>
        <p:nvSpPr>
          <p:cNvPr id="26" name="Speech Bubble: Rectangle with Corners Rounded 25">
            <a:extLst>
              <a:ext uri="{FF2B5EF4-FFF2-40B4-BE49-F238E27FC236}">
                <a16:creationId xmlns:a16="http://schemas.microsoft.com/office/drawing/2014/main" id="{8C430231-5A75-4434-8D84-807ECE19D076}"/>
              </a:ext>
            </a:extLst>
          </p:cNvPr>
          <p:cNvSpPr/>
          <p:nvPr/>
        </p:nvSpPr>
        <p:spPr>
          <a:xfrm>
            <a:off x="1524530" y="2274569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0</a:t>
            </a:r>
          </a:p>
        </p:txBody>
      </p:sp>
      <p:sp>
        <p:nvSpPr>
          <p:cNvPr id="27" name="Speech Bubble: Rectangle with Corners Rounded 26">
            <a:extLst>
              <a:ext uri="{FF2B5EF4-FFF2-40B4-BE49-F238E27FC236}">
                <a16:creationId xmlns:a16="http://schemas.microsoft.com/office/drawing/2014/main" id="{FAE16521-42D8-4DBC-9AD7-F290E227DEFB}"/>
              </a:ext>
            </a:extLst>
          </p:cNvPr>
          <p:cNvSpPr/>
          <p:nvPr/>
        </p:nvSpPr>
        <p:spPr>
          <a:xfrm>
            <a:off x="3127727" y="2275706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0</a:t>
            </a:r>
          </a:p>
        </p:txBody>
      </p:sp>
      <p:sp>
        <p:nvSpPr>
          <p:cNvPr id="28" name="Speech Bubble: Rectangle with Corners Rounded 27">
            <a:extLst>
              <a:ext uri="{FF2B5EF4-FFF2-40B4-BE49-F238E27FC236}">
                <a16:creationId xmlns:a16="http://schemas.microsoft.com/office/drawing/2014/main" id="{9A78104A-5E0C-41AC-9D65-24CB8B33CA15}"/>
              </a:ext>
            </a:extLst>
          </p:cNvPr>
          <p:cNvSpPr/>
          <p:nvPr/>
        </p:nvSpPr>
        <p:spPr>
          <a:xfrm>
            <a:off x="4502656" y="2274569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0</a:t>
            </a:r>
          </a:p>
        </p:txBody>
      </p:sp>
      <p:pic>
        <p:nvPicPr>
          <p:cNvPr id="6" name="Picture 4" descr="Bakery Icon, Simple Style. Illustration par anatolir56 · Creative Fabrica">
            <a:extLst>
              <a:ext uri="{FF2B5EF4-FFF2-40B4-BE49-F238E27FC236}">
                <a16:creationId xmlns:a16="http://schemas.microsoft.com/office/drawing/2014/main" id="{77DA2A0B-ED39-9B2D-E3A2-182B05B7A8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68" t="13764" r="19920" b="14466"/>
          <a:stretch/>
        </p:blipFill>
        <p:spPr bwMode="auto">
          <a:xfrm>
            <a:off x="3861693" y="582895"/>
            <a:ext cx="644082" cy="51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A35EAB1A-6EA2-1309-B229-33B723986D9F}"/>
              </a:ext>
            </a:extLst>
          </p:cNvPr>
          <p:cNvSpPr/>
          <p:nvPr/>
        </p:nvSpPr>
        <p:spPr>
          <a:xfrm>
            <a:off x="78023" y="2613316"/>
            <a:ext cx="817724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Price </a:t>
            </a:r>
            <a:r>
              <a:rPr kumimoji="0" lang="en-GB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inc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 VAT</a:t>
            </a: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1F250AA3-AAE0-AB4E-0300-08CDB08CBB47}"/>
              </a:ext>
            </a:extLst>
          </p:cNvPr>
          <p:cNvSpPr/>
          <p:nvPr/>
        </p:nvSpPr>
        <p:spPr>
          <a:xfrm>
            <a:off x="1524530" y="2613316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240</a:t>
            </a:r>
          </a:p>
        </p:txBody>
      </p:sp>
      <p:sp>
        <p:nvSpPr>
          <p:cNvPr id="17" name="Speech Bubble: Rectangle with Corners Rounded 16">
            <a:extLst>
              <a:ext uri="{FF2B5EF4-FFF2-40B4-BE49-F238E27FC236}">
                <a16:creationId xmlns:a16="http://schemas.microsoft.com/office/drawing/2014/main" id="{AE1316D2-9B6C-6904-F4F7-25CF0AF25983}"/>
              </a:ext>
            </a:extLst>
          </p:cNvPr>
          <p:cNvSpPr/>
          <p:nvPr/>
        </p:nvSpPr>
        <p:spPr>
          <a:xfrm>
            <a:off x="3127727" y="2614452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600</a:t>
            </a:r>
          </a:p>
        </p:txBody>
      </p:sp>
      <p:sp>
        <p:nvSpPr>
          <p:cNvPr id="22" name="Speech Bubble: Rectangle with Corners Rounded 21">
            <a:extLst>
              <a:ext uri="{FF2B5EF4-FFF2-40B4-BE49-F238E27FC236}">
                <a16:creationId xmlns:a16="http://schemas.microsoft.com/office/drawing/2014/main" id="{C311CB83-6C9C-3912-7224-2BB5FDA5A508}"/>
              </a:ext>
            </a:extLst>
          </p:cNvPr>
          <p:cNvSpPr/>
          <p:nvPr/>
        </p:nvSpPr>
        <p:spPr>
          <a:xfrm>
            <a:off x="4502656" y="2613316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700</a:t>
            </a:r>
          </a:p>
        </p:txBody>
      </p:sp>
    </p:spTree>
    <p:extLst>
      <p:ext uri="{BB962C8B-B14F-4D97-AF65-F5344CB8AC3E}">
        <p14:creationId xmlns:p14="http://schemas.microsoft.com/office/powerpoint/2010/main" val="42700717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rrow: Curved Up 23">
            <a:extLst>
              <a:ext uri="{FF2B5EF4-FFF2-40B4-BE49-F238E27FC236}">
                <a16:creationId xmlns:a16="http://schemas.microsoft.com/office/drawing/2014/main" id="{1F9B909C-2A0B-4C8C-A783-935C6739A734}"/>
              </a:ext>
            </a:extLst>
          </p:cNvPr>
          <p:cNvSpPr/>
          <p:nvPr/>
        </p:nvSpPr>
        <p:spPr>
          <a:xfrm>
            <a:off x="4248766" y="1132386"/>
            <a:ext cx="1187591" cy="307739"/>
          </a:xfrm>
          <a:prstGeom prst="curvedUpArrow">
            <a:avLst/>
          </a:prstGeom>
          <a:noFill/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319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Arial"/>
            </a:endParaRPr>
          </a:p>
        </p:txBody>
      </p:sp>
      <p:sp>
        <p:nvSpPr>
          <p:cNvPr id="23" name="Arrow: Curved Up 22">
            <a:extLst>
              <a:ext uri="{FF2B5EF4-FFF2-40B4-BE49-F238E27FC236}">
                <a16:creationId xmlns:a16="http://schemas.microsoft.com/office/drawing/2014/main" id="{091AB1AC-5840-470D-812B-8984493EAC6F}"/>
              </a:ext>
            </a:extLst>
          </p:cNvPr>
          <p:cNvSpPr/>
          <p:nvPr/>
        </p:nvSpPr>
        <p:spPr>
          <a:xfrm>
            <a:off x="2830382" y="1139446"/>
            <a:ext cx="1353353" cy="307739"/>
          </a:xfrm>
          <a:prstGeom prst="curvedUpArrow">
            <a:avLst/>
          </a:prstGeom>
          <a:noFill/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319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Arial"/>
            </a:endParaRPr>
          </a:p>
        </p:txBody>
      </p:sp>
      <p:sp>
        <p:nvSpPr>
          <p:cNvPr id="5" name="Arrow: Curved Up 4">
            <a:extLst>
              <a:ext uri="{FF2B5EF4-FFF2-40B4-BE49-F238E27FC236}">
                <a16:creationId xmlns:a16="http://schemas.microsoft.com/office/drawing/2014/main" id="{F38D56CC-F3AF-4E91-82D4-DBC3DFDD47E8}"/>
              </a:ext>
            </a:extLst>
          </p:cNvPr>
          <p:cNvSpPr/>
          <p:nvPr/>
        </p:nvSpPr>
        <p:spPr>
          <a:xfrm>
            <a:off x="1238399" y="1132386"/>
            <a:ext cx="1353353" cy="307739"/>
          </a:xfrm>
          <a:prstGeom prst="curvedUpArrow">
            <a:avLst/>
          </a:prstGeom>
          <a:noFill/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319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Arial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9C43E0-6522-42CC-AD0F-708361102A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D48FD1-15DB-4909-A9AE-6A486E9C81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7486" y="3011505"/>
            <a:ext cx="1943814" cy="172505"/>
          </a:xfrm>
        </p:spPr>
        <p:txBody>
          <a:bodyPr/>
          <a:lstStyle/>
          <a:p>
            <a:pPr marL="0" marR="0" lvl="0" indent="0" algn="l" defTabSz="4319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72" b="1" i="0" u="none" strike="noStrike" kern="1200" cap="none" spc="0" normalizeH="0" baseline="0" noProof="0">
                <a:ln>
                  <a:noFill/>
                </a:ln>
                <a:solidFill>
                  <a:srgbClr val="40646D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  <a:sym typeface="Arial"/>
              </a:rPr>
              <a:t>Monitoring and Evaluating TEs</a:t>
            </a:r>
            <a:endParaRPr kumimoji="0" lang="en-US" sz="472" b="1" i="0" u="none" strike="noStrike" kern="1200" cap="none" spc="0" normalizeH="0" baseline="0" noProof="0" dirty="0">
              <a:ln>
                <a:noFill/>
              </a:ln>
              <a:solidFill>
                <a:srgbClr val="40646D"/>
              </a:solidFill>
              <a:effectLst/>
              <a:uLnTx/>
              <a:uFillTx/>
              <a:latin typeface="Arial" panose="020B0604020202020204"/>
              <a:ea typeface="+mn-ea"/>
              <a:cs typeface="Arial"/>
              <a:sym typeface="Arial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F0A622F-8475-445F-A110-2D433A51C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091" y="162147"/>
            <a:ext cx="4503751" cy="270011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defTabSz="324033"/>
            <a:r>
              <a:rPr lang="en-GB" dirty="0">
                <a:solidFill>
                  <a:schemeClr val="bg2"/>
                </a:solidFill>
              </a:rPr>
              <a:t>VAT: Price impact of bread zero-rating</a:t>
            </a:r>
          </a:p>
        </p:txBody>
      </p:sp>
      <p:pic>
        <p:nvPicPr>
          <p:cNvPr id="1026" name="Picture 2" descr="Farmer Icon Vector Isolated On White Background, Logo Concept Of Farmer  Sign On Transparent Background, Filled Black Symbol Royalty Free Cliparts,  Vectors, And Stock Illustration. Image 111623698.">
            <a:extLst>
              <a:ext uri="{FF2B5EF4-FFF2-40B4-BE49-F238E27FC236}">
                <a16:creationId xmlns:a16="http://schemas.microsoft.com/office/drawing/2014/main" id="{A12259AA-46F6-4009-9FCC-D5E8DA22D8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0" t="15091" r="27113" b="5868"/>
          <a:stretch/>
        </p:blipFill>
        <p:spPr bwMode="auto">
          <a:xfrm>
            <a:off x="968149" y="582895"/>
            <a:ext cx="296940" cy="51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ogo For Rice Mill Clipart - Full Size Clipart (#508264) - PinClipart">
            <a:extLst>
              <a:ext uri="{FF2B5EF4-FFF2-40B4-BE49-F238E27FC236}">
                <a16:creationId xmlns:a16="http://schemas.microsoft.com/office/drawing/2014/main" id="{A07FA617-D626-4B6B-835F-E8519CC09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426" y="582895"/>
            <a:ext cx="545713" cy="51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CB3DD313-488D-481F-BF93-6576188D9264}"/>
              </a:ext>
            </a:extLst>
          </p:cNvPr>
          <p:cNvSpPr/>
          <p:nvPr/>
        </p:nvSpPr>
        <p:spPr>
          <a:xfrm>
            <a:off x="78023" y="1258328"/>
            <a:ext cx="817724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Sales</a:t>
            </a: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E5A47863-6842-47C0-9D89-DC9F9FC8C3D2}"/>
              </a:ext>
            </a:extLst>
          </p:cNvPr>
          <p:cNvSpPr/>
          <p:nvPr/>
        </p:nvSpPr>
        <p:spPr>
          <a:xfrm>
            <a:off x="78023" y="1597075"/>
            <a:ext cx="817724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VAT charged on sales</a:t>
            </a:r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7EE690DD-20BE-497A-BBCC-D64D6D1C602F}"/>
              </a:ext>
            </a:extLst>
          </p:cNvPr>
          <p:cNvSpPr/>
          <p:nvPr/>
        </p:nvSpPr>
        <p:spPr>
          <a:xfrm>
            <a:off x="1524530" y="1258328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200</a:t>
            </a:r>
          </a:p>
        </p:txBody>
      </p:sp>
      <p:sp>
        <p:nvSpPr>
          <p:cNvPr id="12" name="Speech Bubble: Rectangle with Corners Rounded 11">
            <a:extLst>
              <a:ext uri="{FF2B5EF4-FFF2-40B4-BE49-F238E27FC236}">
                <a16:creationId xmlns:a16="http://schemas.microsoft.com/office/drawing/2014/main" id="{5E40F98B-4492-4AD8-8C19-ED7A8B208B97}"/>
              </a:ext>
            </a:extLst>
          </p:cNvPr>
          <p:cNvSpPr/>
          <p:nvPr/>
        </p:nvSpPr>
        <p:spPr>
          <a:xfrm>
            <a:off x="3127727" y="1259465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500</a:t>
            </a:r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1D288557-2AD3-47F7-9E4E-A9E2AF00DDBC}"/>
              </a:ext>
            </a:extLst>
          </p:cNvPr>
          <p:cNvSpPr/>
          <p:nvPr/>
        </p:nvSpPr>
        <p:spPr>
          <a:xfrm>
            <a:off x="4502656" y="1258328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600</a:t>
            </a:r>
          </a:p>
        </p:txBody>
      </p:sp>
      <p:sp>
        <p:nvSpPr>
          <p:cNvPr id="14" name="Speech Bubble: Rectangle with Corners Rounded 13">
            <a:extLst>
              <a:ext uri="{FF2B5EF4-FFF2-40B4-BE49-F238E27FC236}">
                <a16:creationId xmlns:a16="http://schemas.microsoft.com/office/drawing/2014/main" id="{7C5427CA-AA6C-4574-AB91-4A3D6C3A4ED8}"/>
              </a:ext>
            </a:extLst>
          </p:cNvPr>
          <p:cNvSpPr/>
          <p:nvPr/>
        </p:nvSpPr>
        <p:spPr>
          <a:xfrm>
            <a:off x="1524530" y="1597075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40</a:t>
            </a:r>
          </a:p>
        </p:txBody>
      </p:sp>
      <p:sp>
        <p:nvSpPr>
          <p:cNvPr id="15" name="Speech Bubble: Rectangle with Corners Rounded 14">
            <a:extLst>
              <a:ext uri="{FF2B5EF4-FFF2-40B4-BE49-F238E27FC236}">
                <a16:creationId xmlns:a16="http://schemas.microsoft.com/office/drawing/2014/main" id="{8B75F5D3-4180-4F3E-9673-B669751AA39E}"/>
              </a:ext>
            </a:extLst>
          </p:cNvPr>
          <p:cNvSpPr/>
          <p:nvPr/>
        </p:nvSpPr>
        <p:spPr>
          <a:xfrm>
            <a:off x="3127727" y="1598212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100</a:t>
            </a:r>
          </a:p>
        </p:txBody>
      </p:sp>
      <p:sp>
        <p:nvSpPr>
          <p:cNvPr id="16" name="Speech Bubble: Rectangle with Corners Rounded 15">
            <a:extLst>
              <a:ext uri="{FF2B5EF4-FFF2-40B4-BE49-F238E27FC236}">
                <a16:creationId xmlns:a16="http://schemas.microsoft.com/office/drawing/2014/main" id="{10D9D1C9-F3FD-472D-9E1A-B5D9A86C471A}"/>
              </a:ext>
            </a:extLst>
          </p:cNvPr>
          <p:cNvSpPr/>
          <p:nvPr/>
        </p:nvSpPr>
        <p:spPr>
          <a:xfrm>
            <a:off x="4502656" y="1597075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6"/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0</a:t>
            </a:r>
          </a:p>
        </p:txBody>
      </p:sp>
      <p:pic>
        <p:nvPicPr>
          <p:cNvPr id="1034" name="Picture 10" descr="Consumer Icons - Download Free Vector Icons | Noun Project">
            <a:extLst>
              <a:ext uri="{FF2B5EF4-FFF2-40B4-BE49-F238E27FC236}">
                <a16:creationId xmlns:a16="http://schemas.microsoft.com/office/drawing/2014/main" id="{9FEC99A5-DE1B-49F5-8FF7-74C940FAE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333" y="582895"/>
            <a:ext cx="512143" cy="51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Speech Bubble: Rectangle with Corners Rounded 17">
            <a:extLst>
              <a:ext uri="{FF2B5EF4-FFF2-40B4-BE49-F238E27FC236}">
                <a16:creationId xmlns:a16="http://schemas.microsoft.com/office/drawing/2014/main" id="{DAE9EC20-D135-4F85-8280-868BA47A1B88}"/>
              </a:ext>
            </a:extLst>
          </p:cNvPr>
          <p:cNvSpPr/>
          <p:nvPr/>
        </p:nvSpPr>
        <p:spPr>
          <a:xfrm>
            <a:off x="78023" y="1935822"/>
            <a:ext cx="817724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VAT reclaimed by buyer</a:t>
            </a:r>
          </a:p>
        </p:txBody>
      </p:sp>
      <p:sp>
        <p:nvSpPr>
          <p:cNvPr id="19" name="Speech Bubble: Rectangle with Corners Rounded 18">
            <a:extLst>
              <a:ext uri="{FF2B5EF4-FFF2-40B4-BE49-F238E27FC236}">
                <a16:creationId xmlns:a16="http://schemas.microsoft.com/office/drawing/2014/main" id="{35C3C38D-73C1-41C8-AAEA-44D191D411EA}"/>
              </a:ext>
            </a:extLst>
          </p:cNvPr>
          <p:cNvSpPr/>
          <p:nvPr/>
        </p:nvSpPr>
        <p:spPr>
          <a:xfrm>
            <a:off x="1524530" y="1935822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40</a:t>
            </a:r>
          </a:p>
        </p:txBody>
      </p:sp>
      <p:sp>
        <p:nvSpPr>
          <p:cNvPr id="20" name="Speech Bubble: Rectangle with Corners Rounded 19">
            <a:extLst>
              <a:ext uri="{FF2B5EF4-FFF2-40B4-BE49-F238E27FC236}">
                <a16:creationId xmlns:a16="http://schemas.microsoft.com/office/drawing/2014/main" id="{11A39430-00E8-4C23-B096-B89B48862ADB}"/>
              </a:ext>
            </a:extLst>
          </p:cNvPr>
          <p:cNvSpPr/>
          <p:nvPr/>
        </p:nvSpPr>
        <p:spPr>
          <a:xfrm>
            <a:off x="3127727" y="1936959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6"/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100</a:t>
            </a:r>
          </a:p>
        </p:txBody>
      </p:sp>
      <p:sp>
        <p:nvSpPr>
          <p:cNvPr id="21" name="Speech Bubble: Rectangle with Corners Rounded 20">
            <a:extLst>
              <a:ext uri="{FF2B5EF4-FFF2-40B4-BE49-F238E27FC236}">
                <a16:creationId xmlns:a16="http://schemas.microsoft.com/office/drawing/2014/main" id="{AF28C2E9-1A44-4C07-9511-F3738242C1C8}"/>
              </a:ext>
            </a:extLst>
          </p:cNvPr>
          <p:cNvSpPr/>
          <p:nvPr/>
        </p:nvSpPr>
        <p:spPr>
          <a:xfrm>
            <a:off x="4502656" y="1935822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accent4"/>
          </a:solidFill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0</a:t>
            </a:r>
          </a:p>
        </p:txBody>
      </p:sp>
      <p:sp>
        <p:nvSpPr>
          <p:cNvPr id="25" name="Speech Bubble: Rectangle with Corners Rounded 24">
            <a:extLst>
              <a:ext uri="{FF2B5EF4-FFF2-40B4-BE49-F238E27FC236}">
                <a16:creationId xmlns:a16="http://schemas.microsoft.com/office/drawing/2014/main" id="{5D72E0C1-846D-47AC-8403-678D3491AC6A}"/>
              </a:ext>
            </a:extLst>
          </p:cNvPr>
          <p:cNvSpPr/>
          <p:nvPr/>
        </p:nvSpPr>
        <p:spPr>
          <a:xfrm>
            <a:off x="78023" y="2274569"/>
            <a:ext cx="817724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Net VAT on transaction</a:t>
            </a:r>
          </a:p>
        </p:txBody>
      </p:sp>
      <p:sp>
        <p:nvSpPr>
          <p:cNvPr id="26" name="Speech Bubble: Rectangle with Corners Rounded 25">
            <a:extLst>
              <a:ext uri="{FF2B5EF4-FFF2-40B4-BE49-F238E27FC236}">
                <a16:creationId xmlns:a16="http://schemas.microsoft.com/office/drawing/2014/main" id="{8C430231-5A75-4434-8D84-807ECE19D076}"/>
              </a:ext>
            </a:extLst>
          </p:cNvPr>
          <p:cNvSpPr/>
          <p:nvPr/>
        </p:nvSpPr>
        <p:spPr>
          <a:xfrm>
            <a:off x="1524530" y="2274569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0</a:t>
            </a:r>
          </a:p>
        </p:txBody>
      </p:sp>
      <p:sp>
        <p:nvSpPr>
          <p:cNvPr id="27" name="Speech Bubble: Rectangle with Corners Rounded 26">
            <a:extLst>
              <a:ext uri="{FF2B5EF4-FFF2-40B4-BE49-F238E27FC236}">
                <a16:creationId xmlns:a16="http://schemas.microsoft.com/office/drawing/2014/main" id="{FAE16521-42D8-4DBC-9AD7-F290E227DEFB}"/>
              </a:ext>
            </a:extLst>
          </p:cNvPr>
          <p:cNvSpPr/>
          <p:nvPr/>
        </p:nvSpPr>
        <p:spPr>
          <a:xfrm>
            <a:off x="3127727" y="2275706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0</a:t>
            </a:r>
          </a:p>
        </p:txBody>
      </p:sp>
      <p:sp>
        <p:nvSpPr>
          <p:cNvPr id="28" name="Speech Bubble: Rectangle with Corners Rounded 27">
            <a:extLst>
              <a:ext uri="{FF2B5EF4-FFF2-40B4-BE49-F238E27FC236}">
                <a16:creationId xmlns:a16="http://schemas.microsoft.com/office/drawing/2014/main" id="{9A78104A-5E0C-41AC-9D65-24CB8B33CA15}"/>
              </a:ext>
            </a:extLst>
          </p:cNvPr>
          <p:cNvSpPr/>
          <p:nvPr/>
        </p:nvSpPr>
        <p:spPr>
          <a:xfrm>
            <a:off x="4502656" y="2274569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0</a:t>
            </a:r>
          </a:p>
        </p:txBody>
      </p:sp>
      <p:pic>
        <p:nvPicPr>
          <p:cNvPr id="6" name="Picture 4" descr="Bakery Icon, Simple Style. Illustration par anatolir56 · Creative Fabrica">
            <a:extLst>
              <a:ext uri="{FF2B5EF4-FFF2-40B4-BE49-F238E27FC236}">
                <a16:creationId xmlns:a16="http://schemas.microsoft.com/office/drawing/2014/main" id="{77DA2A0B-ED39-9B2D-E3A2-182B05B7A8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68" t="13764" r="19920" b="14466"/>
          <a:stretch/>
        </p:blipFill>
        <p:spPr bwMode="auto">
          <a:xfrm>
            <a:off x="3861693" y="582895"/>
            <a:ext cx="644082" cy="51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A35EAB1A-6EA2-1309-B229-33B723986D9F}"/>
              </a:ext>
            </a:extLst>
          </p:cNvPr>
          <p:cNvSpPr/>
          <p:nvPr/>
        </p:nvSpPr>
        <p:spPr>
          <a:xfrm>
            <a:off x="78023" y="2613316"/>
            <a:ext cx="817724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Price </a:t>
            </a:r>
            <a:r>
              <a:rPr kumimoji="0" lang="en-GB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inc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 VAT</a:t>
            </a: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1F250AA3-AAE0-AB4E-0300-08CDB08CBB47}"/>
              </a:ext>
            </a:extLst>
          </p:cNvPr>
          <p:cNvSpPr/>
          <p:nvPr/>
        </p:nvSpPr>
        <p:spPr>
          <a:xfrm>
            <a:off x="1524530" y="2613316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240</a:t>
            </a:r>
          </a:p>
        </p:txBody>
      </p:sp>
      <p:sp>
        <p:nvSpPr>
          <p:cNvPr id="17" name="Speech Bubble: Rectangle with Corners Rounded 16">
            <a:extLst>
              <a:ext uri="{FF2B5EF4-FFF2-40B4-BE49-F238E27FC236}">
                <a16:creationId xmlns:a16="http://schemas.microsoft.com/office/drawing/2014/main" id="{AE1316D2-9B6C-6904-F4F7-25CF0AF25983}"/>
              </a:ext>
            </a:extLst>
          </p:cNvPr>
          <p:cNvSpPr/>
          <p:nvPr/>
        </p:nvSpPr>
        <p:spPr>
          <a:xfrm>
            <a:off x="3127727" y="2614452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600</a:t>
            </a:r>
          </a:p>
        </p:txBody>
      </p:sp>
      <p:sp>
        <p:nvSpPr>
          <p:cNvPr id="22" name="Speech Bubble: Rectangle with Corners Rounded 21">
            <a:extLst>
              <a:ext uri="{FF2B5EF4-FFF2-40B4-BE49-F238E27FC236}">
                <a16:creationId xmlns:a16="http://schemas.microsoft.com/office/drawing/2014/main" id="{C311CB83-6C9C-3912-7224-2BB5FDA5A508}"/>
              </a:ext>
            </a:extLst>
          </p:cNvPr>
          <p:cNvSpPr/>
          <p:nvPr/>
        </p:nvSpPr>
        <p:spPr>
          <a:xfrm>
            <a:off x="4502656" y="2613316"/>
            <a:ext cx="680968" cy="245572"/>
          </a:xfrm>
          <a:prstGeom prst="wedgeRoundRectCallout">
            <a:avLst>
              <a:gd name="adj1" fmla="val -29088"/>
              <a:gd name="adj2" fmla="val -3162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1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Arial"/>
              </a:rPr>
              <a:t>600</a:t>
            </a:r>
          </a:p>
        </p:txBody>
      </p:sp>
    </p:spTree>
    <p:extLst>
      <p:ext uri="{BB962C8B-B14F-4D97-AF65-F5344CB8AC3E}">
        <p14:creationId xmlns:p14="http://schemas.microsoft.com/office/powerpoint/2010/main" val="20680673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F76D7A-BD7E-326F-B60B-33A8D15CD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EC4A0A-E964-217D-D1C6-4425C9182A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51425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72" b="1" i="0" u="none" strike="noStrike" kern="1200" cap="none" spc="0" normalizeH="0" baseline="0" noProof="0">
                <a:ln>
                  <a:noFill/>
                </a:ln>
                <a:solidFill>
                  <a:srgbClr val="40646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Monitoring and Evaluating TEs</a:t>
            </a:r>
            <a:endParaRPr kumimoji="0" lang="en-US" sz="472" b="1" i="0" u="none" strike="noStrike" kern="1200" cap="none" spc="0" normalizeH="0" baseline="0" noProof="0" dirty="0">
              <a:ln>
                <a:noFill/>
              </a:ln>
              <a:solidFill>
                <a:srgbClr val="40646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CF0D578-1E27-3726-3141-DBF4BA2D7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 fontScale="90000"/>
          </a:bodyPr>
          <a:lstStyle/>
          <a:p>
            <a:pPr defTabSz="324033"/>
            <a:r>
              <a:rPr lang="en-GB" dirty="0">
                <a:solidFill>
                  <a:schemeClr val="bg2"/>
                </a:solidFill>
              </a:rPr>
              <a:t>VAT: Who consumes bread?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4CCDF6-17A3-D7B6-CF49-919DF3873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91" y="582767"/>
            <a:ext cx="4636027" cy="233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8345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862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100" dirty="0"/>
              <a:t>Why is it important to evaluate tax expenditure?</a:t>
            </a:r>
          </a:p>
          <a:p>
            <a:endParaRPr lang="en-US" sz="1100" dirty="0"/>
          </a:p>
          <a:p>
            <a:r>
              <a:rPr lang="en-US" sz="1100" dirty="0"/>
              <a:t>Is there any demand for scrutiny of </a:t>
            </a:r>
            <a:r>
              <a:rPr lang="en-US" sz="1100" b="1" dirty="0"/>
              <a:t>specific</a:t>
            </a:r>
            <a:r>
              <a:rPr lang="en-US" sz="1100" dirty="0"/>
              <a:t> tax expenditures in your country? </a:t>
            </a:r>
          </a:p>
          <a:p>
            <a:endParaRPr lang="en-US" sz="1100" dirty="0"/>
          </a:p>
          <a:p>
            <a:r>
              <a:rPr lang="en-US" sz="1100" dirty="0"/>
              <a:t>Are there formal arrangements in place for monitoring and evaluation (M&amp;E) of tax expenditures? </a:t>
            </a:r>
          </a:p>
          <a:p>
            <a:pPr lvl="1"/>
            <a:r>
              <a:rPr lang="en-US" sz="1100" dirty="0"/>
              <a:t>Who are the responsible parties / stakeholders for M&amp;E? </a:t>
            </a:r>
          </a:p>
          <a:p>
            <a:endParaRPr lang="en-US" sz="1100" dirty="0"/>
          </a:p>
          <a:p>
            <a:r>
              <a:rPr lang="en-US" sz="1100" dirty="0"/>
              <a:t>Have there been any attempts to evaluate or carry out cost-benefit analysis of tax expenditures in your country? </a:t>
            </a:r>
          </a:p>
          <a:p>
            <a:pPr lvl="1"/>
            <a:r>
              <a:rPr lang="en-US" sz="1100" dirty="0"/>
              <a:t>If so, describe these.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Group Discussion</a:t>
            </a:r>
          </a:p>
        </p:txBody>
      </p:sp>
    </p:spTree>
    <p:extLst>
      <p:ext uri="{BB962C8B-B14F-4D97-AF65-F5344CB8AC3E}">
        <p14:creationId xmlns:p14="http://schemas.microsoft.com/office/powerpoint/2010/main" val="3515935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100" dirty="0"/>
              <a:t>TE report </a:t>
            </a:r>
          </a:p>
          <a:p>
            <a:pPr lvl="1"/>
            <a:r>
              <a:rPr lang="en-US" sz="1100" dirty="0"/>
              <a:t>Transparency / Accountability</a:t>
            </a:r>
          </a:p>
          <a:p>
            <a:pPr lvl="1"/>
            <a:r>
              <a:rPr lang="en-US" sz="1100" dirty="0"/>
              <a:t>Decision-making</a:t>
            </a:r>
          </a:p>
          <a:p>
            <a:pPr lvl="1"/>
            <a:endParaRPr lang="en-US" sz="1100" dirty="0"/>
          </a:p>
          <a:p>
            <a:pPr lvl="1"/>
            <a:r>
              <a:rPr lang="en-US" sz="1100" dirty="0"/>
              <a:t>Only one half of a Cost-Benefit-Analysis (CBA)</a:t>
            </a:r>
          </a:p>
          <a:p>
            <a:pPr lvl="1"/>
            <a:endParaRPr lang="en-US" sz="1100" dirty="0"/>
          </a:p>
          <a:p>
            <a:pPr lvl="1"/>
            <a:r>
              <a:rPr lang="en-US" sz="1100" dirty="0"/>
              <a:t>Doesn’t often evaluate effectiveness</a:t>
            </a:r>
          </a:p>
          <a:p>
            <a:pPr lvl="1"/>
            <a:endParaRPr lang="en-US" sz="1100" dirty="0"/>
          </a:p>
          <a:p>
            <a:pPr lvl="1"/>
            <a:r>
              <a:rPr lang="en-US" sz="1100" dirty="0"/>
              <a:t>Doesn’t often evaluate vs. alternatives </a:t>
            </a:r>
          </a:p>
          <a:p>
            <a:pPr lvl="1"/>
            <a:endParaRPr lang="en-US" sz="1100" dirty="0"/>
          </a:p>
          <a:p>
            <a:pPr lvl="1"/>
            <a:endParaRPr lang="en-US" sz="11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Monitoring and Evaluating TEs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Overview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FD7CD9D-3C3C-013D-3933-C4965678F846}"/>
              </a:ext>
            </a:extLst>
          </p:cNvPr>
          <p:cNvGrpSpPr/>
          <p:nvPr/>
        </p:nvGrpSpPr>
        <p:grpSpPr>
          <a:xfrm>
            <a:off x="3663113" y="1632107"/>
            <a:ext cx="1807719" cy="1216058"/>
            <a:chOff x="2271300" y="816686"/>
            <a:chExt cx="2275463" cy="148472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D8C2AF6-E536-FEB6-D66C-A3019642B650}"/>
                </a:ext>
              </a:extLst>
            </p:cNvPr>
            <p:cNvGrpSpPr/>
            <p:nvPr/>
          </p:nvGrpSpPr>
          <p:grpSpPr>
            <a:xfrm>
              <a:off x="2271300" y="816686"/>
              <a:ext cx="2275463" cy="1484725"/>
              <a:chOff x="2271300" y="816686"/>
              <a:chExt cx="2275463" cy="1484725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0ABE3A72-D6BB-9082-3C5A-46F46261BF42}"/>
                  </a:ext>
                </a:extLst>
              </p:cNvPr>
              <p:cNvGrpSpPr/>
              <p:nvPr/>
            </p:nvGrpSpPr>
            <p:grpSpPr>
              <a:xfrm>
                <a:off x="2271300" y="816686"/>
                <a:ext cx="2275463" cy="1484725"/>
                <a:chOff x="2271300" y="816686"/>
                <a:chExt cx="2275463" cy="1484725"/>
              </a:xfrm>
            </p:grpSpPr>
            <p:pic>
              <p:nvPicPr>
                <p:cNvPr id="1028" name="Picture 4" descr="Dollar, Justice, Law, Measurement, Balance, Money - Scales Of Justice Clip  Art Transparent PNG - 640x454 - Free Download on NicePNG">
                  <a:extLst>
                    <a:ext uri="{FF2B5EF4-FFF2-40B4-BE49-F238E27FC236}">
                      <a16:creationId xmlns:a16="http://schemas.microsoft.com/office/drawing/2014/main" id="{89B57EED-70AB-C030-BD7F-68712D1EB07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71300" y="816686"/>
                  <a:ext cx="2275463" cy="148472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9955D0CE-BF3D-6268-C66D-B7B36D5DFF53}"/>
                    </a:ext>
                  </a:extLst>
                </p:cNvPr>
                <p:cNvSpPr/>
                <p:nvPr/>
              </p:nvSpPr>
              <p:spPr>
                <a:xfrm>
                  <a:off x="3532173" y="1319002"/>
                  <a:ext cx="161841" cy="335819"/>
                </a:xfrm>
                <a:prstGeom prst="rect">
                  <a:avLst/>
                </a:prstGeom>
                <a:solidFill>
                  <a:srgbClr val="F7F7F7"/>
                </a:solidFill>
                <a:ln>
                  <a:solidFill>
                    <a:srgbClr val="F7F7F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5FF759ED-43E1-96CE-8D2B-318FD4B71C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59224" y="1620044"/>
                <a:ext cx="181099" cy="213604"/>
              </a:xfrm>
              <a:prstGeom prst="rect">
                <a:avLst/>
              </a:prstGeom>
            </p:spPr>
          </p:pic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74477BA-83D8-224A-9114-18041F893965}"/>
                </a:ext>
              </a:extLst>
            </p:cNvPr>
            <p:cNvSpPr/>
            <p:nvPr/>
          </p:nvSpPr>
          <p:spPr>
            <a:xfrm>
              <a:off x="2600325" y="1464686"/>
              <a:ext cx="212849" cy="379989"/>
            </a:xfrm>
            <a:prstGeom prst="rect">
              <a:avLst/>
            </a:prstGeom>
            <a:solidFill>
              <a:srgbClr val="F7F7F7"/>
            </a:solidFill>
            <a:ln>
              <a:solidFill>
                <a:srgbClr val="F7F7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Graphic 11" descr="Tick with solid fill">
            <a:extLst>
              <a:ext uri="{FF2B5EF4-FFF2-40B4-BE49-F238E27FC236}">
                <a16:creationId xmlns:a16="http://schemas.microsoft.com/office/drawing/2014/main" id="{DF90EBEF-00A5-B6CA-57E7-36BA5683EC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12230" y="794739"/>
            <a:ext cx="284455" cy="284455"/>
          </a:xfrm>
          <a:prstGeom prst="rect">
            <a:avLst/>
          </a:prstGeom>
        </p:spPr>
      </p:pic>
      <p:pic>
        <p:nvPicPr>
          <p:cNvPr id="14" name="Graphic 13" descr="Close with solid fill">
            <a:extLst>
              <a:ext uri="{FF2B5EF4-FFF2-40B4-BE49-F238E27FC236}">
                <a16:creationId xmlns:a16="http://schemas.microsoft.com/office/drawing/2014/main" id="{D445B5C2-E84C-8244-5408-8B01B3EDF74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76958" y="1079194"/>
            <a:ext cx="284455" cy="28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850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507269"/>
            <a:ext cx="5040397" cy="2335563"/>
          </a:xfrm>
        </p:spPr>
        <p:txBody>
          <a:bodyPr>
            <a:normAutofit/>
          </a:bodyPr>
          <a:lstStyle/>
          <a:p>
            <a:r>
              <a:rPr lang="en-US" sz="1200" dirty="0"/>
              <a:t>Lots of call to “evaluate” or “rationalize” TEs. </a:t>
            </a:r>
          </a:p>
          <a:p>
            <a:pPr lvl="1"/>
            <a:r>
              <a:rPr lang="en-US" sz="1100" dirty="0"/>
              <a:t>E.g., Uganda: IMF ECF Structural benchmarks</a:t>
            </a:r>
          </a:p>
          <a:p>
            <a:pPr lvl="1"/>
            <a:endParaRPr lang="en-US" sz="1100" dirty="0"/>
          </a:p>
          <a:p>
            <a:pPr lvl="1"/>
            <a:endParaRPr lang="en-US" sz="1100" dirty="0"/>
          </a:p>
          <a:p>
            <a:pPr lvl="1"/>
            <a:endParaRPr lang="en-US" sz="1100" dirty="0"/>
          </a:p>
          <a:p>
            <a:pPr lvl="1"/>
            <a:endParaRPr lang="en-US" sz="1100" dirty="0"/>
          </a:p>
          <a:p>
            <a:pPr marL="0" indent="0">
              <a:buNone/>
            </a:pPr>
            <a:endParaRPr lang="en-US" sz="1100" dirty="0"/>
          </a:p>
          <a:p>
            <a:r>
              <a:rPr lang="en-US" sz="1100" dirty="0"/>
              <a:t>But how do you ‘rationalize’ a TE?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Overview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78E0A5A-BF0E-CB23-8E27-829ADB3B97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73" t="4539" r="2040" b="3345"/>
          <a:stretch/>
        </p:blipFill>
        <p:spPr>
          <a:xfrm>
            <a:off x="449107" y="1122384"/>
            <a:ext cx="2921226" cy="9953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87160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100" dirty="0"/>
              <a:t>Not straightforward! 3 distinct questions which can become conflated</a:t>
            </a:r>
          </a:p>
          <a:p>
            <a:pPr marL="0" indent="0">
              <a:buNone/>
            </a:pPr>
            <a:endParaRPr lang="en-US" sz="1100" i="1" dirty="0"/>
          </a:p>
          <a:p>
            <a:r>
              <a:rPr lang="en-US" sz="1100" u="sng" dirty="0"/>
              <a:t>Effectiveness</a:t>
            </a:r>
            <a:r>
              <a:rPr lang="en-US" sz="1100" dirty="0"/>
              <a:t>: </a:t>
            </a:r>
            <a:r>
              <a:rPr lang="en-US" sz="1100" i="1" dirty="0"/>
              <a:t>Does the TE meet stated objectives?</a:t>
            </a:r>
          </a:p>
          <a:p>
            <a:pPr lvl="1"/>
            <a:r>
              <a:rPr lang="en-US" sz="1100" dirty="0"/>
              <a:t>Are these objectives stated anywhere? </a:t>
            </a:r>
          </a:p>
          <a:p>
            <a:endParaRPr lang="en-US" sz="1100" u="sng" dirty="0"/>
          </a:p>
          <a:p>
            <a:r>
              <a:rPr lang="en-US" sz="1100" u="sng" dirty="0"/>
              <a:t>Cost-benefit analysis</a:t>
            </a:r>
            <a:r>
              <a:rPr lang="en-US" sz="1100" dirty="0"/>
              <a:t>: </a:t>
            </a:r>
            <a:r>
              <a:rPr lang="en-US" sz="1100" i="1" dirty="0"/>
              <a:t>Are there net benefits to society? If the objective is met, at what cost? </a:t>
            </a:r>
          </a:p>
          <a:p>
            <a:pPr marL="162016" lvl="1" indent="0">
              <a:buNone/>
            </a:pPr>
            <a:endParaRPr lang="en-US" sz="1100" dirty="0"/>
          </a:p>
          <a:p>
            <a:r>
              <a:rPr lang="en-US" sz="1100" u="sng" dirty="0"/>
              <a:t>Evaluation</a:t>
            </a:r>
            <a:r>
              <a:rPr lang="en-US" sz="1100" dirty="0"/>
              <a:t> </a:t>
            </a:r>
            <a:r>
              <a:rPr lang="en-US" sz="1100" i="1" dirty="0"/>
              <a:t>vis-à-vis</a:t>
            </a:r>
            <a:r>
              <a:rPr lang="en-US" sz="1100" dirty="0"/>
              <a:t> alternatives </a:t>
            </a:r>
          </a:p>
          <a:p>
            <a:pPr lvl="1"/>
            <a:r>
              <a:rPr lang="en-US" sz="1100" dirty="0"/>
              <a:t>If gov’t committed to providing support, is the TE the best way to do so?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800" dirty="0">
                <a:solidFill>
                  <a:schemeClr val="bg2"/>
                </a:solidFill>
              </a:rPr>
              <a:t>How do you ‘rationalize’ a TE? </a:t>
            </a:r>
            <a:br>
              <a:rPr lang="en-US" sz="1800" dirty="0">
                <a:solidFill>
                  <a:schemeClr val="bg2"/>
                </a:solidFill>
              </a:rPr>
            </a:b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598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549768"/>
            <a:ext cx="5040397" cy="2335563"/>
          </a:xfrm>
        </p:spPr>
        <p:txBody>
          <a:bodyPr>
            <a:normAutofit/>
          </a:bodyPr>
          <a:lstStyle/>
          <a:p>
            <a:r>
              <a:rPr lang="en-US" sz="1000" u="sng" dirty="0"/>
              <a:t>Clearly state objective of proposed measure</a:t>
            </a:r>
          </a:p>
          <a:p>
            <a:pPr lvl="1"/>
            <a:r>
              <a:rPr lang="en-US" sz="1000" dirty="0"/>
              <a:t>You cannot assess whether a TE meets its objective without first knowing that objective! E.g., supporting redistributive aims / attracting investment. </a:t>
            </a:r>
          </a:p>
          <a:p>
            <a:pPr lvl="1"/>
            <a:r>
              <a:rPr lang="en-US" sz="1000" dirty="0"/>
              <a:t>Require an explicit statement of intended policy objectives. </a:t>
            </a:r>
          </a:p>
          <a:p>
            <a:endParaRPr lang="en-US" sz="1000" dirty="0"/>
          </a:p>
          <a:p>
            <a:r>
              <a:rPr lang="en-US" sz="1000" u="sng" dirty="0"/>
              <a:t>Rigorous ex ante evaluation / cost-benefit analysis. </a:t>
            </a:r>
          </a:p>
          <a:p>
            <a:pPr lvl="2"/>
            <a:r>
              <a:rPr lang="en-US" sz="1000" dirty="0"/>
              <a:t>Project revenue foregone, potential positive effects</a:t>
            </a:r>
          </a:p>
          <a:p>
            <a:pPr lvl="2"/>
            <a:r>
              <a:rPr lang="en-US" sz="1000" dirty="0"/>
              <a:t>Evaluate proposed measure against alternatives</a:t>
            </a:r>
          </a:p>
          <a:p>
            <a:pPr lvl="2"/>
            <a:endParaRPr lang="en-US" sz="10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Monitoring and Evaluating TEs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Good TE governance: Practicalities</a:t>
            </a:r>
          </a:p>
        </p:txBody>
      </p:sp>
    </p:spTree>
    <p:extLst>
      <p:ext uri="{BB962C8B-B14F-4D97-AF65-F5344CB8AC3E}">
        <p14:creationId xmlns:p14="http://schemas.microsoft.com/office/powerpoint/2010/main" val="1761846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100" u="sng" dirty="0"/>
              <a:t>Build procedures for ongoing review (ex post evaluation)</a:t>
            </a:r>
          </a:p>
          <a:p>
            <a:r>
              <a:rPr lang="en-US" sz="1100" dirty="0"/>
              <a:t>This might require:</a:t>
            </a:r>
          </a:p>
          <a:p>
            <a:pPr lvl="2"/>
            <a:r>
              <a:rPr lang="en-US" sz="1100" dirty="0"/>
              <a:t>Defining </a:t>
            </a:r>
            <a:r>
              <a:rPr lang="en-US" sz="1100" i="1" dirty="0"/>
              <a:t>ex-ante </a:t>
            </a:r>
            <a:r>
              <a:rPr lang="en-US" sz="1100" dirty="0"/>
              <a:t>what the </a:t>
            </a:r>
            <a:r>
              <a:rPr lang="en-US" sz="1100" i="1" dirty="0"/>
              <a:t>ex-post </a:t>
            </a:r>
            <a:r>
              <a:rPr lang="en-US" sz="1100" dirty="0"/>
              <a:t>evaluation will look like</a:t>
            </a:r>
          </a:p>
          <a:p>
            <a:pPr lvl="2"/>
            <a:r>
              <a:rPr lang="en-US" sz="1100" dirty="0"/>
              <a:t>Determining information needs. </a:t>
            </a:r>
          </a:p>
          <a:p>
            <a:pPr lvl="3"/>
            <a:r>
              <a:rPr lang="en-US" sz="1100" dirty="0"/>
              <a:t>Is administrative or legislative change required? </a:t>
            </a:r>
          </a:p>
          <a:p>
            <a:pPr lvl="2"/>
            <a:r>
              <a:rPr lang="en-US" sz="1100" dirty="0"/>
              <a:t>Openness to reform / removal of ineffective TEs. </a:t>
            </a:r>
          </a:p>
          <a:p>
            <a:endParaRPr lang="en-US" sz="1100" dirty="0"/>
          </a:p>
          <a:p>
            <a:r>
              <a:rPr lang="en-US" sz="1100" dirty="0">
                <a:solidFill>
                  <a:srgbClr val="FF0000"/>
                </a:solidFill>
              </a:rPr>
              <a:t>Partnering with external researchers etc. can bring much-needed objectivity</a:t>
            </a:r>
          </a:p>
          <a:p>
            <a:pPr lvl="2"/>
            <a:endParaRPr lang="en-US" sz="1100" dirty="0"/>
          </a:p>
          <a:p>
            <a:r>
              <a:rPr lang="en-US" sz="1100" dirty="0"/>
              <a:t>In absence of rigorous </a:t>
            </a:r>
            <a:r>
              <a:rPr lang="en-US" sz="1100" i="1" dirty="0"/>
              <a:t>ex ante</a:t>
            </a:r>
            <a:r>
              <a:rPr lang="en-US" sz="1100" dirty="0"/>
              <a:t> evaluation for new TEs, one option can be to introduce on a temporary basis, subject to review after 1,2 etc. years.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Monitoring and Evaluating TEs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Good TE governance: Practicalities</a:t>
            </a:r>
          </a:p>
        </p:txBody>
      </p:sp>
    </p:spTree>
    <p:extLst>
      <p:ext uri="{BB962C8B-B14F-4D97-AF65-F5344CB8AC3E}">
        <p14:creationId xmlns:p14="http://schemas.microsoft.com/office/powerpoint/2010/main" val="445551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3" y="582767"/>
            <a:ext cx="3548946" cy="2335563"/>
          </a:xfrm>
        </p:spPr>
        <p:txBody>
          <a:bodyPr>
            <a:normAutofit/>
          </a:bodyPr>
          <a:lstStyle/>
          <a:p>
            <a:r>
              <a:rPr lang="en-US" sz="1000" dirty="0"/>
              <a:t>Beer </a:t>
            </a:r>
            <a:r>
              <a:rPr lang="en-US" sz="1000" i="1" dirty="0"/>
              <a:t>et al</a:t>
            </a:r>
            <a:r>
              <a:rPr lang="en-US" sz="1000" dirty="0"/>
              <a:t>. (2022) provide some guidance on TE evaluation</a:t>
            </a:r>
          </a:p>
          <a:p>
            <a:r>
              <a:rPr lang="en-US" sz="1000" i="1" dirty="0">
                <a:solidFill>
                  <a:schemeClr val="accent6"/>
                </a:solidFill>
              </a:rPr>
              <a:t>“</a:t>
            </a:r>
            <a:r>
              <a:rPr lang="en-GB" sz="1000" i="1" dirty="0">
                <a:solidFill>
                  <a:schemeClr val="accent6"/>
                </a:solidFill>
                <a:effectLst/>
              </a:rPr>
              <a:t>a process that seeks to systematically inform policymakers on the desirability of introducing or maintaining specific tax benefits by gathering and analysing available quantitative and qualitative information on their effects”</a:t>
            </a:r>
          </a:p>
          <a:p>
            <a:r>
              <a:rPr lang="en-GB" sz="1000" dirty="0"/>
              <a:t>Only a handful of countries carry out </a:t>
            </a:r>
            <a:r>
              <a:rPr lang="en-GB" sz="1000" u="sng" dirty="0"/>
              <a:t>systematic</a:t>
            </a:r>
            <a:r>
              <a:rPr lang="en-GB" sz="1000" dirty="0"/>
              <a:t> evaluation of TE</a:t>
            </a:r>
          </a:p>
          <a:p>
            <a:r>
              <a:rPr lang="en-US" sz="1000" b="1" dirty="0"/>
              <a:t>Germany</a:t>
            </a:r>
            <a:r>
              <a:rPr lang="en-US" sz="1000" dirty="0"/>
              <a:t>: every TE evaluated at least once per decade.</a:t>
            </a:r>
          </a:p>
          <a:p>
            <a:r>
              <a:rPr lang="en-US" sz="1000" b="1" dirty="0"/>
              <a:t>Ireland: </a:t>
            </a:r>
            <a:r>
              <a:rPr lang="en-US" sz="1000" dirty="0"/>
              <a:t>aims to evaluate TE every five years. </a:t>
            </a:r>
          </a:p>
          <a:p>
            <a:endParaRPr lang="en-US" sz="1100" dirty="0"/>
          </a:p>
          <a:p>
            <a:pPr lvl="1"/>
            <a:endParaRPr lang="en-US" sz="11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Monitoring and Evaluating TEs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Recent IMF How-to Note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B0AF6D-50FB-1442-7D9A-6A90E1178C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9211" y="477429"/>
            <a:ext cx="1782803" cy="229964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67685115"/>
      </p:ext>
    </p:extLst>
  </p:cSld>
  <p:clrMapOvr>
    <a:masterClrMapping/>
  </p:clrMapOvr>
</p:sld>
</file>

<file path=ppt/theme/theme1.xml><?xml version="1.0" encoding="utf-8"?>
<a:theme xmlns:a="http://schemas.openxmlformats.org/drawingml/2006/main" name="IFS-Theme">
  <a:themeElements>
    <a:clrScheme name="IFS-Theme">
      <a:dk1>
        <a:srgbClr val="000000"/>
      </a:dk1>
      <a:lt1>
        <a:srgbClr val="FFFFFF"/>
      </a:lt1>
      <a:dk2>
        <a:srgbClr val="309E75"/>
      </a:dk2>
      <a:lt2>
        <a:srgbClr val="40646D"/>
      </a:lt2>
      <a:accent1>
        <a:srgbClr val="247658"/>
      </a:accent1>
      <a:accent2>
        <a:srgbClr val="334F56"/>
      </a:accent2>
      <a:accent3>
        <a:srgbClr val="F2B517"/>
      </a:accent3>
      <a:accent4>
        <a:srgbClr val="8F3363"/>
      </a:accent4>
      <a:accent5>
        <a:srgbClr val="EB5C40"/>
      </a:accent5>
      <a:accent6>
        <a:srgbClr val="2478C7"/>
      </a:accent6>
      <a:hlink>
        <a:srgbClr val="247658"/>
      </a:hlink>
      <a:folHlink>
        <a:srgbClr val="D5E3E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axDev Powerpoint Template" id="{BFC43A56-2B86-45E2-9737-3812A41C18C3}" vid="{09341B10-ED2C-427E-865C-019E3DD6E4C5}"/>
    </a:ext>
  </a:extLst>
</a:theme>
</file>

<file path=ppt/theme/theme2.xml><?xml version="1.0" encoding="utf-8"?>
<a:theme xmlns:a="http://schemas.openxmlformats.org/drawingml/2006/main" name="1_IFS-Theme">
  <a:themeElements>
    <a:clrScheme name="IFS-Theme">
      <a:dk1>
        <a:srgbClr val="000000"/>
      </a:dk1>
      <a:lt1>
        <a:srgbClr val="FFFFFF"/>
      </a:lt1>
      <a:dk2>
        <a:srgbClr val="309E75"/>
      </a:dk2>
      <a:lt2>
        <a:srgbClr val="40646D"/>
      </a:lt2>
      <a:accent1>
        <a:srgbClr val="247658"/>
      </a:accent1>
      <a:accent2>
        <a:srgbClr val="334F56"/>
      </a:accent2>
      <a:accent3>
        <a:srgbClr val="F2B517"/>
      </a:accent3>
      <a:accent4>
        <a:srgbClr val="8F3363"/>
      </a:accent4>
      <a:accent5>
        <a:srgbClr val="EB5C40"/>
      </a:accent5>
      <a:accent6>
        <a:srgbClr val="2478C7"/>
      </a:accent6>
      <a:hlink>
        <a:srgbClr val="247658"/>
      </a:hlink>
      <a:folHlink>
        <a:srgbClr val="D5E3E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axDev Powerpoint Template" id="{BFC43A56-2B86-45E2-9737-3812A41C18C3}" vid="{09341B10-ED2C-427E-865C-019E3DD6E4C5}"/>
    </a:ext>
  </a:extLst>
</a:theme>
</file>

<file path=ppt/theme/theme3.xml><?xml version="1.0" encoding="utf-8"?>
<a:theme xmlns:a="http://schemas.openxmlformats.org/drawingml/2006/main" name="2_IFS-Theme">
  <a:themeElements>
    <a:clrScheme name="IFS-Theme">
      <a:dk1>
        <a:srgbClr val="000000"/>
      </a:dk1>
      <a:lt1>
        <a:srgbClr val="FFFFFF"/>
      </a:lt1>
      <a:dk2>
        <a:srgbClr val="309E75"/>
      </a:dk2>
      <a:lt2>
        <a:srgbClr val="40646D"/>
      </a:lt2>
      <a:accent1>
        <a:srgbClr val="247658"/>
      </a:accent1>
      <a:accent2>
        <a:srgbClr val="334F56"/>
      </a:accent2>
      <a:accent3>
        <a:srgbClr val="F2B517"/>
      </a:accent3>
      <a:accent4>
        <a:srgbClr val="8F3363"/>
      </a:accent4>
      <a:accent5>
        <a:srgbClr val="EB5C40"/>
      </a:accent5>
      <a:accent6>
        <a:srgbClr val="2478C7"/>
      </a:accent6>
      <a:hlink>
        <a:srgbClr val="247658"/>
      </a:hlink>
      <a:folHlink>
        <a:srgbClr val="D5E3E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axDev Powerpoint Template" id="{BFC43A56-2B86-45E2-9737-3812A41C18C3}" vid="{09341B10-ED2C-427E-865C-019E3DD6E4C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9497</TotalTime>
  <Words>1695</Words>
  <Application>Microsoft Office PowerPoint</Application>
  <PresentationFormat>Custom</PresentationFormat>
  <Paragraphs>326</Paragraphs>
  <Slides>29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AGaramondPro</vt:lpstr>
      <vt:lpstr>Arial</vt:lpstr>
      <vt:lpstr>Calibri</vt:lpstr>
      <vt:lpstr>Roboto Bk</vt:lpstr>
      <vt:lpstr>Wingdings</vt:lpstr>
      <vt:lpstr>IFS-Theme</vt:lpstr>
      <vt:lpstr>1_IFS-Theme</vt:lpstr>
      <vt:lpstr>2_IFS-Theme</vt:lpstr>
      <vt:lpstr>Session 11: Monitoring &amp; Evaluation of TEs</vt:lpstr>
      <vt:lpstr>Introduction</vt:lpstr>
      <vt:lpstr>Group Discussion</vt:lpstr>
      <vt:lpstr>Overview</vt:lpstr>
      <vt:lpstr>Overview</vt:lpstr>
      <vt:lpstr>How do you ‘rationalize’ a TE?  </vt:lpstr>
      <vt:lpstr>Good TE governance: Practicalities</vt:lpstr>
      <vt:lpstr>Good TE governance: Practicalities</vt:lpstr>
      <vt:lpstr>Recent IMF How-to Note</vt:lpstr>
      <vt:lpstr>PowerPoint Presentation</vt:lpstr>
      <vt:lpstr>Evaluation &amp; Cost-Benefit Analysis: Methods</vt:lpstr>
      <vt:lpstr>Cost per job: simple follow-up to TE</vt:lpstr>
      <vt:lpstr>Cost-benefit: more complex and subjective</vt:lpstr>
      <vt:lpstr>METR: cost effectiveness tool</vt:lpstr>
      <vt:lpstr>Cross-country model: FDI drivers</vt:lpstr>
      <vt:lpstr>Rwanda methods overview</vt:lpstr>
      <vt:lpstr>Example of evaluation from Uganda</vt:lpstr>
      <vt:lpstr>Example of evaluation from Uganda</vt:lpstr>
      <vt:lpstr>Example of evaluation from Uganda</vt:lpstr>
      <vt:lpstr>Example of evaluation from Uganda</vt:lpstr>
      <vt:lpstr>Practical Example PIT</vt:lpstr>
      <vt:lpstr>Practical Example PIT</vt:lpstr>
      <vt:lpstr>Practical Demonstration PIT</vt:lpstr>
      <vt:lpstr>Practical example VAT</vt:lpstr>
      <vt:lpstr>VAT: Price impact of flour exemption</vt:lpstr>
      <vt:lpstr>VAT: Price impact of bread exemption</vt:lpstr>
      <vt:lpstr>VAT: Price impact of bread zero-rating</vt:lpstr>
      <vt:lpstr>VAT: Who consumes bread?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report in about  three lines</dc:title>
  <dc:creator>Harriet_b</dc:creator>
  <cp:lastModifiedBy>David Phillips</cp:lastModifiedBy>
  <cp:revision>57</cp:revision>
  <dcterms:created xsi:type="dcterms:W3CDTF">2021-06-21T09:53:30Z</dcterms:created>
  <dcterms:modified xsi:type="dcterms:W3CDTF">2023-03-24T18:13:37Z</dcterms:modified>
</cp:coreProperties>
</file>